
<file path=[Content_Types].xml><?xml version="1.0" encoding="utf-8"?>
<Types xmlns="http://schemas.openxmlformats.org/package/2006/content-types">
  <Default Extension="glb" ContentType="model/gltf.binary"/>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notesSlides/notesSlide8.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notesSlides/notesSlide9.xml" ContentType="application/vnd.openxmlformats-officedocument.presentationml.notesSlide+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notesSlides/notesSlide10.xml" ContentType="application/vnd.openxmlformats-officedocument.presentationml.notesSlide+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notesSlides/notesSlide11.xml" ContentType="application/vnd.openxmlformats-officedocument.presentationml.notesSlide+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notesSlides/notesSlide31.xml" ContentType="application/vnd.openxmlformats-officedocument.presentationml.notesSlide+xml"/>
  <Override PartName="/ppt/tags/tag60.xml" ContentType="application/vnd.openxmlformats-officedocument.presentationml.tags+xml"/>
  <Override PartName="/ppt/notesSlides/notesSlide32.xml" ContentType="application/vnd.openxmlformats-officedocument.presentationml.notesSlide+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notesSlides/notesSlide33.xml" ContentType="application/vnd.openxmlformats-officedocument.presentationml.notesSlide+xml"/>
  <Override PartName="/ppt/tags/tag64.xml" ContentType="application/vnd.openxmlformats-officedocument.presentationml.tags+xml"/>
  <Override PartName="/ppt/tags/tag65.xml" ContentType="application/vnd.openxmlformats-officedocument.presentationml.tags+xml"/>
  <Override PartName="/ppt/notesSlides/notesSlide34.xml" ContentType="application/vnd.openxmlformats-officedocument.presentationml.notesSlide+xml"/>
  <Override PartName="/ppt/tags/tag66.xml" ContentType="application/vnd.openxmlformats-officedocument.presentationml.tags+xml"/>
  <Override PartName="/ppt/notesSlides/notesSlide35.xml" ContentType="application/vnd.openxmlformats-officedocument.presentationml.notesSlide+xml"/>
  <Override PartName="/ppt/tags/tag67.xml" ContentType="application/vnd.openxmlformats-officedocument.presentationml.tags+xml"/>
  <Override PartName="/ppt/tags/tag68.xml" ContentType="application/vnd.openxmlformats-officedocument.presentationml.tags+xml"/>
  <Override PartName="/ppt/notesSlides/notesSlide36.xml" ContentType="application/vnd.openxmlformats-officedocument.presentationml.notesSlide+xml"/>
  <Override PartName="/ppt/tags/tag69.xml" ContentType="application/vnd.openxmlformats-officedocument.presentationml.tags+xml"/>
  <Override PartName="/ppt/notesSlides/notesSlide37.xml" ContentType="application/vnd.openxmlformats-officedocument.presentationml.notesSlide+xml"/>
  <Override PartName="/ppt/tags/tag70.xml" ContentType="application/vnd.openxmlformats-officedocument.presentationml.tags+xml"/>
  <Override PartName="/ppt/tags/tag71.xml" ContentType="application/vnd.openxmlformats-officedocument.presentationml.tags+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tags/tag72.xml" ContentType="application/vnd.openxmlformats-officedocument.presentationml.tags+xml"/>
  <Override PartName="/ppt/tags/tag73.xml" ContentType="application/vnd.openxmlformats-officedocument.presentationml.tags+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722" r:id="rId2"/>
  </p:sldMasterIdLst>
  <p:notesMasterIdLst>
    <p:notesMasterId r:id="rId56"/>
  </p:notesMasterIdLst>
  <p:sldIdLst>
    <p:sldId id="257" r:id="rId3"/>
    <p:sldId id="294" r:id="rId4"/>
    <p:sldId id="291" r:id="rId5"/>
    <p:sldId id="370" r:id="rId6"/>
    <p:sldId id="368" r:id="rId7"/>
    <p:sldId id="376" r:id="rId8"/>
    <p:sldId id="371" r:id="rId9"/>
    <p:sldId id="298" r:id="rId10"/>
    <p:sldId id="263" r:id="rId11"/>
    <p:sldId id="292" r:id="rId12"/>
    <p:sldId id="269" r:id="rId13"/>
    <p:sldId id="366" r:id="rId14"/>
    <p:sldId id="367" r:id="rId15"/>
    <p:sldId id="271" r:id="rId16"/>
    <p:sldId id="297" r:id="rId17"/>
    <p:sldId id="277" r:id="rId18"/>
    <p:sldId id="372" r:id="rId19"/>
    <p:sldId id="373" r:id="rId20"/>
    <p:sldId id="374" r:id="rId21"/>
    <p:sldId id="375" r:id="rId22"/>
    <p:sldId id="332" r:id="rId23"/>
    <p:sldId id="333" r:id="rId24"/>
    <p:sldId id="334" r:id="rId25"/>
    <p:sldId id="335" r:id="rId26"/>
    <p:sldId id="336" r:id="rId27"/>
    <p:sldId id="338" r:id="rId28"/>
    <p:sldId id="337" r:id="rId29"/>
    <p:sldId id="339" r:id="rId30"/>
    <p:sldId id="341" r:id="rId31"/>
    <p:sldId id="342" r:id="rId32"/>
    <p:sldId id="296" r:id="rId33"/>
    <p:sldId id="377" r:id="rId34"/>
    <p:sldId id="343" r:id="rId35"/>
    <p:sldId id="378" r:id="rId36"/>
    <p:sldId id="348" r:id="rId37"/>
    <p:sldId id="344" r:id="rId38"/>
    <p:sldId id="347" r:id="rId39"/>
    <p:sldId id="350" r:id="rId40"/>
    <p:sldId id="351" r:id="rId41"/>
    <p:sldId id="319" r:id="rId42"/>
    <p:sldId id="321" r:id="rId43"/>
    <p:sldId id="323" r:id="rId44"/>
    <p:sldId id="324" r:id="rId45"/>
    <p:sldId id="326" r:id="rId46"/>
    <p:sldId id="327" r:id="rId47"/>
    <p:sldId id="379" r:id="rId48"/>
    <p:sldId id="329" r:id="rId49"/>
    <p:sldId id="328" r:id="rId50"/>
    <p:sldId id="330" r:id="rId51"/>
    <p:sldId id="331" r:id="rId52"/>
    <p:sldId id="380" r:id="rId53"/>
    <p:sldId id="381" r:id="rId54"/>
    <p:sldId id="295" r:id="rId55"/>
  </p:sldIdLst>
  <p:sldSz cx="12192000" cy="6858000"/>
  <p:notesSz cx="6858000" cy="9144000"/>
  <p:custDataLst>
    <p:tags r:id="rId57"/>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21"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71B2F"/>
    <a:srgbClr val="FF4343"/>
    <a:srgbClr val="1C79C6"/>
    <a:srgbClr val="02238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851" autoAdjust="0"/>
    <p:restoredTop sz="95244" autoAdjust="0"/>
  </p:normalViewPr>
  <p:slideViewPr>
    <p:cSldViewPr snapToGrid="0" showGuides="1">
      <p:cViewPr varScale="1">
        <p:scale>
          <a:sx n="83" d="100"/>
          <a:sy n="83" d="100"/>
        </p:scale>
        <p:origin x="72" y="540"/>
      </p:cViewPr>
      <p:guideLst>
        <p:guide orient="horz" pos="2121"/>
        <p:guide pos="3840"/>
      </p:guideLst>
    </p:cSldViewPr>
  </p:slideViewPr>
  <p:notesTextViewPr>
    <p:cViewPr>
      <p:scale>
        <a:sx n="1" d="1"/>
        <a:sy n="1" d="1"/>
      </p:scale>
      <p:origin x="0" y="0"/>
    </p:cViewPr>
  </p:notesTextViewPr>
  <p:sorterViewPr>
    <p:cViewPr>
      <p:scale>
        <a:sx n="75" d="100"/>
        <a:sy n="75" d="100"/>
      </p:scale>
      <p:origin x="0" y="-81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presProps" Target="presProps.xml"/><Relationship Id="rId5" Type="http://schemas.openxmlformats.org/officeDocument/2006/relationships/slide" Target="slides/slide3.xml"/><Relationship Id="rId61" Type="http://schemas.openxmlformats.org/officeDocument/2006/relationships/tableStyles" Target="tableStyle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notesMaster" Target="notesMasters/notesMaster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viewProps" Target="view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tags" Target="tags/tag1.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E475072-1920-4934-801F-1487DEE9F533}" type="datetimeFigureOut">
              <a:rPr lang="zh-CN" altLang="en-US" smtClean="0"/>
              <a:t>2023/11/20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71395E3-C818-40D6-870D-82F346607FB8}" type="slidenum">
              <a:rPr lang="zh-CN" altLang="en-US" smtClean="0"/>
              <a:t>‹#›</a:t>
            </a:fld>
            <a:endParaRPr lang="zh-CN" altLang="en-US"/>
          </a:p>
        </p:txBody>
      </p:sp>
    </p:spTree>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9861986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9939416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3777908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7523445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69349410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427555681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74518397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14859805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40876947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245343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2698709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hyperlink" Target="http://www.1ppt.com/hangye/" TargetMode="External"/><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仅标题">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cstate="screen"/>
          <a:srcRect/>
          <a:stretch>
            <a:fillRect/>
          </a:stretch>
        </p:blipFill>
        <p:spPr>
          <a:xfrm>
            <a:off x="0" y="0"/>
            <a:ext cx="12192000" cy="6858000"/>
          </a:xfrm>
          <a:prstGeom prst="rect">
            <a:avLst/>
          </a:prstGeom>
        </p:spPr>
      </p:pic>
      <p:sp>
        <p:nvSpPr>
          <p:cNvPr id="2" name="矩形 1"/>
          <p:cNvSpPr/>
          <p:nvPr userDrawn="1"/>
        </p:nvSpPr>
        <p:spPr>
          <a:xfrm>
            <a:off x="-1" y="0"/>
            <a:ext cx="12192000" cy="6858000"/>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cs typeface="+mn-cs"/>
            </a:endParaRPr>
          </a:p>
        </p:txBody>
      </p:sp>
    </p:spTree>
  </p:cSld>
  <p:clrMapOvr>
    <a:masterClrMapping/>
  </p:clrMapOvr>
  <p:hf sldNum="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4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5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6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7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8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9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0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1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2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3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hf sldNum="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4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5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6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7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8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9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30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31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32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3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标题幻灯片">
    <p:spTree>
      <p:nvGrpSpPr>
        <p:cNvPr id="1" name=""/>
        <p:cNvGrpSpPr/>
        <p:nvPr/>
      </p:nvGrpSpPr>
      <p:grpSpPr>
        <a:xfrm>
          <a:off x="0" y="0"/>
          <a:ext cx="0" cy="0"/>
          <a:chOff x="0" y="0"/>
          <a:chExt cx="0" cy="0"/>
        </a:xfrm>
      </p:grpSpPr>
    </p:spTree>
  </p:cSld>
  <p:clrMapOvr>
    <a:masterClrMapping/>
  </p:clrMapOvr>
  <p:hf sldNum="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4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35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36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37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38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39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40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41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42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43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8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44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45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46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47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48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49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50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51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52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53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9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54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55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56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57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58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59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60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61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62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63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0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64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65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66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3" name="TextBox 2"/>
          <p:cNvSpPr txBox="1"/>
          <p:nvPr userDrawn="1"/>
        </p:nvSpPr>
        <p:spPr>
          <a:xfrm>
            <a:off x="453650" y="0"/>
            <a:ext cx="540060" cy="123111"/>
          </a:xfrm>
          <a:prstGeom prst="rect">
            <a:avLst/>
          </a:prstGeom>
          <a:noFill/>
        </p:spPr>
        <p:txBody>
          <a:bodyPr wrap="square" rtlCol="0">
            <a:spAutoFit/>
          </a:bodyPr>
          <a:lstStyle/>
          <a:p>
            <a:pPr>
              <a:lnSpc>
                <a:spcPct val="200000"/>
              </a:lnSpc>
            </a:pPr>
            <a:r>
              <a:rPr lang="zh-CN" altLang="en-US" sz="100" dirty="0">
                <a:solidFill>
                  <a:schemeClr val="tx1">
                    <a:alpha val="0"/>
                  </a:schemeClr>
                </a:solidFill>
                <a:latin typeface="微软雅黑" panose="020B0503020204020204" charset="-122"/>
                <a:ea typeface="微软雅黑" panose="020B0503020204020204" charset="-122"/>
                <a:hlinkClick r:id="rId2"/>
              </a:rPr>
              <a:t>行业</a:t>
            </a:r>
            <a:r>
              <a:rPr lang="en-US" altLang="zh-CN" sz="100" dirty="0">
                <a:solidFill>
                  <a:schemeClr val="tx1">
                    <a:alpha val="0"/>
                  </a:schemeClr>
                </a:solidFill>
                <a:latin typeface="微软雅黑" panose="020B0503020204020204" charset="-122"/>
                <a:ea typeface="微软雅黑" panose="020B0503020204020204" charset="-122"/>
                <a:hlinkClick r:id="rId2"/>
              </a:rPr>
              <a:t>PPT</a:t>
            </a:r>
            <a:r>
              <a:rPr lang="zh-CN" altLang="en-US" sz="100" dirty="0">
                <a:solidFill>
                  <a:schemeClr val="tx1">
                    <a:alpha val="0"/>
                  </a:schemeClr>
                </a:solidFill>
                <a:latin typeface="微软雅黑" panose="020B0503020204020204" charset="-122"/>
                <a:ea typeface="微软雅黑" panose="020B0503020204020204" charset="-122"/>
                <a:hlinkClick r:id="rId2"/>
              </a:rPr>
              <a:t>模板</a:t>
            </a:r>
            <a:r>
              <a:rPr lang="en-US" altLang="zh-CN" sz="100" dirty="0">
                <a:solidFill>
                  <a:schemeClr val="tx1">
                    <a:alpha val="0"/>
                  </a:schemeClr>
                </a:solidFill>
                <a:latin typeface="微软雅黑" panose="020B0503020204020204" charset="-122"/>
                <a:ea typeface="微软雅黑" panose="020B0503020204020204" charset="-122"/>
              </a:rPr>
              <a:t>http://www.1ppt.com/hangye/</a:t>
            </a: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67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68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7_自定义版式">
    <p:spTree>
      <p:nvGrpSpPr>
        <p:cNvPr id="1" name=""/>
        <p:cNvGrpSpPr/>
        <p:nvPr/>
      </p:nvGrpSpPr>
      <p:grpSpPr>
        <a:xfrm>
          <a:off x="0" y="0"/>
          <a:ext cx="0" cy="0"/>
          <a:chOff x="0" y="0"/>
          <a:chExt cx="0" cy="0"/>
        </a:xfrm>
      </p:grpSpPr>
      <p:sp>
        <p:nvSpPr>
          <p:cNvPr id="8" name="图片占位符 3"/>
          <p:cNvSpPr>
            <a:spLocks noGrp="1"/>
          </p:cNvSpPr>
          <p:nvPr>
            <p:ph type="pic" sz="quarter" idx="12"/>
          </p:nvPr>
        </p:nvSpPr>
        <p:spPr>
          <a:xfrm>
            <a:off x="1003300" y="1727200"/>
            <a:ext cx="2413000" cy="1955800"/>
          </a:xfrm>
          <a:prstGeom prst="rect">
            <a:avLst/>
          </a:prstGeom>
        </p:spPr>
        <p:txBody>
          <a:bodyPr/>
          <a:lstStyle/>
          <a:p>
            <a:endParaRPr lang="zh-CN" altLang="en-US"/>
          </a:p>
        </p:txBody>
      </p:sp>
      <p:sp>
        <p:nvSpPr>
          <p:cNvPr id="10" name="图片占位符 3"/>
          <p:cNvSpPr>
            <a:spLocks noGrp="1"/>
          </p:cNvSpPr>
          <p:nvPr>
            <p:ph type="pic" sz="quarter" idx="14"/>
          </p:nvPr>
        </p:nvSpPr>
        <p:spPr>
          <a:xfrm>
            <a:off x="6219826" y="1727200"/>
            <a:ext cx="2413000" cy="1955800"/>
          </a:xfrm>
          <a:prstGeom prst="rect">
            <a:avLst/>
          </a:prstGeom>
        </p:spPr>
        <p:txBody>
          <a:bodyPr/>
          <a:lstStyle/>
          <a:p>
            <a:endParaRPr lang="zh-CN" altLang="en-US"/>
          </a:p>
        </p:txBody>
      </p:sp>
      <p:sp>
        <p:nvSpPr>
          <p:cNvPr id="11" name="图片占位符 3"/>
          <p:cNvSpPr>
            <a:spLocks noGrp="1"/>
          </p:cNvSpPr>
          <p:nvPr>
            <p:ph type="pic" sz="quarter" idx="15"/>
          </p:nvPr>
        </p:nvSpPr>
        <p:spPr>
          <a:xfrm>
            <a:off x="3611563" y="3848100"/>
            <a:ext cx="2413000" cy="1955800"/>
          </a:xfrm>
          <a:prstGeom prst="rect">
            <a:avLst/>
          </a:prstGeom>
        </p:spPr>
        <p:txBody>
          <a:bodyPr/>
          <a:lstStyle/>
          <a:p>
            <a:endParaRPr lang="zh-CN" altLang="en-US"/>
          </a:p>
        </p:txBody>
      </p:sp>
      <p:sp>
        <p:nvSpPr>
          <p:cNvPr id="13" name="图片占位符 3"/>
          <p:cNvSpPr>
            <a:spLocks noGrp="1"/>
          </p:cNvSpPr>
          <p:nvPr>
            <p:ph type="pic" sz="quarter" idx="17"/>
          </p:nvPr>
        </p:nvSpPr>
        <p:spPr>
          <a:xfrm>
            <a:off x="8828088" y="3848100"/>
            <a:ext cx="2413000" cy="1955800"/>
          </a:xfrm>
          <a:prstGeom prst="rect">
            <a:avLst/>
          </a:prstGeom>
        </p:spPr>
        <p:txBody>
          <a:bodyPr/>
          <a:lstStyle/>
          <a:p>
            <a:endParaRPr lang="zh-CN" altLang="en-US"/>
          </a:p>
        </p:txBody>
      </p:sp>
    </p:spTree>
  </p:cSld>
  <p:clrMapOvr>
    <a:masterClrMapping/>
  </p:clrMapOvr>
  <p:hf sldNum="0" ftr="0" dt="0"/>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6_自定义版式">
    <p:spTree>
      <p:nvGrpSpPr>
        <p:cNvPr id="1" name=""/>
        <p:cNvGrpSpPr/>
        <p:nvPr/>
      </p:nvGrpSpPr>
      <p:grpSpPr>
        <a:xfrm>
          <a:off x="0" y="0"/>
          <a:ext cx="0" cy="0"/>
          <a:chOff x="0" y="0"/>
          <a:chExt cx="0" cy="0"/>
        </a:xfrm>
      </p:grpSpPr>
      <p:sp>
        <p:nvSpPr>
          <p:cNvPr id="10" name="图片占位符 9"/>
          <p:cNvSpPr>
            <a:spLocks noGrp="1"/>
          </p:cNvSpPr>
          <p:nvPr>
            <p:ph type="pic" sz="quarter" idx="10"/>
          </p:nvPr>
        </p:nvSpPr>
        <p:spPr>
          <a:xfrm>
            <a:off x="1504950" y="1770063"/>
            <a:ext cx="2413000" cy="2413000"/>
          </a:xfrm>
          <a:custGeom>
            <a:avLst/>
            <a:gdLst>
              <a:gd name="connsiteX0" fmla="*/ 1206500 w 2413000"/>
              <a:gd name="connsiteY0" fmla="*/ 0 h 2413000"/>
              <a:gd name="connsiteX1" fmla="*/ 2413000 w 2413000"/>
              <a:gd name="connsiteY1" fmla="*/ 1206500 h 2413000"/>
              <a:gd name="connsiteX2" fmla="*/ 1206500 w 2413000"/>
              <a:gd name="connsiteY2" fmla="*/ 2413000 h 2413000"/>
              <a:gd name="connsiteX3" fmla="*/ 0 w 2413000"/>
              <a:gd name="connsiteY3" fmla="*/ 1206500 h 2413000"/>
              <a:gd name="connsiteX4" fmla="*/ 1206500 w 2413000"/>
              <a:gd name="connsiteY4" fmla="*/ 0 h 2413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3000" h="2413000">
                <a:moveTo>
                  <a:pt x="1206500" y="0"/>
                </a:moveTo>
                <a:cubicBezTo>
                  <a:pt x="1872832" y="0"/>
                  <a:pt x="2413000" y="540168"/>
                  <a:pt x="2413000" y="1206500"/>
                </a:cubicBezTo>
                <a:cubicBezTo>
                  <a:pt x="2413000" y="1872832"/>
                  <a:pt x="1872832" y="2413000"/>
                  <a:pt x="1206500" y="2413000"/>
                </a:cubicBezTo>
                <a:cubicBezTo>
                  <a:pt x="540168" y="2413000"/>
                  <a:pt x="0" y="1872832"/>
                  <a:pt x="0" y="1206500"/>
                </a:cubicBezTo>
                <a:cubicBezTo>
                  <a:pt x="0" y="540168"/>
                  <a:pt x="540168" y="0"/>
                  <a:pt x="1206500" y="0"/>
                </a:cubicBezTo>
                <a:close/>
              </a:path>
            </a:pathLst>
          </a:custGeom>
        </p:spPr>
        <p:txBody>
          <a:bodyPr wrap="square">
            <a:noAutofit/>
          </a:bodyPr>
          <a:lstStyle/>
          <a:p>
            <a:endParaRPr lang="zh-CN" altLang="en-US"/>
          </a:p>
        </p:txBody>
      </p:sp>
      <p:sp>
        <p:nvSpPr>
          <p:cNvPr id="11" name="图片占位符 10"/>
          <p:cNvSpPr>
            <a:spLocks noGrp="1"/>
          </p:cNvSpPr>
          <p:nvPr>
            <p:ph type="pic" sz="quarter" idx="11"/>
          </p:nvPr>
        </p:nvSpPr>
        <p:spPr>
          <a:xfrm>
            <a:off x="4889500" y="1770063"/>
            <a:ext cx="2413000" cy="2413000"/>
          </a:xfrm>
          <a:custGeom>
            <a:avLst/>
            <a:gdLst>
              <a:gd name="connsiteX0" fmla="*/ 1206500 w 2413000"/>
              <a:gd name="connsiteY0" fmla="*/ 0 h 2413000"/>
              <a:gd name="connsiteX1" fmla="*/ 2413000 w 2413000"/>
              <a:gd name="connsiteY1" fmla="*/ 1206500 h 2413000"/>
              <a:gd name="connsiteX2" fmla="*/ 1206500 w 2413000"/>
              <a:gd name="connsiteY2" fmla="*/ 2413000 h 2413000"/>
              <a:gd name="connsiteX3" fmla="*/ 0 w 2413000"/>
              <a:gd name="connsiteY3" fmla="*/ 1206500 h 2413000"/>
              <a:gd name="connsiteX4" fmla="*/ 1206500 w 2413000"/>
              <a:gd name="connsiteY4" fmla="*/ 0 h 2413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3000" h="2413000">
                <a:moveTo>
                  <a:pt x="1206500" y="0"/>
                </a:moveTo>
                <a:cubicBezTo>
                  <a:pt x="1872832" y="0"/>
                  <a:pt x="2413000" y="540168"/>
                  <a:pt x="2413000" y="1206500"/>
                </a:cubicBezTo>
                <a:cubicBezTo>
                  <a:pt x="2413000" y="1872832"/>
                  <a:pt x="1872832" y="2413000"/>
                  <a:pt x="1206500" y="2413000"/>
                </a:cubicBezTo>
                <a:cubicBezTo>
                  <a:pt x="540168" y="2413000"/>
                  <a:pt x="0" y="1872832"/>
                  <a:pt x="0" y="1206500"/>
                </a:cubicBezTo>
                <a:cubicBezTo>
                  <a:pt x="0" y="540168"/>
                  <a:pt x="540168" y="0"/>
                  <a:pt x="1206500" y="0"/>
                </a:cubicBezTo>
                <a:close/>
              </a:path>
            </a:pathLst>
          </a:custGeom>
        </p:spPr>
        <p:txBody>
          <a:bodyPr wrap="square">
            <a:noAutofit/>
          </a:bodyPr>
          <a:lstStyle/>
          <a:p>
            <a:endParaRPr lang="zh-CN" altLang="en-US"/>
          </a:p>
        </p:txBody>
      </p:sp>
      <p:sp>
        <p:nvSpPr>
          <p:cNvPr id="12" name="图片占位符 11"/>
          <p:cNvSpPr>
            <a:spLocks noGrp="1"/>
          </p:cNvSpPr>
          <p:nvPr>
            <p:ph type="pic" sz="quarter" idx="12"/>
          </p:nvPr>
        </p:nvSpPr>
        <p:spPr>
          <a:xfrm>
            <a:off x="8274050" y="1770063"/>
            <a:ext cx="2413000" cy="2413000"/>
          </a:xfrm>
          <a:custGeom>
            <a:avLst/>
            <a:gdLst>
              <a:gd name="connsiteX0" fmla="*/ 1206500 w 2413000"/>
              <a:gd name="connsiteY0" fmla="*/ 0 h 2413000"/>
              <a:gd name="connsiteX1" fmla="*/ 2413000 w 2413000"/>
              <a:gd name="connsiteY1" fmla="*/ 1206500 h 2413000"/>
              <a:gd name="connsiteX2" fmla="*/ 1206500 w 2413000"/>
              <a:gd name="connsiteY2" fmla="*/ 2413000 h 2413000"/>
              <a:gd name="connsiteX3" fmla="*/ 0 w 2413000"/>
              <a:gd name="connsiteY3" fmla="*/ 1206500 h 2413000"/>
              <a:gd name="connsiteX4" fmla="*/ 1206500 w 2413000"/>
              <a:gd name="connsiteY4" fmla="*/ 0 h 2413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3000" h="2413000">
                <a:moveTo>
                  <a:pt x="1206500" y="0"/>
                </a:moveTo>
                <a:cubicBezTo>
                  <a:pt x="1872832" y="0"/>
                  <a:pt x="2413000" y="540168"/>
                  <a:pt x="2413000" y="1206500"/>
                </a:cubicBezTo>
                <a:cubicBezTo>
                  <a:pt x="2413000" y="1872832"/>
                  <a:pt x="1872832" y="2413000"/>
                  <a:pt x="1206500" y="2413000"/>
                </a:cubicBezTo>
                <a:cubicBezTo>
                  <a:pt x="540168" y="2413000"/>
                  <a:pt x="0" y="1872832"/>
                  <a:pt x="0" y="1206500"/>
                </a:cubicBezTo>
                <a:cubicBezTo>
                  <a:pt x="0" y="540168"/>
                  <a:pt x="540168" y="0"/>
                  <a:pt x="1206500" y="0"/>
                </a:cubicBezTo>
                <a:close/>
              </a:path>
            </a:pathLst>
          </a:custGeom>
        </p:spPr>
        <p:txBody>
          <a:bodyPr wrap="square">
            <a:noAutofit/>
          </a:bodyPr>
          <a:lstStyle/>
          <a:p>
            <a:endParaRPr lang="zh-CN" altLang="en-US"/>
          </a:p>
        </p:txBody>
      </p:sp>
    </p:spTree>
  </p:cSld>
  <p:clrMapOvr>
    <a:masterClrMapping/>
  </p:clrMapOvr>
  <p:hf sldNum="0" ftr="0" dt="0"/>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5_自定义版式">
    <p:spTree>
      <p:nvGrpSpPr>
        <p:cNvPr id="1" name=""/>
        <p:cNvGrpSpPr/>
        <p:nvPr/>
      </p:nvGrpSpPr>
      <p:grpSpPr>
        <a:xfrm>
          <a:off x="0" y="0"/>
          <a:ext cx="0" cy="0"/>
          <a:chOff x="0" y="0"/>
          <a:chExt cx="0" cy="0"/>
        </a:xfrm>
      </p:grpSpPr>
      <p:sp>
        <p:nvSpPr>
          <p:cNvPr id="7" name="图片占位符 6"/>
          <p:cNvSpPr>
            <a:spLocks noGrp="1"/>
          </p:cNvSpPr>
          <p:nvPr>
            <p:ph type="pic" sz="quarter" idx="10"/>
          </p:nvPr>
        </p:nvSpPr>
        <p:spPr>
          <a:xfrm>
            <a:off x="1198350" y="1786930"/>
            <a:ext cx="4897650" cy="4086933"/>
          </a:xfrm>
          <a:custGeom>
            <a:avLst/>
            <a:gdLst>
              <a:gd name="connsiteX0" fmla="*/ 0 w 4897650"/>
              <a:gd name="connsiteY0" fmla="*/ 0 h 4086933"/>
              <a:gd name="connsiteX1" fmla="*/ 4897650 w 4897650"/>
              <a:gd name="connsiteY1" fmla="*/ 0 h 4086933"/>
              <a:gd name="connsiteX2" fmla="*/ 4897650 w 4897650"/>
              <a:gd name="connsiteY2" fmla="*/ 4086933 h 4086933"/>
              <a:gd name="connsiteX3" fmla="*/ 0 w 4897650"/>
              <a:gd name="connsiteY3" fmla="*/ 4086933 h 4086933"/>
            </a:gdLst>
            <a:ahLst/>
            <a:cxnLst>
              <a:cxn ang="0">
                <a:pos x="connsiteX0" y="connsiteY0"/>
              </a:cxn>
              <a:cxn ang="0">
                <a:pos x="connsiteX1" y="connsiteY1"/>
              </a:cxn>
              <a:cxn ang="0">
                <a:pos x="connsiteX2" y="connsiteY2"/>
              </a:cxn>
              <a:cxn ang="0">
                <a:pos x="connsiteX3" y="connsiteY3"/>
              </a:cxn>
            </a:cxnLst>
            <a:rect l="l" t="t" r="r" b="b"/>
            <a:pathLst>
              <a:path w="4897650" h="4086933">
                <a:moveTo>
                  <a:pt x="0" y="0"/>
                </a:moveTo>
                <a:lnTo>
                  <a:pt x="4897650" y="0"/>
                </a:lnTo>
                <a:lnTo>
                  <a:pt x="4897650" y="4086933"/>
                </a:lnTo>
                <a:lnTo>
                  <a:pt x="0" y="4086933"/>
                </a:lnTo>
                <a:close/>
              </a:path>
            </a:pathLst>
          </a:custGeom>
          <a:ln w="12700">
            <a:solidFill>
              <a:schemeClr val="bg1"/>
            </a:solidFill>
          </a:ln>
        </p:spPr>
        <p:txBody>
          <a:bodyPr wrap="square">
            <a:noAutofit/>
          </a:bodyPr>
          <a:lstStyle/>
          <a:p>
            <a:endParaRPr lang="zh-CN" altLang="en-US"/>
          </a:p>
        </p:txBody>
      </p:sp>
    </p:spTree>
  </p:cSld>
  <p:clrMapOvr>
    <a:masterClrMapping/>
  </p:clrMapOvr>
  <p:hf sldNum="0" ftr="0" dt="0"/>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1" name=""/>
        <p:cNvGrpSpPr/>
        <p:nvPr/>
      </p:nvGrpSpPr>
      <p:grpSpPr>
        <a:xfrm>
          <a:off x="0" y="0"/>
          <a:ext cx="0" cy="0"/>
          <a:chOff x="0" y="0"/>
          <a:chExt cx="0" cy="0"/>
        </a:xfrm>
      </p:grpSpPr>
      <p:sp>
        <p:nvSpPr>
          <p:cNvPr id="8" name="图片占位符 7"/>
          <p:cNvSpPr>
            <a:spLocks noGrp="1"/>
          </p:cNvSpPr>
          <p:nvPr>
            <p:ph type="pic" sz="quarter" idx="10"/>
          </p:nvPr>
        </p:nvSpPr>
        <p:spPr>
          <a:xfrm>
            <a:off x="990600" y="1587501"/>
            <a:ext cx="5105400" cy="2048359"/>
          </a:xfrm>
          <a:custGeom>
            <a:avLst/>
            <a:gdLst>
              <a:gd name="connsiteX0" fmla="*/ 0 w 5105400"/>
              <a:gd name="connsiteY0" fmla="*/ 0 h 2048359"/>
              <a:gd name="connsiteX1" fmla="*/ 5105400 w 5105400"/>
              <a:gd name="connsiteY1" fmla="*/ 0 h 2048359"/>
              <a:gd name="connsiteX2" fmla="*/ 5105400 w 5105400"/>
              <a:gd name="connsiteY2" fmla="*/ 2048359 h 2048359"/>
              <a:gd name="connsiteX3" fmla="*/ 0 w 5105400"/>
              <a:gd name="connsiteY3" fmla="*/ 2048359 h 2048359"/>
            </a:gdLst>
            <a:ahLst/>
            <a:cxnLst>
              <a:cxn ang="0">
                <a:pos x="connsiteX0" y="connsiteY0"/>
              </a:cxn>
              <a:cxn ang="0">
                <a:pos x="connsiteX1" y="connsiteY1"/>
              </a:cxn>
              <a:cxn ang="0">
                <a:pos x="connsiteX2" y="connsiteY2"/>
              </a:cxn>
              <a:cxn ang="0">
                <a:pos x="connsiteX3" y="connsiteY3"/>
              </a:cxn>
            </a:cxnLst>
            <a:rect l="l" t="t" r="r" b="b"/>
            <a:pathLst>
              <a:path w="5105400" h="2048359">
                <a:moveTo>
                  <a:pt x="0" y="0"/>
                </a:moveTo>
                <a:lnTo>
                  <a:pt x="5105400" y="0"/>
                </a:lnTo>
                <a:lnTo>
                  <a:pt x="5105400" y="2048359"/>
                </a:lnTo>
                <a:lnTo>
                  <a:pt x="0" y="2048359"/>
                </a:lnTo>
                <a:close/>
              </a:path>
            </a:pathLst>
          </a:custGeom>
        </p:spPr>
        <p:txBody>
          <a:bodyPr wrap="square">
            <a:noAutofit/>
          </a:bodyPr>
          <a:lstStyle/>
          <a:p>
            <a:endParaRPr lang="zh-CN" altLang="en-US"/>
          </a:p>
        </p:txBody>
      </p:sp>
      <p:sp>
        <p:nvSpPr>
          <p:cNvPr id="9" name="图片占位符 8"/>
          <p:cNvSpPr>
            <a:spLocks noGrp="1"/>
          </p:cNvSpPr>
          <p:nvPr>
            <p:ph type="pic" sz="quarter" idx="11"/>
          </p:nvPr>
        </p:nvSpPr>
        <p:spPr>
          <a:xfrm>
            <a:off x="990600" y="3784323"/>
            <a:ext cx="5105400" cy="2171977"/>
          </a:xfrm>
          <a:custGeom>
            <a:avLst/>
            <a:gdLst>
              <a:gd name="connsiteX0" fmla="*/ 0 w 5105400"/>
              <a:gd name="connsiteY0" fmla="*/ 0 h 2171977"/>
              <a:gd name="connsiteX1" fmla="*/ 5105400 w 5105400"/>
              <a:gd name="connsiteY1" fmla="*/ 0 h 2171977"/>
              <a:gd name="connsiteX2" fmla="*/ 5105400 w 5105400"/>
              <a:gd name="connsiteY2" fmla="*/ 2171977 h 2171977"/>
              <a:gd name="connsiteX3" fmla="*/ 0 w 5105400"/>
              <a:gd name="connsiteY3" fmla="*/ 2171977 h 2171977"/>
            </a:gdLst>
            <a:ahLst/>
            <a:cxnLst>
              <a:cxn ang="0">
                <a:pos x="connsiteX0" y="connsiteY0"/>
              </a:cxn>
              <a:cxn ang="0">
                <a:pos x="connsiteX1" y="connsiteY1"/>
              </a:cxn>
              <a:cxn ang="0">
                <a:pos x="connsiteX2" y="connsiteY2"/>
              </a:cxn>
              <a:cxn ang="0">
                <a:pos x="connsiteX3" y="connsiteY3"/>
              </a:cxn>
            </a:cxnLst>
            <a:rect l="l" t="t" r="r" b="b"/>
            <a:pathLst>
              <a:path w="5105400" h="2171977">
                <a:moveTo>
                  <a:pt x="0" y="0"/>
                </a:moveTo>
                <a:lnTo>
                  <a:pt x="5105400" y="0"/>
                </a:lnTo>
                <a:lnTo>
                  <a:pt x="5105400" y="2171977"/>
                </a:lnTo>
                <a:lnTo>
                  <a:pt x="0" y="2171977"/>
                </a:lnTo>
                <a:close/>
              </a:path>
            </a:pathLst>
          </a:custGeom>
        </p:spPr>
        <p:txBody>
          <a:bodyPr wrap="square">
            <a:noAutofit/>
          </a:bodyPr>
          <a:lstStyle/>
          <a:p>
            <a:endParaRPr lang="zh-CN" altLang="en-US"/>
          </a:p>
        </p:txBody>
      </p:sp>
    </p:spTree>
  </p:cSld>
  <p:clrMapOvr>
    <a:masterClrMapping/>
  </p:clrMapOvr>
  <p:hf sldNum="0" ftr="0" dt="0"/>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
        <p:nvSpPr>
          <p:cNvPr id="10" name="图片占位符 9"/>
          <p:cNvSpPr>
            <a:spLocks noGrp="1"/>
          </p:cNvSpPr>
          <p:nvPr>
            <p:ph type="pic" sz="quarter" idx="10"/>
          </p:nvPr>
        </p:nvSpPr>
        <p:spPr>
          <a:xfrm>
            <a:off x="0" y="1579654"/>
            <a:ext cx="4506440" cy="3313045"/>
          </a:xfrm>
          <a:custGeom>
            <a:avLst/>
            <a:gdLst>
              <a:gd name="connsiteX0" fmla="*/ 0 w 4506440"/>
              <a:gd name="connsiteY0" fmla="*/ 0 h 3313045"/>
              <a:gd name="connsiteX1" fmla="*/ 4506440 w 4506440"/>
              <a:gd name="connsiteY1" fmla="*/ 0 h 3313045"/>
              <a:gd name="connsiteX2" fmla="*/ 4506440 w 4506440"/>
              <a:gd name="connsiteY2" fmla="*/ 3313045 h 3313045"/>
              <a:gd name="connsiteX3" fmla="*/ 0 w 4506440"/>
              <a:gd name="connsiteY3" fmla="*/ 3313045 h 3313045"/>
            </a:gdLst>
            <a:ahLst/>
            <a:cxnLst>
              <a:cxn ang="0">
                <a:pos x="connsiteX0" y="connsiteY0"/>
              </a:cxn>
              <a:cxn ang="0">
                <a:pos x="connsiteX1" y="connsiteY1"/>
              </a:cxn>
              <a:cxn ang="0">
                <a:pos x="connsiteX2" y="connsiteY2"/>
              </a:cxn>
              <a:cxn ang="0">
                <a:pos x="connsiteX3" y="connsiteY3"/>
              </a:cxn>
            </a:cxnLst>
            <a:rect l="l" t="t" r="r" b="b"/>
            <a:pathLst>
              <a:path w="4506440" h="3313045">
                <a:moveTo>
                  <a:pt x="0" y="0"/>
                </a:moveTo>
                <a:lnTo>
                  <a:pt x="4506440" y="0"/>
                </a:lnTo>
                <a:lnTo>
                  <a:pt x="4506440" y="3313045"/>
                </a:lnTo>
                <a:lnTo>
                  <a:pt x="0" y="3313045"/>
                </a:lnTo>
                <a:close/>
              </a:path>
            </a:pathLst>
          </a:custGeom>
        </p:spPr>
        <p:txBody>
          <a:bodyPr wrap="square">
            <a:noAutofit/>
          </a:bodyPr>
          <a:lstStyle/>
          <a:p>
            <a:endParaRPr lang="zh-CN" altLang="en-US"/>
          </a:p>
        </p:txBody>
      </p:sp>
      <p:sp>
        <p:nvSpPr>
          <p:cNvPr id="11" name="图片占位符 10"/>
          <p:cNvSpPr>
            <a:spLocks noGrp="1"/>
          </p:cNvSpPr>
          <p:nvPr>
            <p:ph type="pic" sz="quarter" idx="11"/>
          </p:nvPr>
        </p:nvSpPr>
        <p:spPr>
          <a:xfrm>
            <a:off x="4506442" y="1579653"/>
            <a:ext cx="3828129" cy="3313044"/>
          </a:xfrm>
          <a:custGeom>
            <a:avLst/>
            <a:gdLst>
              <a:gd name="connsiteX0" fmla="*/ 0 w 3828129"/>
              <a:gd name="connsiteY0" fmla="*/ 0 h 3313044"/>
              <a:gd name="connsiteX1" fmla="*/ 3828129 w 3828129"/>
              <a:gd name="connsiteY1" fmla="*/ 0 h 3313044"/>
              <a:gd name="connsiteX2" fmla="*/ 3828129 w 3828129"/>
              <a:gd name="connsiteY2" fmla="*/ 3313044 h 3313044"/>
              <a:gd name="connsiteX3" fmla="*/ 0 w 3828129"/>
              <a:gd name="connsiteY3" fmla="*/ 3313044 h 3313044"/>
            </a:gdLst>
            <a:ahLst/>
            <a:cxnLst>
              <a:cxn ang="0">
                <a:pos x="connsiteX0" y="connsiteY0"/>
              </a:cxn>
              <a:cxn ang="0">
                <a:pos x="connsiteX1" y="connsiteY1"/>
              </a:cxn>
              <a:cxn ang="0">
                <a:pos x="connsiteX2" y="connsiteY2"/>
              </a:cxn>
              <a:cxn ang="0">
                <a:pos x="connsiteX3" y="connsiteY3"/>
              </a:cxn>
            </a:cxnLst>
            <a:rect l="l" t="t" r="r" b="b"/>
            <a:pathLst>
              <a:path w="3828129" h="3313044">
                <a:moveTo>
                  <a:pt x="0" y="0"/>
                </a:moveTo>
                <a:lnTo>
                  <a:pt x="3828129" y="0"/>
                </a:lnTo>
                <a:lnTo>
                  <a:pt x="3828129" y="3313044"/>
                </a:lnTo>
                <a:lnTo>
                  <a:pt x="0" y="3313044"/>
                </a:lnTo>
                <a:close/>
              </a:path>
            </a:pathLst>
          </a:custGeom>
        </p:spPr>
        <p:txBody>
          <a:bodyPr wrap="square">
            <a:noAutofit/>
          </a:bodyPr>
          <a:lstStyle/>
          <a:p>
            <a:endParaRPr lang="zh-CN" altLang="en-US"/>
          </a:p>
        </p:txBody>
      </p:sp>
      <p:sp>
        <p:nvSpPr>
          <p:cNvPr id="12" name="图片占位符 11"/>
          <p:cNvSpPr>
            <a:spLocks noGrp="1"/>
          </p:cNvSpPr>
          <p:nvPr>
            <p:ph type="pic" sz="quarter" idx="12"/>
          </p:nvPr>
        </p:nvSpPr>
        <p:spPr>
          <a:xfrm>
            <a:off x="8334570" y="1579653"/>
            <a:ext cx="3855907" cy="3313044"/>
          </a:xfrm>
          <a:custGeom>
            <a:avLst/>
            <a:gdLst>
              <a:gd name="connsiteX0" fmla="*/ 0 w 3855907"/>
              <a:gd name="connsiteY0" fmla="*/ 0 h 3313044"/>
              <a:gd name="connsiteX1" fmla="*/ 3855907 w 3855907"/>
              <a:gd name="connsiteY1" fmla="*/ 0 h 3313044"/>
              <a:gd name="connsiteX2" fmla="*/ 3855907 w 3855907"/>
              <a:gd name="connsiteY2" fmla="*/ 3313044 h 3313044"/>
              <a:gd name="connsiteX3" fmla="*/ 0 w 3855907"/>
              <a:gd name="connsiteY3" fmla="*/ 3313044 h 3313044"/>
            </a:gdLst>
            <a:ahLst/>
            <a:cxnLst>
              <a:cxn ang="0">
                <a:pos x="connsiteX0" y="connsiteY0"/>
              </a:cxn>
              <a:cxn ang="0">
                <a:pos x="connsiteX1" y="connsiteY1"/>
              </a:cxn>
              <a:cxn ang="0">
                <a:pos x="connsiteX2" y="connsiteY2"/>
              </a:cxn>
              <a:cxn ang="0">
                <a:pos x="connsiteX3" y="connsiteY3"/>
              </a:cxn>
            </a:cxnLst>
            <a:rect l="l" t="t" r="r" b="b"/>
            <a:pathLst>
              <a:path w="3855907" h="3313044">
                <a:moveTo>
                  <a:pt x="0" y="0"/>
                </a:moveTo>
                <a:lnTo>
                  <a:pt x="3855907" y="0"/>
                </a:lnTo>
                <a:lnTo>
                  <a:pt x="3855907" y="3313044"/>
                </a:lnTo>
                <a:lnTo>
                  <a:pt x="0" y="3313044"/>
                </a:lnTo>
                <a:close/>
              </a:path>
            </a:pathLst>
          </a:custGeom>
        </p:spPr>
        <p:txBody>
          <a:bodyPr wrap="square">
            <a:noAutofit/>
          </a:bodyPr>
          <a:lstStyle/>
          <a:p>
            <a:endParaRPr lang="zh-CN" altLang="en-US"/>
          </a:p>
        </p:txBody>
      </p:sp>
    </p:spTree>
  </p:cSld>
  <p:clrMapOvr>
    <a:masterClrMapping/>
  </p:clrMapOvr>
  <p:hf sldNum="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1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7" name="图片占位符 6"/>
          <p:cNvSpPr>
            <a:spLocks noGrp="1"/>
          </p:cNvSpPr>
          <p:nvPr>
            <p:ph type="pic" sz="quarter" idx="10"/>
          </p:nvPr>
        </p:nvSpPr>
        <p:spPr>
          <a:xfrm>
            <a:off x="1092200" y="1917700"/>
            <a:ext cx="4914900" cy="2794000"/>
          </a:xfrm>
          <a:custGeom>
            <a:avLst/>
            <a:gdLst>
              <a:gd name="connsiteX0" fmla="*/ 0 w 4914900"/>
              <a:gd name="connsiteY0" fmla="*/ 0 h 2794000"/>
              <a:gd name="connsiteX1" fmla="*/ 4914900 w 4914900"/>
              <a:gd name="connsiteY1" fmla="*/ 0 h 2794000"/>
              <a:gd name="connsiteX2" fmla="*/ 4914900 w 4914900"/>
              <a:gd name="connsiteY2" fmla="*/ 2794000 h 2794000"/>
              <a:gd name="connsiteX3" fmla="*/ 0 w 4914900"/>
              <a:gd name="connsiteY3" fmla="*/ 2794000 h 2794000"/>
            </a:gdLst>
            <a:ahLst/>
            <a:cxnLst>
              <a:cxn ang="0">
                <a:pos x="connsiteX0" y="connsiteY0"/>
              </a:cxn>
              <a:cxn ang="0">
                <a:pos x="connsiteX1" y="connsiteY1"/>
              </a:cxn>
              <a:cxn ang="0">
                <a:pos x="connsiteX2" y="connsiteY2"/>
              </a:cxn>
              <a:cxn ang="0">
                <a:pos x="connsiteX3" y="connsiteY3"/>
              </a:cxn>
            </a:cxnLst>
            <a:rect l="l" t="t" r="r" b="b"/>
            <a:pathLst>
              <a:path w="4914900" h="2794000">
                <a:moveTo>
                  <a:pt x="0" y="0"/>
                </a:moveTo>
                <a:lnTo>
                  <a:pt x="4914900" y="0"/>
                </a:lnTo>
                <a:lnTo>
                  <a:pt x="4914900" y="2794000"/>
                </a:lnTo>
                <a:lnTo>
                  <a:pt x="0" y="2794000"/>
                </a:lnTo>
                <a:close/>
              </a:path>
            </a:pathLst>
          </a:custGeom>
        </p:spPr>
        <p:txBody>
          <a:bodyPr wrap="square">
            <a:noAutofit/>
          </a:bodyPr>
          <a:lstStyle/>
          <a:p>
            <a:endParaRPr lang="zh-CN" altLang="en-US"/>
          </a:p>
        </p:txBody>
      </p:sp>
    </p:spTree>
  </p:cSld>
  <p:clrMapOvr>
    <a:masterClrMapping/>
  </p:clrMapOvr>
  <p:hf sldNum="0" ftr="0" dt="0"/>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10" name="图片占位符 9"/>
          <p:cNvSpPr>
            <a:spLocks noGrp="1"/>
          </p:cNvSpPr>
          <p:nvPr>
            <p:ph type="pic" sz="quarter" idx="10"/>
          </p:nvPr>
        </p:nvSpPr>
        <p:spPr>
          <a:xfrm>
            <a:off x="1224679" y="1542084"/>
            <a:ext cx="2111541" cy="1382072"/>
          </a:xfrm>
          <a:custGeom>
            <a:avLst/>
            <a:gdLst>
              <a:gd name="connsiteX0" fmla="*/ 0 w 2111541"/>
              <a:gd name="connsiteY0" fmla="*/ 0 h 1382072"/>
              <a:gd name="connsiteX1" fmla="*/ 2111541 w 2111541"/>
              <a:gd name="connsiteY1" fmla="*/ 0 h 1382072"/>
              <a:gd name="connsiteX2" fmla="*/ 2111541 w 2111541"/>
              <a:gd name="connsiteY2" fmla="*/ 1382072 h 1382072"/>
              <a:gd name="connsiteX3" fmla="*/ 0 w 2111541"/>
              <a:gd name="connsiteY3" fmla="*/ 1382072 h 1382072"/>
            </a:gdLst>
            <a:ahLst/>
            <a:cxnLst>
              <a:cxn ang="0">
                <a:pos x="connsiteX0" y="connsiteY0"/>
              </a:cxn>
              <a:cxn ang="0">
                <a:pos x="connsiteX1" y="connsiteY1"/>
              </a:cxn>
              <a:cxn ang="0">
                <a:pos x="connsiteX2" y="connsiteY2"/>
              </a:cxn>
              <a:cxn ang="0">
                <a:pos x="connsiteX3" y="connsiteY3"/>
              </a:cxn>
            </a:cxnLst>
            <a:rect l="l" t="t" r="r" b="b"/>
            <a:pathLst>
              <a:path w="2111541" h="1382072">
                <a:moveTo>
                  <a:pt x="0" y="0"/>
                </a:moveTo>
                <a:lnTo>
                  <a:pt x="2111541" y="0"/>
                </a:lnTo>
                <a:lnTo>
                  <a:pt x="2111541" y="1382072"/>
                </a:lnTo>
                <a:lnTo>
                  <a:pt x="0" y="1382072"/>
                </a:lnTo>
                <a:close/>
              </a:path>
            </a:pathLst>
          </a:custGeom>
        </p:spPr>
        <p:txBody>
          <a:bodyPr wrap="square">
            <a:noAutofit/>
          </a:bodyPr>
          <a:lstStyle/>
          <a:p>
            <a:endParaRPr lang="zh-CN" altLang="en-US"/>
          </a:p>
        </p:txBody>
      </p:sp>
      <p:sp>
        <p:nvSpPr>
          <p:cNvPr id="11" name="图片占位符 10"/>
          <p:cNvSpPr>
            <a:spLocks noGrp="1"/>
          </p:cNvSpPr>
          <p:nvPr>
            <p:ph type="pic" sz="quarter" idx="11"/>
          </p:nvPr>
        </p:nvSpPr>
        <p:spPr>
          <a:xfrm>
            <a:off x="1224679" y="4697057"/>
            <a:ext cx="2015530" cy="1358277"/>
          </a:xfrm>
          <a:custGeom>
            <a:avLst/>
            <a:gdLst>
              <a:gd name="connsiteX0" fmla="*/ 0 w 2015530"/>
              <a:gd name="connsiteY0" fmla="*/ 0 h 1358277"/>
              <a:gd name="connsiteX1" fmla="*/ 2015530 w 2015530"/>
              <a:gd name="connsiteY1" fmla="*/ 0 h 1358277"/>
              <a:gd name="connsiteX2" fmla="*/ 2015530 w 2015530"/>
              <a:gd name="connsiteY2" fmla="*/ 1358277 h 1358277"/>
              <a:gd name="connsiteX3" fmla="*/ 0 w 2015530"/>
              <a:gd name="connsiteY3" fmla="*/ 1358277 h 1358277"/>
            </a:gdLst>
            <a:ahLst/>
            <a:cxnLst>
              <a:cxn ang="0">
                <a:pos x="connsiteX0" y="connsiteY0"/>
              </a:cxn>
              <a:cxn ang="0">
                <a:pos x="connsiteX1" y="connsiteY1"/>
              </a:cxn>
              <a:cxn ang="0">
                <a:pos x="connsiteX2" y="connsiteY2"/>
              </a:cxn>
              <a:cxn ang="0">
                <a:pos x="connsiteX3" y="connsiteY3"/>
              </a:cxn>
            </a:cxnLst>
            <a:rect l="l" t="t" r="r" b="b"/>
            <a:pathLst>
              <a:path w="2015530" h="1358277">
                <a:moveTo>
                  <a:pt x="0" y="0"/>
                </a:moveTo>
                <a:lnTo>
                  <a:pt x="2015530" y="0"/>
                </a:lnTo>
                <a:lnTo>
                  <a:pt x="2015530" y="1358277"/>
                </a:lnTo>
                <a:lnTo>
                  <a:pt x="0" y="1358277"/>
                </a:lnTo>
                <a:close/>
              </a:path>
            </a:pathLst>
          </a:custGeom>
        </p:spPr>
        <p:txBody>
          <a:bodyPr wrap="square">
            <a:noAutofit/>
          </a:bodyPr>
          <a:lstStyle/>
          <a:p>
            <a:endParaRPr lang="zh-CN" altLang="en-US"/>
          </a:p>
        </p:txBody>
      </p:sp>
      <p:sp>
        <p:nvSpPr>
          <p:cNvPr id="12" name="图片占位符 11"/>
          <p:cNvSpPr>
            <a:spLocks noGrp="1"/>
          </p:cNvSpPr>
          <p:nvPr>
            <p:ph type="pic" sz="quarter" idx="12"/>
          </p:nvPr>
        </p:nvSpPr>
        <p:spPr>
          <a:xfrm>
            <a:off x="8808827" y="3119470"/>
            <a:ext cx="2108069" cy="1366549"/>
          </a:xfrm>
          <a:custGeom>
            <a:avLst/>
            <a:gdLst>
              <a:gd name="connsiteX0" fmla="*/ 0 w 2108069"/>
              <a:gd name="connsiteY0" fmla="*/ 0 h 1366549"/>
              <a:gd name="connsiteX1" fmla="*/ 2108069 w 2108069"/>
              <a:gd name="connsiteY1" fmla="*/ 0 h 1366549"/>
              <a:gd name="connsiteX2" fmla="*/ 2108069 w 2108069"/>
              <a:gd name="connsiteY2" fmla="*/ 1366549 h 1366549"/>
              <a:gd name="connsiteX3" fmla="*/ 0 w 2108069"/>
              <a:gd name="connsiteY3" fmla="*/ 1366549 h 1366549"/>
            </a:gdLst>
            <a:ahLst/>
            <a:cxnLst>
              <a:cxn ang="0">
                <a:pos x="connsiteX0" y="connsiteY0"/>
              </a:cxn>
              <a:cxn ang="0">
                <a:pos x="connsiteX1" y="connsiteY1"/>
              </a:cxn>
              <a:cxn ang="0">
                <a:pos x="connsiteX2" y="connsiteY2"/>
              </a:cxn>
              <a:cxn ang="0">
                <a:pos x="connsiteX3" y="connsiteY3"/>
              </a:cxn>
            </a:cxnLst>
            <a:rect l="l" t="t" r="r" b="b"/>
            <a:pathLst>
              <a:path w="2108069" h="1366549">
                <a:moveTo>
                  <a:pt x="0" y="0"/>
                </a:moveTo>
                <a:lnTo>
                  <a:pt x="2108069" y="0"/>
                </a:lnTo>
                <a:lnTo>
                  <a:pt x="2108069" y="1366549"/>
                </a:lnTo>
                <a:lnTo>
                  <a:pt x="0" y="1366549"/>
                </a:lnTo>
                <a:close/>
              </a:path>
            </a:pathLst>
          </a:custGeom>
        </p:spPr>
        <p:txBody>
          <a:bodyPr wrap="square">
            <a:noAutofit/>
          </a:bodyPr>
          <a:lstStyle/>
          <a:p>
            <a:endParaRPr lang="zh-CN" altLang="en-US"/>
          </a:p>
        </p:txBody>
      </p:sp>
    </p:spTree>
  </p:cSld>
  <p:clrMapOvr>
    <a:masterClrMapping/>
  </p:clrMapOvr>
  <p:hf sldNum="0" ftr="0" dt="0"/>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7" name="图片占位符 6"/>
          <p:cNvSpPr>
            <a:spLocks noGrp="1"/>
          </p:cNvSpPr>
          <p:nvPr>
            <p:ph type="pic" sz="quarter" idx="10"/>
          </p:nvPr>
        </p:nvSpPr>
        <p:spPr>
          <a:xfrm>
            <a:off x="1475180" y="2533997"/>
            <a:ext cx="4303116" cy="3012968"/>
          </a:xfrm>
          <a:custGeom>
            <a:avLst/>
            <a:gdLst>
              <a:gd name="connsiteX0" fmla="*/ 0 w 4303116"/>
              <a:gd name="connsiteY0" fmla="*/ 0 h 3012968"/>
              <a:gd name="connsiteX1" fmla="*/ 4303116 w 4303116"/>
              <a:gd name="connsiteY1" fmla="*/ 0 h 3012968"/>
              <a:gd name="connsiteX2" fmla="*/ 4303116 w 4303116"/>
              <a:gd name="connsiteY2" fmla="*/ 3012968 h 3012968"/>
              <a:gd name="connsiteX3" fmla="*/ 0 w 4303116"/>
              <a:gd name="connsiteY3" fmla="*/ 3012968 h 3012968"/>
            </a:gdLst>
            <a:ahLst/>
            <a:cxnLst>
              <a:cxn ang="0">
                <a:pos x="connsiteX0" y="connsiteY0"/>
              </a:cxn>
              <a:cxn ang="0">
                <a:pos x="connsiteX1" y="connsiteY1"/>
              </a:cxn>
              <a:cxn ang="0">
                <a:pos x="connsiteX2" y="connsiteY2"/>
              </a:cxn>
              <a:cxn ang="0">
                <a:pos x="connsiteX3" y="connsiteY3"/>
              </a:cxn>
            </a:cxnLst>
            <a:rect l="l" t="t" r="r" b="b"/>
            <a:pathLst>
              <a:path w="4303116" h="3012968">
                <a:moveTo>
                  <a:pt x="0" y="0"/>
                </a:moveTo>
                <a:lnTo>
                  <a:pt x="4303116" y="0"/>
                </a:lnTo>
                <a:lnTo>
                  <a:pt x="4303116" y="3012968"/>
                </a:lnTo>
                <a:lnTo>
                  <a:pt x="0" y="3012968"/>
                </a:lnTo>
                <a:close/>
              </a:path>
            </a:pathLst>
          </a:custGeom>
          <a:ln w="12700">
            <a:solidFill>
              <a:schemeClr val="bg1"/>
            </a:solidFill>
          </a:ln>
        </p:spPr>
        <p:txBody>
          <a:bodyPr wrap="square">
            <a:noAutofit/>
          </a:bodyPr>
          <a:lstStyle/>
          <a:p>
            <a:endParaRPr lang="zh-CN" altLang="en-US"/>
          </a:p>
        </p:txBody>
      </p:sp>
    </p:spTree>
  </p:cSld>
  <p:clrMapOvr>
    <a:masterClrMapping/>
  </p:clrMapOvr>
  <p:hf sldNum="0" ftr="0" dt="0"/>
</p:sldLayout>
</file>

<file path=ppt/slideLayouts/slideLayout73.xml><?xml version="1.0" encoding="utf-8"?>
<p:sldLayout xmlns:a="http://schemas.openxmlformats.org/drawingml/2006/main" xmlns:r="http://schemas.openxmlformats.org/officeDocument/2006/relationships" xmlns:p="http://schemas.openxmlformats.org/presentationml/2006/main" type="titleOnly" preserve="1">
  <p:cSld name="1_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Tree>
  </p:cSld>
  <p:clrMapOvr>
    <a:masterClrMapping/>
  </p:clrMapOvr>
  <p:hf sldNum="0" ftr="0" dt="0"/>
</p:sldLayout>
</file>

<file path=ppt/slideLayouts/slideLayout7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609600" y="1600201"/>
            <a:ext cx="10972800" cy="4525963"/>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609600" y="6356351"/>
            <a:ext cx="2844800" cy="365125"/>
          </a:xfrm>
          <a:prstGeom prst="rect">
            <a:avLst/>
          </a:prstGeom>
        </p:spPr>
        <p:txBody>
          <a:bodyPr/>
          <a:lstStyle/>
          <a:p>
            <a:fld id="{2E3AAC11-D570-4EA9-AFC0-30FB72BA45EB}" type="datetimeFigureOut">
              <a:rPr lang="zh-CN" altLang="en-US" smtClean="0">
                <a:solidFill>
                  <a:prstClr val="black"/>
                </a:solidFill>
              </a:rPr>
              <a:t>2023/11/20</a:t>
            </a:fld>
            <a:endParaRPr lang="zh-CN" altLang="en-US">
              <a:solidFill>
                <a:prstClr val="black"/>
              </a:solidFill>
            </a:endParaRPr>
          </a:p>
        </p:txBody>
      </p:sp>
      <p:sp>
        <p:nvSpPr>
          <p:cNvPr id="5" name="页脚占位符 4"/>
          <p:cNvSpPr>
            <a:spLocks noGrp="1"/>
          </p:cNvSpPr>
          <p:nvPr>
            <p:ph type="ftr" sz="quarter" idx="11"/>
          </p:nvPr>
        </p:nvSpPr>
        <p:spPr>
          <a:xfrm>
            <a:off x="4165600" y="6356351"/>
            <a:ext cx="3860800" cy="365125"/>
          </a:xfrm>
          <a:prstGeom prst="rect">
            <a:avLst/>
          </a:prstGeom>
        </p:spPr>
        <p:txBody>
          <a:bodyPr/>
          <a:lstStyle/>
          <a:p>
            <a:endParaRPr lang="zh-CN" altLang="en-US">
              <a:solidFill>
                <a:prstClr val="black"/>
              </a:solidFill>
            </a:endParaRPr>
          </a:p>
        </p:txBody>
      </p:sp>
      <p:sp>
        <p:nvSpPr>
          <p:cNvPr id="6" name="灯片编号占位符 5"/>
          <p:cNvSpPr>
            <a:spLocks noGrp="1"/>
          </p:cNvSpPr>
          <p:nvPr>
            <p:ph type="sldNum" sz="quarter" idx="12"/>
          </p:nvPr>
        </p:nvSpPr>
        <p:spPr>
          <a:xfrm>
            <a:off x="8737600" y="6356351"/>
            <a:ext cx="2844800" cy="365125"/>
          </a:xfrm>
          <a:prstGeom prst="rect">
            <a:avLst/>
          </a:prstGeom>
        </p:spPr>
        <p:txBody>
          <a:bodyPr/>
          <a:lstStyle/>
          <a:p>
            <a:fld id="{55ECCFAA-F4FB-487C-9F1E-C8836D0C3DC9}" type="slidenum">
              <a:rPr lang="zh-CN" altLang="en-US" smtClean="0">
                <a:solidFill>
                  <a:prstClr val="black"/>
                </a:solidFill>
              </a:rPr>
              <a:t>‹#›</a:t>
            </a:fld>
            <a:endParaRPr lang="zh-CN" altLang="en-US">
              <a:solidFill>
                <a:prstClr val="black"/>
              </a:solidFill>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200" cy="5851525"/>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4639"/>
            <a:ext cx="8026400" cy="5851525"/>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609600" y="6356351"/>
            <a:ext cx="2844800" cy="365125"/>
          </a:xfrm>
          <a:prstGeom prst="rect">
            <a:avLst/>
          </a:prstGeom>
        </p:spPr>
        <p:txBody>
          <a:bodyPr/>
          <a:lstStyle/>
          <a:p>
            <a:fld id="{2E3AAC11-D570-4EA9-AFC0-30FB72BA45EB}" type="datetimeFigureOut">
              <a:rPr lang="zh-CN" altLang="en-US" smtClean="0">
                <a:solidFill>
                  <a:prstClr val="black"/>
                </a:solidFill>
              </a:rPr>
              <a:t>2023/11/20</a:t>
            </a:fld>
            <a:endParaRPr lang="zh-CN" altLang="en-US">
              <a:solidFill>
                <a:prstClr val="black"/>
              </a:solidFill>
            </a:endParaRPr>
          </a:p>
        </p:txBody>
      </p:sp>
      <p:sp>
        <p:nvSpPr>
          <p:cNvPr id="5" name="页脚占位符 4"/>
          <p:cNvSpPr>
            <a:spLocks noGrp="1"/>
          </p:cNvSpPr>
          <p:nvPr>
            <p:ph type="ftr" sz="quarter" idx="11"/>
          </p:nvPr>
        </p:nvSpPr>
        <p:spPr>
          <a:xfrm>
            <a:off x="4165600" y="6356351"/>
            <a:ext cx="3860800" cy="365125"/>
          </a:xfrm>
          <a:prstGeom prst="rect">
            <a:avLst/>
          </a:prstGeom>
        </p:spPr>
        <p:txBody>
          <a:bodyPr/>
          <a:lstStyle/>
          <a:p>
            <a:endParaRPr lang="zh-CN" altLang="en-US">
              <a:solidFill>
                <a:prstClr val="black"/>
              </a:solidFill>
            </a:endParaRPr>
          </a:p>
        </p:txBody>
      </p:sp>
      <p:sp>
        <p:nvSpPr>
          <p:cNvPr id="6" name="灯片编号占位符 5"/>
          <p:cNvSpPr>
            <a:spLocks noGrp="1"/>
          </p:cNvSpPr>
          <p:nvPr>
            <p:ph type="sldNum" sz="quarter" idx="12"/>
          </p:nvPr>
        </p:nvSpPr>
        <p:spPr>
          <a:xfrm>
            <a:off x="8737600" y="6356351"/>
            <a:ext cx="2844800" cy="365125"/>
          </a:xfrm>
          <a:prstGeom prst="rect">
            <a:avLst/>
          </a:prstGeom>
        </p:spPr>
        <p:txBody>
          <a:bodyPr/>
          <a:lstStyle/>
          <a:p>
            <a:fld id="{55ECCFAA-F4FB-487C-9F1E-C8836D0C3DC9}" type="slidenum">
              <a:rPr lang="zh-CN" altLang="en-US" smtClean="0">
                <a:solidFill>
                  <a:prstClr val="black"/>
                </a:solidFill>
              </a:rPr>
              <a:t>‹#›</a:t>
            </a:fld>
            <a:endParaRPr lang="zh-CN" altLang="en-US">
              <a:solidFill>
                <a:prstClr val="black"/>
              </a:solidFill>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2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3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74" Type="http://schemas.openxmlformats.org/officeDocument/2006/relationships/theme" Target="../theme/theme1.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71" Type="http://schemas.openxmlformats.org/officeDocument/2006/relationships/slideLayout" Target="../slideLayouts/slideLayout7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76.xml"/><Relationship Id="rId2" Type="http://schemas.openxmlformats.org/officeDocument/2006/relationships/slideLayout" Target="../slideLayouts/slideLayout75.xml"/><Relationship Id="rId1" Type="http://schemas.openxmlformats.org/officeDocument/2006/relationships/slideLayout" Target="../slideLayouts/slideLayout74.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75" cstate="screen"/>
          <a:srcRect/>
          <a:stretch>
            <a:fillRect/>
          </a:stretch>
        </p:blipFill>
        <p:spPr>
          <a:xfrm>
            <a:off x="-1" y="1"/>
            <a:ext cx="12192002" cy="6858000"/>
          </a:xfrm>
          <a:prstGeom prst="rect">
            <a:avLst/>
          </a:prstGeom>
        </p:spPr>
      </p:pic>
      <p:sp>
        <p:nvSpPr>
          <p:cNvPr id="2" name="矩形 1"/>
          <p:cNvSpPr/>
          <p:nvPr userDrawn="1"/>
        </p:nvSpPr>
        <p:spPr>
          <a:xfrm>
            <a:off x="0" y="0"/>
            <a:ext cx="12192000" cy="68580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cs typeface="+mn-cs"/>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 id="2147483702" r:id="rId54"/>
    <p:sldLayoutId id="2147483703" r:id="rId55"/>
    <p:sldLayoutId id="2147483704" r:id="rId56"/>
    <p:sldLayoutId id="2147483705" r:id="rId57"/>
    <p:sldLayoutId id="2147483706" r:id="rId58"/>
    <p:sldLayoutId id="2147483707" r:id="rId59"/>
    <p:sldLayoutId id="2147483708" r:id="rId60"/>
    <p:sldLayoutId id="2147483709" r:id="rId61"/>
    <p:sldLayoutId id="2147483710" r:id="rId62"/>
    <p:sldLayoutId id="2147483711" r:id="rId63"/>
    <p:sldLayoutId id="2147483712" r:id="rId64"/>
    <p:sldLayoutId id="2147483713" r:id="rId65"/>
    <p:sldLayoutId id="2147483714" r:id="rId66"/>
    <p:sldLayoutId id="2147483715" r:id="rId67"/>
    <p:sldLayoutId id="2147483716" r:id="rId68"/>
    <p:sldLayoutId id="2147483717" r:id="rId69"/>
    <p:sldLayoutId id="2147483718" r:id="rId70"/>
    <p:sldLayoutId id="2147483719" r:id="rId71"/>
    <p:sldLayoutId id="2147483720" r:id="rId72"/>
    <p:sldLayoutId id="2147483721" r:id="rId73"/>
  </p:sldLayoutIdLst>
  <p:hf sldNum="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slideLayout" Target="../slideLayouts/slideLayout65.xml"/><Relationship Id="rId3" Type="http://schemas.openxmlformats.org/officeDocument/2006/relationships/tags" Target="../tags/tag20.xml"/><Relationship Id="rId7" Type="http://schemas.openxmlformats.org/officeDocument/2006/relationships/tags" Target="../tags/tag24.xml"/><Relationship Id="rId2" Type="http://schemas.openxmlformats.org/officeDocument/2006/relationships/tags" Target="../tags/tag19.xml"/><Relationship Id="rId1" Type="http://schemas.openxmlformats.org/officeDocument/2006/relationships/tags" Target="../tags/tag18.xml"/><Relationship Id="rId6" Type="http://schemas.openxmlformats.org/officeDocument/2006/relationships/tags" Target="../tags/tag23.xml"/><Relationship Id="rId11" Type="http://schemas.openxmlformats.org/officeDocument/2006/relationships/image" Target="../media/image10.png"/><Relationship Id="rId5" Type="http://schemas.openxmlformats.org/officeDocument/2006/relationships/tags" Target="../tags/tag22.xml"/><Relationship Id="rId10" Type="http://schemas.openxmlformats.org/officeDocument/2006/relationships/image" Target="../media/image9.png"/><Relationship Id="rId4" Type="http://schemas.openxmlformats.org/officeDocument/2006/relationships/tags" Target="../tags/tag21.xml"/><Relationship Id="rId9"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8" Type="http://schemas.openxmlformats.org/officeDocument/2006/relationships/slideLayout" Target="../slideLayouts/slideLayout3.xml"/><Relationship Id="rId3" Type="http://schemas.openxmlformats.org/officeDocument/2006/relationships/tags" Target="../tags/tag27.xml"/><Relationship Id="rId7" Type="http://schemas.openxmlformats.org/officeDocument/2006/relationships/tags" Target="../tags/tag31.xml"/><Relationship Id="rId2" Type="http://schemas.openxmlformats.org/officeDocument/2006/relationships/tags" Target="../tags/tag26.xml"/><Relationship Id="rId1" Type="http://schemas.openxmlformats.org/officeDocument/2006/relationships/tags" Target="../tags/tag25.xml"/><Relationship Id="rId6" Type="http://schemas.openxmlformats.org/officeDocument/2006/relationships/tags" Target="../tags/tag30.xml"/><Relationship Id="rId5" Type="http://schemas.openxmlformats.org/officeDocument/2006/relationships/tags" Target="../tags/tag29.xml"/><Relationship Id="rId4" Type="http://schemas.openxmlformats.org/officeDocument/2006/relationships/tags" Target="../tags/tag28.xml"/><Relationship Id="rId9"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tags" Target="../tags/tag34.xml"/><Relationship Id="rId2" Type="http://schemas.openxmlformats.org/officeDocument/2006/relationships/tags" Target="../tags/tag33.xml"/><Relationship Id="rId1" Type="http://schemas.openxmlformats.org/officeDocument/2006/relationships/tags" Target="../tags/tag32.xml"/><Relationship Id="rId6" Type="http://schemas.openxmlformats.org/officeDocument/2006/relationships/image" Target="../media/image11.png"/><Relationship Id="rId5" Type="http://schemas.openxmlformats.org/officeDocument/2006/relationships/slideLayout" Target="../slideLayouts/slideLayout1.xml"/><Relationship Id="rId4" Type="http://schemas.openxmlformats.org/officeDocument/2006/relationships/tags" Target="../tags/tag35.xml"/></Relationships>
</file>

<file path=ppt/slides/_rels/slide13.xml.rels><?xml version="1.0" encoding="UTF-8" standalone="yes"?>
<Relationships xmlns="http://schemas.openxmlformats.org/package/2006/relationships"><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tags" Target="../tags/tag36.xml"/><Relationship Id="rId6" Type="http://schemas.openxmlformats.org/officeDocument/2006/relationships/image" Target="../media/image12.png"/><Relationship Id="rId5" Type="http://schemas.openxmlformats.org/officeDocument/2006/relationships/slideLayout" Target="../slideLayouts/slideLayout1.xml"/><Relationship Id="rId4" Type="http://schemas.openxmlformats.org/officeDocument/2006/relationships/tags" Target="../tags/tag39.xml"/></Relationships>
</file>

<file path=ppt/slides/_rels/slide14.xml.rels><?xml version="1.0" encoding="UTF-8" standalone="yes"?>
<Relationships xmlns="http://schemas.openxmlformats.org/package/2006/relationships"><Relationship Id="rId3" Type="http://schemas.openxmlformats.org/officeDocument/2006/relationships/tags" Target="../tags/tag42.xml"/><Relationship Id="rId2" Type="http://schemas.openxmlformats.org/officeDocument/2006/relationships/tags" Target="../tags/tag41.xml"/><Relationship Id="rId1" Type="http://schemas.openxmlformats.org/officeDocument/2006/relationships/tags" Target="../tags/tag40.xml"/><Relationship Id="rId6" Type="http://schemas.openxmlformats.org/officeDocument/2006/relationships/notesSlide" Target="../notesSlides/notesSlide12.xml"/><Relationship Id="rId5" Type="http://schemas.openxmlformats.org/officeDocument/2006/relationships/slideLayout" Target="../slideLayouts/slideLayout68.xml"/><Relationship Id="rId4" Type="http://schemas.openxmlformats.org/officeDocument/2006/relationships/tags" Target="../tags/tag4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8" Type="http://schemas.openxmlformats.org/officeDocument/2006/relationships/tags" Target="../tags/tag9.xml"/><Relationship Id="rId13" Type="http://schemas.openxmlformats.org/officeDocument/2006/relationships/notesSlide" Target="../notesSlides/notesSlide2.xml"/><Relationship Id="rId3" Type="http://schemas.openxmlformats.org/officeDocument/2006/relationships/tags" Target="../tags/tag4.xml"/><Relationship Id="rId7" Type="http://schemas.openxmlformats.org/officeDocument/2006/relationships/tags" Target="../tags/tag8.xml"/><Relationship Id="rId12" Type="http://schemas.openxmlformats.org/officeDocument/2006/relationships/slideLayout" Target="../slideLayouts/slideLayout2.xml"/><Relationship Id="rId17" Type="http://schemas.openxmlformats.org/officeDocument/2006/relationships/slide" Target="slide8.xml"/><Relationship Id="rId2" Type="http://schemas.openxmlformats.org/officeDocument/2006/relationships/tags" Target="../tags/tag3.xml"/><Relationship Id="rId16" Type="http://schemas.openxmlformats.org/officeDocument/2006/relationships/slide" Target="slide15.xml"/><Relationship Id="rId1" Type="http://schemas.openxmlformats.org/officeDocument/2006/relationships/tags" Target="../tags/tag2.xml"/><Relationship Id="rId6" Type="http://schemas.openxmlformats.org/officeDocument/2006/relationships/tags" Target="../tags/tag7.xml"/><Relationship Id="rId11" Type="http://schemas.openxmlformats.org/officeDocument/2006/relationships/tags" Target="../tags/tag12.xml"/><Relationship Id="rId5" Type="http://schemas.openxmlformats.org/officeDocument/2006/relationships/tags" Target="../tags/tag6.xml"/><Relationship Id="rId15" Type="http://schemas.openxmlformats.org/officeDocument/2006/relationships/slide" Target="slide31.xml"/><Relationship Id="rId10" Type="http://schemas.openxmlformats.org/officeDocument/2006/relationships/tags" Target="../tags/tag11.xml"/><Relationship Id="rId4" Type="http://schemas.openxmlformats.org/officeDocument/2006/relationships/tags" Target="../tags/tag5.xml"/><Relationship Id="rId9" Type="http://schemas.openxmlformats.org/officeDocument/2006/relationships/tags" Target="../tags/tag10.xml"/><Relationship Id="rId14" Type="http://schemas.openxmlformats.org/officeDocument/2006/relationships/slide" Target="slide53.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7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0.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70.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3.xml"/><Relationship Id="rId1" Type="http://schemas.openxmlformats.org/officeDocument/2006/relationships/slideLayout" Target="../slideLayouts/slideLayout70.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4.xml"/><Relationship Id="rId1" Type="http://schemas.openxmlformats.org/officeDocument/2006/relationships/slideLayout" Target="../slideLayouts/slideLayout70.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5.xml"/><Relationship Id="rId1" Type="http://schemas.openxmlformats.org/officeDocument/2006/relationships/slideLayout" Target="../slideLayouts/slideLayout70.xml"/><Relationship Id="rId4" Type="http://schemas.openxmlformats.org/officeDocument/2006/relationships/image" Target="../media/image14.png"/></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6.xml"/><Relationship Id="rId1" Type="http://schemas.openxmlformats.org/officeDocument/2006/relationships/slideLayout" Target="../slideLayouts/slideLayout70.xml"/></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7.xml"/><Relationship Id="rId1" Type="http://schemas.openxmlformats.org/officeDocument/2006/relationships/slideLayout" Target="../slideLayouts/slideLayout7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8.xml"/><Relationship Id="rId1" Type="http://schemas.openxmlformats.org/officeDocument/2006/relationships/slideLayout" Target="../slideLayouts/slideLayout70.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3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67.xml"/><Relationship Id="rId5" Type="http://schemas.openxmlformats.org/officeDocument/2006/relationships/image" Target="../media/image4.png"/><Relationship Id="rId4" Type="http://schemas.microsoft.com/office/2017/06/relationships/model3d" Target="../media/model3d1.glb"/></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8" Type="http://schemas.openxmlformats.org/officeDocument/2006/relationships/tags" Target="../tags/tag51.xml"/><Relationship Id="rId13" Type="http://schemas.openxmlformats.org/officeDocument/2006/relationships/tags" Target="../tags/tag56.xml"/><Relationship Id="rId18" Type="http://schemas.openxmlformats.org/officeDocument/2006/relationships/notesSlide" Target="../notesSlides/notesSlide31.xml"/><Relationship Id="rId26" Type="http://schemas.openxmlformats.org/officeDocument/2006/relationships/image" Target="../media/image41.png"/><Relationship Id="rId3" Type="http://schemas.openxmlformats.org/officeDocument/2006/relationships/tags" Target="../tags/tag46.xml"/><Relationship Id="rId21" Type="http://schemas.openxmlformats.org/officeDocument/2006/relationships/image" Target="../media/image36.png"/><Relationship Id="rId7" Type="http://schemas.openxmlformats.org/officeDocument/2006/relationships/tags" Target="../tags/tag50.xml"/><Relationship Id="rId12" Type="http://schemas.openxmlformats.org/officeDocument/2006/relationships/tags" Target="../tags/tag55.xml"/><Relationship Id="rId17" Type="http://schemas.openxmlformats.org/officeDocument/2006/relationships/slideLayout" Target="../slideLayouts/slideLayout3.xml"/><Relationship Id="rId25" Type="http://schemas.openxmlformats.org/officeDocument/2006/relationships/image" Target="../media/image40.png"/><Relationship Id="rId2" Type="http://schemas.openxmlformats.org/officeDocument/2006/relationships/tags" Target="../tags/tag45.xml"/><Relationship Id="rId16" Type="http://schemas.openxmlformats.org/officeDocument/2006/relationships/tags" Target="../tags/tag59.xml"/><Relationship Id="rId20" Type="http://schemas.openxmlformats.org/officeDocument/2006/relationships/image" Target="../media/image35.png"/><Relationship Id="rId1" Type="http://schemas.openxmlformats.org/officeDocument/2006/relationships/tags" Target="../tags/tag44.xml"/><Relationship Id="rId6" Type="http://schemas.openxmlformats.org/officeDocument/2006/relationships/tags" Target="../tags/tag49.xml"/><Relationship Id="rId11" Type="http://schemas.openxmlformats.org/officeDocument/2006/relationships/tags" Target="../tags/tag54.xml"/><Relationship Id="rId24" Type="http://schemas.openxmlformats.org/officeDocument/2006/relationships/image" Target="../media/image39.png"/><Relationship Id="rId5" Type="http://schemas.openxmlformats.org/officeDocument/2006/relationships/tags" Target="../tags/tag48.xml"/><Relationship Id="rId15" Type="http://schemas.openxmlformats.org/officeDocument/2006/relationships/tags" Target="../tags/tag58.xml"/><Relationship Id="rId23" Type="http://schemas.openxmlformats.org/officeDocument/2006/relationships/image" Target="../media/image38.png"/><Relationship Id="rId28" Type="http://schemas.openxmlformats.org/officeDocument/2006/relationships/image" Target="../media/image43.png"/><Relationship Id="rId10" Type="http://schemas.openxmlformats.org/officeDocument/2006/relationships/tags" Target="../tags/tag53.xml"/><Relationship Id="rId19" Type="http://schemas.openxmlformats.org/officeDocument/2006/relationships/image" Target="../media/image34.png"/><Relationship Id="rId4" Type="http://schemas.openxmlformats.org/officeDocument/2006/relationships/tags" Target="../tags/tag47.xml"/><Relationship Id="rId9" Type="http://schemas.openxmlformats.org/officeDocument/2006/relationships/tags" Target="../tags/tag52.xml"/><Relationship Id="rId14" Type="http://schemas.openxmlformats.org/officeDocument/2006/relationships/tags" Target="../tags/tag57.xml"/><Relationship Id="rId22" Type="http://schemas.openxmlformats.org/officeDocument/2006/relationships/image" Target="../media/image37.png"/><Relationship Id="rId27" Type="http://schemas.openxmlformats.org/officeDocument/2006/relationships/image" Target="../media/image42.pn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32.xml"/><Relationship Id="rId7" Type="http://schemas.openxmlformats.org/officeDocument/2006/relationships/image" Target="../media/image47.png"/><Relationship Id="rId2" Type="http://schemas.openxmlformats.org/officeDocument/2006/relationships/slideLayout" Target="../slideLayouts/slideLayout70.xml"/><Relationship Id="rId1" Type="http://schemas.openxmlformats.org/officeDocument/2006/relationships/tags" Target="../tags/tag60.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43.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tags" Target="../tags/tag63.xml"/><Relationship Id="rId7" Type="http://schemas.openxmlformats.org/officeDocument/2006/relationships/image" Target="../media/image49.png"/><Relationship Id="rId2" Type="http://schemas.openxmlformats.org/officeDocument/2006/relationships/tags" Target="../tags/tag62.xml"/><Relationship Id="rId1" Type="http://schemas.openxmlformats.org/officeDocument/2006/relationships/tags" Target="../tags/tag61.xml"/><Relationship Id="rId6" Type="http://schemas.openxmlformats.org/officeDocument/2006/relationships/image" Target="../media/image48.png"/><Relationship Id="rId5" Type="http://schemas.openxmlformats.org/officeDocument/2006/relationships/notesSlide" Target="../notesSlides/notesSlide33.xml"/><Relationship Id="rId4" Type="http://schemas.openxmlformats.org/officeDocument/2006/relationships/slideLayout" Target="../slideLayouts/slideLayout70.xml"/></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70.xml"/><Relationship Id="rId2" Type="http://schemas.openxmlformats.org/officeDocument/2006/relationships/tags" Target="../tags/tag65.xml"/><Relationship Id="rId1" Type="http://schemas.openxmlformats.org/officeDocument/2006/relationships/tags" Target="../tags/tag64.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notesSlide" Target="../notesSlides/notesSlide34.xml"/></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70.xml"/><Relationship Id="rId1" Type="http://schemas.openxmlformats.org/officeDocument/2006/relationships/tags" Target="../tags/tag66.xml"/><Relationship Id="rId5" Type="http://schemas.openxmlformats.org/officeDocument/2006/relationships/image" Target="../media/image54.png"/><Relationship Id="rId4" Type="http://schemas.openxmlformats.org/officeDocument/2006/relationships/image" Target="../media/image53.png"/></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70.xml"/><Relationship Id="rId2" Type="http://schemas.openxmlformats.org/officeDocument/2006/relationships/tags" Target="../tags/tag68.xml"/><Relationship Id="rId1" Type="http://schemas.openxmlformats.org/officeDocument/2006/relationships/tags" Target="../tags/tag67.xml"/><Relationship Id="rId5" Type="http://schemas.openxmlformats.org/officeDocument/2006/relationships/image" Target="../media/image55.png"/><Relationship Id="rId4" Type="http://schemas.openxmlformats.org/officeDocument/2006/relationships/notesSlide" Target="../notesSlides/notesSlide36.xml"/></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70.xml"/><Relationship Id="rId1" Type="http://schemas.openxmlformats.org/officeDocument/2006/relationships/tags" Target="../tags/tag69.xml"/><Relationship Id="rId4" Type="http://schemas.openxmlformats.org/officeDocument/2006/relationships/image" Target="../media/image56.png"/></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70.xml"/><Relationship Id="rId2" Type="http://schemas.openxmlformats.org/officeDocument/2006/relationships/tags" Target="../tags/tag71.xml"/><Relationship Id="rId1" Type="http://schemas.openxmlformats.org/officeDocument/2006/relationships/tags" Target="../tags/tag70.xml"/><Relationship Id="rId5" Type="http://schemas.openxmlformats.org/officeDocument/2006/relationships/image" Target="../media/image57.png"/><Relationship Id="rId4" Type="http://schemas.openxmlformats.org/officeDocument/2006/relationships/notesSlide" Target="../notesSlides/notesSlide38.xml"/></Relationships>
</file>

<file path=ppt/slides/_rels/slide4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9.xml"/><Relationship Id="rId1" Type="http://schemas.openxmlformats.org/officeDocument/2006/relationships/slideLayout" Target="../slideLayouts/slideLayout70.xml"/><Relationship Id="rId4" Type="http://schemas.openxmlformats.org/officeDocument/2006/relationships/image" Target="../media/image59.png"/></Relationships>
</file>

<file path=ppt/slides/_rels/slide5.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notesSlide" Target="../notesSlides/notesSlide5.xml"/><Relationship Id="rId1" Type="http://schemas.openxmlformats.org/officeDocument/2006/relationships/slideLayout" Target="../slideLayouts/slideLayout67.xml"/><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slideLayout" Target="../slideLayouts/slideLayout70.xml"/><Relationship Id="rId7" Type="http://schemas.openxmlformats.org/officeDocument/2006/relationships/image" Target="../media/image62.png"/><Relationship Id="rId2" Type="http://schemas.openxmlformats.org/officeDocument/2006/relationships/tags" Target="../tags/tag73.xml"/><Relationship Id="rId1" Type="http://schemas.openxmlformats.org/officeDocument/2006/relationships/tags" Target="../tags/tag72.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notesSlide" Target="../notesSlides/notesSlide40.xml"/><Relationship Id="rId9" Type="http://schemas.openxmlformats.org/officeDocument/2006/relationships/image" Target="../media/image64.png"/></Relationships>
</file>

<file path=ppt/slides/_rels/slide5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1.xml"/><Relationship Id="rId1" Type="http://schemas.openxmlformats.org/officeDocument/2006/relationships/slideLayout" Target="../slideLayouts/slideLayout70.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0.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8" Type="http://schemas.openxmlformats.org/officeDocument/2006/relationships/image" Target="../media/image7.png"/><Relationship Id="rId3" Type="http://schemas.microsoft.com/office/2017/06/relationships/model3d" Target="../media/model3d1.glb"/><Relationship Id="rId7" Type="http://schemas.microsoft.com/office/2017/06/relationships/model3d" Target="../media/model3d3.glb"/><Relationship Id="rId2" Type="http://schemas.openxmlformats.org/officeDocument/2006/relationships/notesSlide" Target="../notesSlides/notesSlide6.xml"/><Relationship Id="rId1" Type="http://schemas.openxmlformats.org/officeDocument/2006/relationships/slideLayout" Target="../slideLayouts/slideLayout67.xml"/><Relationship Id="rId6" Type="http://schemas.openxmlformats.org/officeDocument/2006/relationships/image" Target="../media/image6.png"/><Relationship Id="rId5" Type="http://schemas.microsoft.com/office/2017/06/relationships/model3d" Target="../media/model3d2.glb"/><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notesSlide" Target="../notesSlides/notesSlide7.xml"/><Relationship Id="rId1" Type="http://schemas.openxmlformats.org/officeDocument/2006/relationships/slideLayout" Target="../slideLayouts/slideLayout67.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tags" Target="../tags/tag15.xml"/><Relationship Id="rId2" Type="http://schemas.openxmlformats.org/officeDocument/2006/relationships/tags" Target="../tags/tag14.xml"/><Relationship Id="rId1" Type="http://schemas.openxmlformats.org/officeDocument/2006/relationships/tags" Target="../tags/tag13.xml"/><Relationship Id="rId5" Type="http://schemas.openxmlformats.org/officeDocument/2006/relationships/notesSlide" Target="../notesSlides/notesSlide8.xml"/><Relationship Id="rId4"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17.xml"/><Relationship Id="rId1" Type="http://schemas.openxmlformats.org/officeDocument/2006/relationships/tags" Target="../tags/tag16.xml"/><Relationship Id="rId5" Type="http://schemas.openxmlformats.org/officeDocument/2006/relationships/image" Target="../media/image8.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2"/>
          <p:cNvSpPr txBox="1"/>
          <p:nvPr/>
        </p:nvSpPr>
        <p:spPr>
          <a:xfrm>
            <a:off x="1639570" y="2429510"/>
            <a:ext cx="8914130" cy="1106805"/>
          </a:xfrm>
          <a:prstGeom prst="rect">
            <a:avLst/>
          </a:prstGeom>
          <a:noFill/>
        </p:spPr>
        <p:txBody>
          <a:bodyPr wrap="squar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6600" b="0" i="0" u="none" strike="noStrike" kern="1200" cap="none" spc="0" normalizeH="0" baseline="0" noProof="0" dirty="0">
                <a:ln>
                  <a:noFill/>
                </a:ln>
                <a:solidFill>
                  <a:schemeClr val="accent4">
                    <a:lumMod val="20000"/>
                    <a:lumOff val="80000"/>
                  </a:schemeClr>
                </a:solidFill>
                <a:effectLst>
                  <a:outerShdw blurRad="38100" dist="38100" dir="2700000" algn="tl">
                    <a:srgbClr val="000000">
                      <a:alpha val="43137"/>
                    </a:srgbClr>
                  </a:outerShdw>
                </a:effectLst>
                <a:uLnTx/>
                <a:uFillTx/>
                <a:latin typeface="印品粗朗体" panose="02000000000000000000" pitchFamily="2" charset="-122"/>
                <a:ea typeface="印品粗朗体" panose="02000000000000000000" pitchFamily="2" charset="-122"/>
                <a:sym typeface="Arial" panose="020B0604020202020204"/>
              </a:rPr>
              <a:t>Basic Router Config</a:t>
            </a:r>
          </a:p>
        </p:txBody>
      </p:sp>
      <p:sp>
        <p:nvSpPr>
          <p:cNvPr id="5" name="TextBox 3"/>
          <p:cNvSpPr txBox="1"/>
          <p:nvPr/>
        </p:nvSpPr>
        <p:spPr>
          <a:xfrm>
            <a:off x="4770675" y="3861725"/>
            <a:ext cx="6912768" cy="1384995"/>
          </a:xfrm>
          <a:prstGeom prst="rect">
            <a:avLst/>
          </a:prstGeom>
          <a:noFill/>
        </p:spPr>
        <p:txBody>
          <a:bodyPr wrap="squar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sym typeface="Arial" panose="020B0604020202020204"/>
              </a:rPr>
              <a:t>202130071251 </a:t>
            </a:r>
            <a:r>
              <a:rPr kumimoji="0" lang="zh-CN" altLang="en-US" sz="1400" b="0"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sym typeface="Arial" panose="020B0604020202020204"/>
              </a:rPr>
              <a:t>沈文轩</a:t>
            </a:r>
            <a:endParaRPr kumimoji="0" lang="en-US" altLang="zh-CN" sz="1400" b="0"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sym typeface="Arial" panose="020B0604020202020204"/>
            </a:endParaRPr>
          </a:p>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400" dirty="0">
                <a:solidFill>
                  <a:prstClr val="white"/>
                </a:solidFill>
                <a:latin typeface="Arial" panose="020B0604020202020204"/>
                <a:ea typeface="微软雅黑" panose="020B0503020204020204" charset="-122"/>
                <a:sym typeface="Arial" panose="020B0604020202020204"/>
              </a:rPr>
              <a:t>202130430287 </a:t>
            </a:r>
            <a:r>
              <a:rPr lang="zh-CN" altLang="en-US" sz="1400" dirty="0">
                <a:solidFill>
                  <a:prstClr val="white"/>
                </a:solidFill>
                <a:latin typeface="Arial" panose="020B0604020202020204"/>
                <a:ea typeface="微软雅黑" panose="020B0503020204020204" charset="-122"/>
                <a:sym typeface="Arial" panose="020B0604020202020204"/>
              </a:rPr>
              <a:t>姚炯森</a:t>
            </a:r>
            <a:endParaRPr lang="en-US" altLang="zh-CN" sz="1400" dirty="0">
              <a:solidFill>
                <a:prstClr val="white"/>
              </a:solidFill>
              <a:latin typeface="Arial" panose="020B0604020202020204"/>
              <a:ea typeface="微软雅黑" panose="020B0503020204020204" charset="-122"/>
              <a:sym typeface="Arial" panose="020B0604020202020204"/>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sym typeface="Arial" panose="020B0604020202020204"/>
              </a:rPr>
              <a:t>202130430294 </a:t>
            </a:r>
            <a:r>
              <a:rPr kumimoji="0" lang="zh-CN" altLang="en-US" sz="1400" b="0"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sym typeface="Arial" panose="020B0604020202020204"/>
              </a:rPr>
              <a:t>叶晓明</a:t>
            </a:r>
            <a:endParaRPr kumimoji="0" lang="en-US" altLang="zh-CN" sz="1400" b="0"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sym typeface="Arial" panose="020B0604020202020204"/>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sym typeface="Arial" panose="020B0604020202020204"/>
              </a:rPr>
              <a:t>202130430270 </a:t>
            </a:r>
            <a:r>
              <a:rPr kumimoji="0" lang="zh-CN" altLang="en-US" sz="1400" b="0"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sym typeface="Arial" panose="020B0604020202020204"/>
              </a:rPr>
              <a:t>杨   圣</a:t>
            </a:r>
            <a:endParaRPr kumimoji="0" lang="en-US" altLang="zh-CN" sz="1400" b="0"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sym typeface="Arial" panose="020B0604020202020204"/>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sym typeface="Arial" panose="020B0604020202020204"/>
              </a:rPr>
              <a:t>202130430263 </a:t>
            </a:r>
            <a:r>
              <a:rPr kumimoji="0" lang="zh-CN" altLang="en-US" sz="1400" b="0"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sym typeface="Arial" panose="020B0604020202020204"/>
              </a:rPr>
              <a:t>杨   峻</a:t>
            </a:r>
            <a:endParaRPr kumimoji="0" lang="en-US" altLang="zh-CN" sz="1400" b="0"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sym typeface="Arial" panose="020B0604020202020204"/>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sym typeface="Arial" panose="020B0604020202020204"/>
              </a:rPr>
              <a:t>202130430157 </a:t>
            </a:r>
            <a:r>
              <a:rPr kumimoji="0" lang="zh-CN" altLang="en-US" sz="1400" b="0"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sym typeface="Arial" panose="020B0604020202020204"/>
              </a:rPr>
              <a:t>刘彦廷</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p:cNvGrpSpPr/>
          <p:nvPr/>
        </p:nvGrpSpPr>
        <p:grpSpPr>
          <a:xfrm>
            <a:off x="0" y="432158"/>
            <a:ext cx="12192082" cy="583565"/>
            <a:chOff x="0" y="432158"/>
            <a:chExt cx="12192082" cy="583565"/>
          </a:xfrm>
        </p:grpSpPr>
        <p:sp>
          <p:nvSpPr>
            <p:cNvPr id="29" name="文本框 28"/>
            <p:cNvSpPr txBox="1"/>
            <p:nvPr>
              <p:custDataLst>
                <p:tags r:id="rId5"/>
              </p:custDataLst>
            </p:nvPr>
          </p:nvSpPr>
          <p:spPr>
            <a:xfrm>
              <a:off x="773430" y="432158"/>
              <a:ext cx="3658870" cy="583565"/>
            </a:xfrm>
            <a:prstGeom prst="rect">
              <a:avLst/>
            </a:prstGeom>
            <a:noFill/>
          </p:spPr>
          <p:txBody>
            <a:bodyPr wrap="square" rtlCol="0">
              <a:spAutoFit/>
              <a:scene3d>
                <a:camera prst="orthographicFront"/>
                <a:lightRig rig="threePt" dir="t"/>
              </a:scene3d>
              <a:sp3d contourW="12700"/>
            </a:bodyPr>
            <a:lstStyle>
              <a:defPPr>
                <a:defRPr lang="zh-CN"/>
              </a:defPPr>
              <a:lvl1pPr marR="0" lvl="0" indent="0" fontAlgn="auto">
                <a:lnSpc>
                  <a:spcPct val="100000"/>
                </a:lnSpc>
                <a:spcBef>
                  <a:spcPts val="0"/>
                </a:spcBef>
                <a:spcAft>
                  <a:spcPts val="0"/>
                </a:spcAft>
                <a:buClrTx/>
                <a:buSzTx/>
                <a:buFontTx/>
                <a:buNone/>
                <a:defRPr kumimoji="0" sz="3200" b="1" i="0" u="none" strike="noStrike" cap="none" spc="0" normalizeH="0" baseline="0">
                  <a:ln>
                    <a:noFill/>
                  </a:ln>
                  <a:solidFill>
                    <a:prstClr val="white"/>
                  </a:solidFill>
                  <a:effectLst/>
                  <a:uLnTx/>
                  <a:uFillTx/>
                  <a:latin typeface="Arial" panose="020B0604020202020204"/>
                  <a:ea typeface="微软雅黑" panose="020B0503020204020204" charset="-122"/>
                </a:defRPr>
              </a:lvl1pPr>
            </a:lstStyle>
            <a:p>
              <a:pPr algn="ctr"/>
              <a:r>
                <a:rPr lang="zh-CN" altLang="en-US" dirty="0">
                  <a:sym typeface="Arial" panose="020B0604020202020204"/>
                </a:rPr>
                <a:t>Telnet</a:t>
              </a:r>
              <a:r>
                <a:rPr lang="en-US" altLang="zh-CN" dirty="0">
                  <a:sym typeface="Arial" panose="020B0604020202020204"/>
                </a:rPr>
                <a:t> / SSH</a:t>
              </a:r>
            </a:p>
          </p:txBody>
        </p:sp>
        <p:cxnSp>
          <p:nvCxnSpPr>
            <p:cNvPr id="30" name="直接连接符 29"/>
            <p:cNvCxnSpPr/>
            <p:nvPr>
              <p:custDataLst>
                <p:tags r:id="rId6"/>
              </p:custDataLst>
            </p:nvPr>
          </p:nvCxnSpPr>
          <p:spPr>
            <a:xfrm>
              <a:off x="4121232" y="697875"/>
              <a:ext cx="8070850" cy="26670"/>
            </a:xfrm>
            <a:prstGeom prst="line">
              <a:avLst/>
            </a:prstGeom>
            <a:ln w="25400" cmpd="thickThin">
              <a:solidFill>
                <a:srgbClr val="1C79C6"/>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custDataLst>
                <p:tags r:id="rId7"/>
              </p:custDataLst>
            </p:nvPr>
          </p:nvCxnSpPr>
          <p:spPr>
            <a:xfrm>
              <a:off x="0" y="724545"/>
              <a:ext cx="1268095" cy="7620"/>
            </a:xfrm>
            <a:prstGeom prst="line">
              <a:avLst/>
            </a:prstGeom>
            <a:ln w="25400" cmpd="thickThin">
              <a:solidFill>
                <a:srgbClr val="1C79C6"/>
              </a:solidFill>
            </a:ln>
          </p:spPr>
          <p:style>
            <a:lnRef idx="1">
              <a:schemeClr val="accent1"/>
            </a:lnRef>
            <a:fillRef idx="0">
              <a:schemeClr val="accent1"/>
            </a:fillRef>
            <a:effectRef idx="0">
              <a:schemeClr val="accent1"/>
            </a:effectRef>
            <a:fontRef idx="minor">
              <a:schemeClr val="tx1"/>
            </a:fontRef>
          </p:style>
        </p:cxnSp>
      </p:grpSp>
      <p:sp>
        <p:nvSpPr>
          <p:cNvPr id="32" name="文本框 31"/>
          <p:cNvSpPr txBox="1"/>
          <p:nvPr>
            <p:custDataLst>
              <p:tags r:id="rId1"/>
            </p:custDataLst>
          </p:nvPr>
        </p:nvSpPr>
        <p:spPr>
          <a:xfrm>
            <a:off x="525145" y="1106805"/>
            <a:ext cx="7090410" cy="1823085"/>
          </a:xfrm>
          <a:prstGeom prst="rect">
            <a:avLst/>
          </a:prstGeom>
          <a:noFill/>
        </p:spPr>
        <p:txBody>
          <a:bodyPr wrap="square" rtlCol="0" anchor="t">
            <a:noAutofit/>
          </a:bodyPr>
          <a:lstStyle/>
          <a:p>
            <a:r>
              <a:rPr lang="zh-CN" altLang="en-US" sz="1600">
                <a:solidFill>
                  <a:schemeClr val="bg1"/>
                </a:solidFill>
              </a:rPr>
              <a:t>Telnet is a member of the TCP/IP protocol family and is the standard protocol and main mode of remote login service on the Internet. It provides users with the ability to complete remote host work on their local computer. Use the telnet program on the end user's computer and use it to connect to the server. The end user can enter commands in the telnet program, which will run on the server as if they were entered directly on the server's console. You can control the server locally.</a:t>
            </a:r>
          </a:p>
        </p:txBody>
      </p:sp>
      <p:pic>
        <p:nvPicPr>
          <p:cNvPr id="33" name="图片 32"/>
          <p:cNvPicPr>
            <a:picLocks noChangeAspect="1"/>
          </p:cNvPicPr>
          <p:nvPr>
            <p:custDataLst>
              <p:tags r:id="rId2"/>
            </p:custDataLst>
          </p:nvPr>
        </p:nvPicPr>
        <p:blipFill>
          <a:blip r:embed="rId10"/>
          <a:stretch>
            <a:fillRect/>
          </a:stretch>
        </p:blipFill>
        <p:spPr>
          <a:xfrm>
            <a:off x="8906510" y="1106805"/>
            <a:ext cx="2872740" cy="1680845"/>
          </a:xfrm>
          <a:prstGeom prst="rect">
            <a:avLst/>
          </a:prstGeom>
        </p:spPr>
      </p:pic>
      <p:pic>
        <p:nvPicPr>
          <p:cNvPr id="34" name="图片 33"/>
          <p:cNvPicPr>
            <a:picLocks noChangeAspect="1"/>
          </p:cNvPicPr>
          <p:nvPr>
            <p:custDataLst>
              <p:tags r:id="rId3"/>
            </p:custDataLst>
          </p:nvPr>
        </p:nvPicPr>
        <p:blipFill>
          <a:blip r:embed="rId11"/>
          <a:srcRect l="5181" t="17209" r="7645" b="15242"/>
          <a:stretch>
            <a:fillRect/>
          </a:stretch>
        </p:blipFill>
        <p:spPr>
          <a:xfrm>
            <a:off x="773430" y="3620770"/>
            <a:ext cx="3493135" cy="2155190"/>
          </a:xfrm>
          <a:prstGeom prst="rect">
            <a:avLst/>
          </a:prstGeom>
        </p:spPr>
      </p:pic>
      <p:sp>
        <p:nvSpPr>
          <p:cNvPr id="35" name="文本框 34"/>
          <p:cNvSpPr txBox="1"/>
          <p:nvPr>
            <p:custDataLst>
              <p:tags r:id="rId4"/>
            </p:custDataLst>
          </p:nvPr>
        </p:nvSpPr>
        <p:spPr>
          <a:xfrm>
            <a:off x="5621655" y="4037330"/>
            <a:ext cx="5267960" cy="1322070"/>
          </a:xfrm>
          <a:prstGeom prst="rect">
            <a:avLst/>
          </a:prstGeom>
          <a:noFill/>
        </p:spPr>
        <p:txBody>
          <a:bodyPr wrap="square" rtlCol="0" anchor="t">
            <a:spAutoFit/>
          </a:bodyPr>
          <a:lstStyle/>
          <a:p>
            <a:r>
              <a:rPr lang="zh-CN" altLang="en-US" sz="1600">
                <a:solidFill>
                  <a:schemeClr val="bg1"/>
                </a:solidFill>
              </a:rPr>
              <a:t>SSH is a secure remote login tool based on the TCP protocol, which can encrypt the transmitted data, which is more secure than Telnet. SSH can connect to other computers through the local computer and perform the corresponding operation</a:t>
            </a:r>
            <a:r>
              <a:rPr lang="zh-CN" altLang="en-US" sz="1600"/>
              <a:t>s.</a:t>
            </a:r>
          </a:p>
        </p:txBody>
      </p:sp>
      <p:sp>
        <p:nvSpPr>
          <p:cNvPr id="2" name="矩形 1">
            <a:extLst>
              <a:ext uri="{FF2B5EF4-FFF2-40B4-BE49-F238E27FC236}">
                <a16:creationId xmlns:a16="http://schemas.microsoft.com/office/drawing/2014/main" id="{CB3448A8-9465-5A2A-1072-9A243CE78FCF}"/>
              </a:ext>
            </a:extLst>
          </p:cNvPr>
          <p:cNvSpPr/>
          <p:nvPr/>
        </p:nvSpPr>
        <p:spPr>
          <a:xfrm>
            <a:off x="0" y="6424240"/>
            <a:ext cx="12139246" cy="433755"/>
          </a:xfrm>
          <a:prstGeom prst="rect">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zh-CN" altLang="en-US" dirty="0"/>
          </a:p>
        </p:txBody>
      </p:sp>
      <p:sp>
        <p:nvSpPr>
          <p:cNvPr id="3" name="矩形 2">
            <a:extLst>
              <a:ext uri="{FF2B5EF4-FFF2-40B4-BE49-F238E27FC236}">
                <a16:creationId xmlns:a16="http://schemas.microsoft.com/office/drawing/2014/main" id="{D3BE272A-8580-1E45-C802-304B96152C7E}"/>
              </a:ext>
            </a:extLst>
          </p:cNvPr>
          <p:cNvSpPr/>
          <p:nvPr/>
        </p:nvSpPr>
        <p:spPr>
          <a:xfrm>
            <a:off x="1" y="6424248"/>
            <a:ext cx="1981200" cy="433752"/>
          </a:xfrm>
          <a:prstGeom prst="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r>
              <a:rPr lang="en-US" altLang="zh-CN" sz="1200" b="1" dirty="0">
                <a:solidFill>
                  <a:prstClr val="white"/>
                </a:solidFill>
                <a:latin typeface="Arial" panose="020B0604020202020204"/>
                <a:ea typeface="微软雅黑" panose="020B0503020204020204" charset="-122"/>
                <a:sym typeface="Arial" panose="020B0604020202020204"/>
              </a:rPr>
              <a:t>Introduction to Routers</a:t>
            </a:r>
          </a:p>
        </p:txBody>
      </p:sp>
      <p:sp>
        <p:nvSpPr>
          <p:cNvPr id="4" name="矩形 3">
            <a:extLst>
              <a:ext uri="{FF2B5EF4-FFF2-40B4-BE49-F238E27FC236}">
                <a16:creationId xmlns:a16="http://schemas.microsoft.com/office/drawing/2014/main" id="{BC3A5A3A-B7E8-4DEB-3589-21B77B0B2703}"/>
              </a:ext>
            </a:extLst>
          </p:cNvPr>
          <p:cNvSpPr/>
          <p:nvPr/>
        </p:nvSpPr>
        <p:spPr>
          <a:xfrm>
            <a:off x="4056183" y="6424248"/>
            <a:ext cx="1913478" cy="433752"/>
          </a:xfrm>
          <a:prstGeom prst="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r>
              <a:rPr lang="en-US" altLang="zh-CN" sz="1200" b="1" dirty="0">
                <a:solidFill>
                  <a:prstClr val="white"/>
                </a:solidFill>
                <a:latin typeface="Arial" panose="020B0604020202020204"/>
                <a:ea typeface="微软雅黑" panose="020B0503020204020204" charset="-122"/>
                <a:sym typeface="Arial" panose="020B0604020202020204"/>
              </a:rPr>
              <a:t>Working Modes</a:t>
            </a:r>
            <a:endParaRPr lang="zh-CN" altLang="en-US" sz="1200" b="1" dirty="0">
              <a:solidFill>
                <a:prstClr val="white"/>
              </a:solidFill>
              <a:latin typeface="Arial" panose="020B0604020202020204"/>
              <a:ea typeface="微软雅黑" panose="020B0503020204020204" charset="-122"/>
            </a:endParaRPr>
          </a:p>
        </p:txBody>
      </p:sp>
      <p:sp>
        <p:nvSpPr>
          <p:cNvPr id="5" name="矩形 4">
            <a:extLst>
              <a:ext uri="{FF2B5EF4-FFF2-40B4-BE49-F238E27FC236}">
                <a16:creationId xmlns:a16="http://schemas.microsoft.com/office/drawing/2014/main" id="{076DC9F4-935C-FC37-62FC-B7F281B41DCB}"/>
              </a:ext>
            </a:extLst>
          </p:cNvPr>
          <p:cNvSpPr/>
          <p:nvPr/>
        </p:nvSpPr>
        <p:spPr>
          <a:xfrm>
            <a:off x="5969662" y="6424244"/>
            <a:ext cx="1972366" cy="433752"/>
          </a:xfrm>
          <a:prstGeom prst="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r>
              <a:rPr lang="en-US" altLang="zh-CN" sz="1200" b="1">
                <a:solidFill>
                  <a:prstClr val="white"/>
                </a:solidFill>
                <a:latin typeface="Arial" panose="020B0604020202020204"/>
                <a:ea typeface="微软雅黑" panose="020B0503020204020204" charset="-122"/>
                <a:sym typeface="Arial" panose="020B0604020202020204"/>
              </a:rPr>
              <a:t>Commands</a:t>
            </a:r>
            <a:endParaRPr lang="en-US" altLang="zh-CN" sz="1200" b="1" dirty="0">
              <a:solidFill>
                <a:prstClr val="white"/>
              </a:solidFill>
              <a:latin typeface="Arial" panose="020B0604020202020204"/>
              <a:ea typeface="微软雅黑" panose="020B0503020204020204" charset="-122"/>
              <a:sym typeface="Arial" panose="020B0604020202020204"/>
            </a:endParaRPr>
          </a:p>
        </p:txBody>
      </p:sp>
      <p:sp>
        <p:nvSpPr>
          <p:cNvPr id="6" name="矩形 5">
            <a:extLst>
              <a:ext uri="{FF2B5EF4-FFF2-40B4-BE49-F238E27FC236}">
                <a16:creationId xmlns:a16="http://schemas.microsoft.com/office/drawing/2014/main" id="{133A14DA-7430-D7E6-25DB-4AAA550E4471}"/>
              </a:ext>
            </a:extLst>
          </p:cNvPr>
          <p:cNvSpPr/>
          <p:nvPr/>
        </p:nvSpPr>
        <p:spPr>
          <a:xfrm>
            <a:off x="7942028" y="6424244"/>
            <a:ext cx="2069480" cy="433752"/>
          </a:xfrm>
          <a:prstGeom prst="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defRPr/>
            </a:pPr>
            <a:r>
              <a:rPr lang="en-US" altLang="zh-CN" sz="1200" b="1" dirty="0">
                <a:solidFill>
                  <a:prstClr val="white"/>
                </a:solidFill>
                <a:latin typeface="Arial" panose="020B0604020202020204"/>
                <a:ea typeface="微软雅黑" panose="020B0503020204020204" charset="-122"/>
                <a:sym typeface="Arial" panose="020B0604020202020204"/>
              </a:rPr>
              <a:t>Manual Configuration</a:t>
            </a:r>
          </a:p>
        </p:txBody>
      </p:sp>
      <p:sp>
        <p:nvSpPr>
          <p:cNvPr id="7" name="矩形 6">
            <a:extLst>
              <a:ext uri="{FF2B5EF4-FFF2-40B4-BE49-F238E27FC236}">
                <a16:creationId xmlns:a16="http://schemas.microsoft.com/office/drawing/2014/main" id="{DABE0E88-889F-4F08-B187-168B2A69E838}"/>
              </a:ext>
            </a:extLst>
          </p:cNvPr>
          <p:cNvSpPr/>
          <p:nvPr/>
        </p:nvSpPr>
        <p:spPr>
          <a:xfrm>
            <a:off x="10011509" y="6424248"/>
            <a:ext cx="2180490" cy="433752"/>
          </a:xfrm>
          <a:prstGeom prst="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defRPr/>
            </a:pPr>
            <a:r>
              <a:rPr lang="en-US" altLang="zh-CN" sz="1200" b="1" dirty="0">
                <a:solidFill>
                  <a:prstClr val="white"/>
                </a:solidFill>
                <a:latin typeface="Arial" panose="020B0604020202020204"/>
                <a:ea typeface="微软雅黑" panose="020B0503020204020204" charset="-122"/>
                <a:sym typeface="Arial" panose="020B0604020202020204"/>
              </a:rPr>
              <a:t>Experiment</a:t>
            </a:r>
            <a:endParaRPr lang="zh-CN" altLang="en-US" sz="1200" b="1" dirty="0">
              <a:solidFill>
                <a:prstClr val="white"/>
              </a:solidFill>
              <a:latin typeface="Arial" panose="020B0604020202020204"/>
              <a:ea typeface="微软雅黑" panose="020B0503020204020204" charset="-122"/>
            </a:endParaRPr>
          </a:p>
        </p:txBody>
      </p:sp>
      <p:sp>
        <p:nvSpPr>
          <p:cNvPr id="8" name="矩形 7">
            <a:extLst>
              <a:ext uri="{FF2B5EF4-FFF2-40B4-BE49-F238E27FC236}">
                <a16:creationId xmlns:a16="http://schemas.microsoft.com/office/drawing/2014/main" id="{FF80C407-3650-7232-C535-10F619521FB9}"/>
              </a:ext>
            </a:extLst>
          </p:cNvPr>
          <p:cNvSpPr/>
          <p:nvPr/>
        </p:nvSpPr>
        <p:spPr>
          <a:xfrm>
            <a:off x="1981201" y="6424248"/>
            <a:ext cx="2074982" cy="433752"/>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CN" sz="1200" b="1" dirty="0">
                <a:solidFill>
                  <a:prstClr val="white"/>
                </a:solidFill>
                <a:latin typeface="Arial" panose="020B0604020202020204"/>
                <a:ea typeface="微软雅黑" panose="020B0503020204020204" charset="-122"/>
                <a:sym typeface="Arial" panose="020B0604020202020204"/>
              </a:rPr>
              <a:t>Remote access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3"/>
          <p:cNvSpPr>
            <a:spLocks noChangeAspect="1" noChangeArrowheads="1" noTextEdit="1"/>
          </p:cNvSpPr>
          <p:nvPr>
            <p:custDataLst>
              <p:tags r:id="rId1"/>
            </p:custDataLst>
          </p:nvPr>
        </p:nvSpPr>
        <p:spPr bwMode="auto">
          <a:xfrm>
            <a:off x="1460402" y="1748441"/>
            <a:ext cx="9247644" cy="2129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lstStyle/>
          <a:p>
            <a:pPr defTabSz="914400"/>
            <a:endParaRPr lang="zh-CN" altLang="en-US">
              <a:solidFill>
                <a:prstClr val="black"/>
              </a:solidFill>
              <a:latin typeface="Arial" panose="020B0604020202020204"/>
              <a:ea typeface="微软雅黑" panose="020B0503020204020204" charset="-122"/>
              <a:sym typeface="Arial" panose="020B0604020202020204"/>
            </a:endParaRPr>
          </a:p>
        </p:txBody>
      </p:sp>
      <p:grpSp>
        <p:nvGrpSpPr>
          <p:cNvPr id="5" name="组合 4"/>
          <p:cNvGrpSpPr/>
          <p:nvPr/>
        </p:nvGrpSpPr>
        <p:grpSpPr>
          <a:xfrm>
            <a:off x="0" y="432158"/>
            <a:ext cx="12192082" cy="583565"/>
            <a:chOff x="0" y="432158"/>
            <a:chExt cx="12192082" cy="583565"/>
          </a:xfrm>
        </p:grpSpPr>
        <p:sp>
          <p:nvSpPr>
            <p:cNvPr id="9" name="文本框 8"/>
            <p:cNvSpPr txBox="1"/>
            <p:nvPr>
              <p:custDataLst>
                <p:tags r:id="rId5"/>
              </p:custDataLst>
            </p:nvPr>
          </p:nvSpPr>
          <p:spPr>
            <a:xfrm>
              <a:off x="773430" y="432158"/>
              <a:ext cx="3619500" cy="583565"/>
            </a:xfrm>
            <a:prstGeom prst="rect">
              <a:avLst/>
            </a:prstGeom>
            <a:noFill/>
          </p:spPr>
          <p:txBody>
            <a:bodyPr wrap="square" rtlCol="0">
              <a:spAutoFit/>
              <a:scene3d>
                <a:camera prst="orthographicFront"/>
                <a:lightRig rig="threePt" dir="t"/>
              </a:scene3d>
              <a:sp3d contourW="12700"/>
            </a:bodyPr>
            <a:lstStyle>
              <a:defPPr>
                <a:defRPr lang="zh-CN"/>
              </a:defPPr>
              <a:lvl1pPr marR="0" lvl="0" indent="0" fontAlgn="auto">
                <a:lnSpc>
                  <a:spcPct val="100000"/>
                </a:lnSpc>
                <a:spcBef>
                  <a:spcPts val="0"/>
                </a:spcBef>
                <a:spcAft>
                  <a:spcPts val="0"/>
                </a:spcAft>
                <a:buClrTx/>
                <a:buSzTx/>
                <a:buFontTx/>
                <a:buNone/>
                <a:defRPr kumimoji="0" sz="3200" b="1" i="0" u="none" strike="noStrike" cap="none" spc="0" normalizeH="0" baseline="0">
                  <a:ln>
                    <a:noFill/>
                  </a:ln>
                  <a:solidFill>
                    <a:prstClr val="white"/>
                  </a:solidFill>
                  <a:effectLst/>
                  <a:uLnTx/>
                  <a:uFillTx/>
                  <a:latin typeface="Arial" panose="020B0604020202020204"/>
                  <a:ea typeface="微软雅黑" panose="020B0503020204020204" charset="-122"/>
                </a:defRPr>
              </a:lvl1pPr>
            </a:lstStyle>
            <a:p>
              <a:r>
                <a:rPr lang="zh-CN" altLang="en-US" dirty="0">
                  <a:sym typeface="Arial" panose="020B0604020202020204"/>
                </a:rPr>
                <a:t>How </a:t>
              </a:r>
              <a:r>
                <a:rPr lang="en-US" altLang="zh-CN" dirty="0">
                  <a:sym typeface="Arial" panose="020B0604020202020204"/>
                </a:rPr>
                <a:t>to</a:t>
              </a:r>
              <a:r>
                <a:rPr lang="zh-CN" altLang="en-US" dirty="0">
                  <a:sym typeface="Arial" panose="020B0604020202020204"/>
                </a:rPr>
                <a:t> </a:t>
              </a:r>
              <a:r>
                <a:rPr lang="en-US" dirty="0">
                  <a:sym typeface="Arial" panose="020B0604020202020204"/>
                </a:rPr>
                <a:t>use</a:t>
              </a:r>
            </a:p>
          </p:txBody>
        </p:sp>
        <p:cxnSp>
          <p:nvCxnSpPr>
            <p:cNvPr id="10" name="直接连接符 9"/>
            <p:cNvCxnSpPr/>
            <p:nvPr>
              <p:custDataLst>
                <p:tags r:id="rId6"/>
              </p:custDataLst>
            </p:nvPr>
          </p:nvCxnSpPr>
          <p:spPr>
            <a:xfrm>
              <a:off x="3336372" y="723275"/>
              <a:ext cx="8855710" cy="1270"/>
            </a:xfrm>
            <a:prstGeom prst="line">
              <a:avLst/>
            </a:prstGeom>
            <a:ln w="25400" cmpd="thickThin">
              <a:solidFill>
                <a:srgbClr val="1C79C6"/>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custDataLst>
                <p:tags r:id="rId7"/>
              </p:custDataLst>
            </p:nvPr>
          </p:nvCxnSpPr>
          <p:spPr>
            <a:xfrm>
              <a:off x="0" y="724545"/>
              <a:ext cx="660400" cy="0"/>
            </a:xfrm>
            <a:prstGeom prst="line">
              <a:avLst/>
            </a:prstGeom>
            <a:ln w="25400" cmpd="thickThin">
              <a:solidFill>
                <a:srgbClr val="1C79C6"/>
              </a:solidFill>
            </a:ln>
          </p:spPr>
          <p:style>
            <a:lnRef idx="1">
              <a:schemeClr val="accent1"/>
            </a:lnRef>
            <a:fillRef idx="0">
              <a:schemeClr val="accent1"/>
            </a:fillRef>
            <a:effectRef idx="0">
              <a:schemeClr val="accent1"/>
            </a:effectRef>
            <a:fontRef idx="minor">
              <a:schemeClr val="tx1"/>
            </a:fontRef>
          </p:style>
        </p:cxnSp>
      </p:grpSp>
      <p:sp>
        <p:nvSpPr>
          <p:cNvPr id="12" name="文本框 11"/>
          <p:cNvSpPr txBox="1"/>
          <p:nvPr>
            <p:custDataLst>
              <p:tags r:id="rId2"/>
            </p:custDataLst>
          </p:nvPr>
        </p:nvSpPr>
        <p:spPr>
          <a:xfrm>
            <a:off x="773430" y="1080770"/>
            <a:ext cx="10461625" cy="1322070"/>
          </a:xfrm>
          <a:prstGeom prst="rect">
            <a:avLst/>
          </a:prstGeom>
          <a:noFill/>
        </p:spPr>
        <p:txBody>
          <a:bodyPr wrap="square" rtlCol="0">
            <a:spAutoFit/>
          </a:bodyPr>
          <a:lstStyle/>
          <a:p>
            <a:r>
              <a:rPr lang="zh-CN" altLang="en-US" sz="2000" dirty="0">
                <a:solidFill>
                  <a:schemeClr val="bg1"/>
                </a:solidFill>
              </a:rPr>
              <a:t>When using </a:t>
            </a:r>
            <a:r>
              <a:rPr lang="zh-CN" altLang="en-US" sz="2000" dirty="0">
                <a:solidFill>
                  <a:srgbClr val="FF0000"/>
                </a:solidFill>
              </a:rPr>
              <a:t>Telnet</a:t>
            </a:r>
            <a:r>
              <a:rPr lang="en-US" altLang="zh-CN" sz="2000" dirty="0">
                <a:solidFill>
                  <a:schemeClr val="bg1"/>
                </a:solidFill>
              </a:rPr>
              <a:t>/</a:t>
            </a:r>
            <a:r>
              <a:rPr lang="en-US" altLang="zh-CN" sz="2000" dirty="0">
                <a:solidFill>
                  <a:srgbClr val="FFFF00"/>
                </a:solidFill>
              </a:rPr>
              <a:t>SSH</a:t>
            </a:r>
            <a:r>
              <a:rPr lang="zh-CN" altLang="en-US" sz="2000" dirty="0">
                <a:solidFill>
                  <a:schemeClr val="bg1"/>
                </a:solidFill>
              </a:rPr>
              <a:t>, you need to ensure that the </a:t>
            </a:r>
            <a:r>
              <a:rPr lang="zh-CN" altLang="en-US" sz="2000" dirty="0">
                <a:solidFill>
                  <a:srgbClr val="FF0000"/>
                </a:solidFill>
              </a:rPr>
              <a:t>Telnet</a:t>
            </a:r>
            <a:r>
              <a:rPr lang="en-US" altLang="zh-CN" sz="2000" dirty="0">
                <a:solidFill>
                  <a:schemeClr val="bg1"/>
                </a:solidFill>
              </a:rPr>
              <a:t>/</a:t>
            </a:r>
            <a:r>
              <a:rPr lang="en-US" altLang="zh-CN" sz="2000" dirty="0">
                <a:solidFill>
                  <a:srgbClr val="FFFF00"/>
                </a:solidFill>
              </a:rPr>
              <a:t>SSH</a:t>
            </a:r>
            <a:r>
              <a:rPr lang="zh-CN" altLang="en-US" sz="2000" dirty="0">
                <a:solidFill>
                  <a:schemeClr val="bg1"/>
                </a:solidFill>
              </a:rPr>
              <a:t> service of the logged-in machine is enabled and remote connection is allowed. When configuring Telnet</a:t>
            </a:r>
            <a:r>
              <a:rPr lang="en-US" altLang="zh-CN" sz="2000" dirty="0">
                <a:solidFill>
                  <a:schemeClr val="bg1"/>
                </a:solidFill>
              </a:rPr>
              <a:t>/SSH</a:t>
            </a:r>
            <a:r>
              <a:rPr lang="zh-CN" altLang="en-US" sz="2000" dirty="0">
                <a:solidFill>
                  <a:schemeClr val="bg1"/>
                </a:solidFill>
              </a:rPr>
              <a:t> on a router, it can be done by entering the corresponding command in the command line interface. </a:t>
            </a:r>
          </a:p>
        </p:txBody>
      </p:sp>
      <p:sp>
        <p:nvSpPr>
          <p:cNvPr id="13" name="文本框 12"/>
          <p:cNvSpPr txBox="1"/>
          <p:nvPr>
            <p:custDataLst>
              <p:tags r:id="rId3"/>
            </p:custDataLst>
          </p:nvPr>
        </p:nvSpPr>
        <p:spPr>
          <a:xfrm>
            <a:off x="773430" y="3100070"/>
            <a:ext cx="10169525" cy="2585323"/>
          </a:xfrm>
          <a:prstGeom prst="rect">
            <a:avLst/>
          </a:prstGeom>
          <a:noFill/>
        </p:spPr>
        <p:txBody>
          <a:bodyPr wrap="square" rtlCol="0" anchor="t">
            <a:spAutoFit/>
          </a:bodyPr>
          <a:lstStyle/>
          <a:p>
            <a:pPr marL="457200" indent="-457200">
              <a:buAutoNum type="arabicPeriod"/>
            </a:pPr>
            <a:r>
              <a:rPr lang="zh-CN" altLang="en-US" dirty="0">
                <a:solidFill>
                  <a:schemeClr val="bg1"/>
                </a:solidFill>
              </a:rPr>
              <a:t>Enter the </a:t>
            </a:r>
            <a:r>
              <a:rPr lang="zh-CN" altLang="en-US" dirty="0">
                <a:solidFill>
                  <a:srgbClr val="FF0000"/>
                </a:solidFill>
              </a:rPr>
              <a:t>telnet router IP address</a:t>
            </a:r>
            <a:r>
              <a:rPr lang="en-US" altLang="zh-CN" dirty="0">
                <a:solidFill>
                  <a:schemeClr val="bg1"/>
                </a:solidFill>
              </a:rPr>
              <a:t>/</a:t>
            </a:r>
            <a:r>
              <a:rPr lang="en-US" altLang="zh-CN" dirty="0" err="1">
                <a:solidFill>
                  <a:srgbClr val="FFFF00"/>
                </a:solidFill>
              </a:rPr>
              <a:t>ssh</a:t>
            </a:r>
            <a:r>
              <a:rPr lang="en-US" altLang="zh-CN" dirty="0">
                <a:solidFill>
                  <a:srgbClr val="FFFF00"/>
                </a:solidFill>
              </a:rPr>
              <a:t> </a:t>
            </a:r>
            <a:r>
              <a:rPr lang="en-US" altLang="zh-CN" dirty="0" err="1">
                <a:solidFill>
                  <a:srgbClr val="FFFF00"/>
                </a:solidFill>
              </a:rPr>
              <a:t>username@router</a:t>
            </a:r>
            <a:r>
              <a:rPr lang="en-US" altLang="zh-CN" dirty="0">
                <a:solidFill>
                  <a:srgbClr val="FFFF00"/>
                </a:solidFill>
              </a:rPr>
              <a:t> IP address</a:t>
            </a:r>
            <a:r>
              <a:rPr lang="zh-CN" altLang="en-US" dirty="0">
                <a:solidFill>
                  <a:schemeClr val="bg1"/>
                </a:solidFill>
              </a:rPr>
              <a:t> command</a:t>
            </a:r>
            <a:r>
              <a:rPr lang="en-US" altLang="zh-CN" dirty="0">
                <a:solidFill>
                  <a:schemeClr val="bg1"/>
                </a:solidFill>
              </a:rPr>
              <a:t> on the CLI page of the local computer</a:t>
            </a:r>
            <a:r>
              <a:rPr lang="zh-CN" altLang="en-US" dirty="0">
                <a:solidFill>
                  <a:schemeClr val="bg1"/>
                </a:solidFill>
              </a:rPr>
              <a:t>, for example, </a:t>
            </a:r>
            <a:r>
              <a:rPr lang="zh-CN" altLang="en-US" dirty="0">
                <a:solidFill>
                  <a:srgbClr val="FF0000"/>
                </a:solidFill>
              </a:rPr>
              <a:t>telnet 192.168.1.1</a:t>
            </a:r>
            <a:r>
              <a:rPr lang="en-US" altLang="zh-CN" dirty="0">
                <a:solidFill>
                  <a:schemeClr val="bg1"/>
                </a:solidFill>
              </a:rPr>
              <a:t>/</a:t>
            </a:r>
            <a:r>
              <a:rPr lang="en-US" altLang="zh-CN" dirty="0" err="1">
                <a:solidFill>
                  <a:srgbClr val="FFFF00"/>
                </a:solidFill>
              </a:rPr>
              <a:t>ssh</a:t>
            </a:r>
            <a:r>
              <a:rPr lang="en-US" altLang="zh-CN" dirty="0">
                <a:solidFill>
                  <a:srgbClr val="FFFF00"/>
                </a:solidFill>
              </a:rPr>
              <a:t> admin@192.168.1.1</a:t>
            </a:r>
            <a:r>
              <a:rPr lang="en-US" altLang="zh-CN" dirty="0">
                <a:solidFill>
                  <a:schemeClr val="bg1"/>
                </a:solidFill>
              </a:rPr>
              <a:t>.</a:t>
            </a:r>
            <a:endParaRPr lang="zh-CN" altLang="en-US" dirty="0">
              <a:solidFill>
                <a:schemeClr val="bg1"/>
              </a:solidFill>
            </a:endParaRPr>
          </a:p>
          <a:p>
            <a:pPr marL="457200" indent="-457200">
              <a:buAutoNum type="arabicPeriod"/>
            </a:pPr>
            <a:r>
              <a:rPr lang="zh-CN" altLang="en-US" dirty="0">
                <a:solidFill>
                  <a:schemeClr val="bg1"/>
                </a:solidFill>
              </a:rPr>
              <a:t>Press Enter and try to connect to your router. If the connection is successful, you'll see an output message similar to the following: </a:t>
            </a:r>
            <a:r>
              <a:rPr lang="zh-CN" altLang="en-US" dirty="0">
                <a:solidFill>
                  <a:srgbClr val="FF0000"/>
                </a:solidFill>
              </a:rPr>
              <a:t>"Trying 192.168.1.1... Open User Access Verification Password:</a:t>
            </a:r>
            <a:r>
              <a:rPr lang="en-US" altLang="zh-CN" dirty="0">
                <a:solidFill>
                  <a:srgbClr val="FF0000"/>
                </a:solidFill>
                <a:sym typeface="+mn-ea"/>
              </a:rPr>
              <a:t>"</a:t>
            </a:r>
            <a:r>
              <a:rPr lang="en-US" altLang="zh-CN" dirty="0">
                <a:solidFill>
                  <a:schemeClr val="bg1"/>
                </a:solidFill>
              </a:rPr>
              <a:t>/</a:t>
            </a:r>
            <a:r>
              <a:rPr lang="en-US" altLang="zh-CN" dirty="0">
                <a:solidFill>
                  <a:srgbClr val="FFFF00"/>
                </a:solidFill>
              </a:rPr>
              <a:t>"admin@192.168.1.1's password:"</a:t>
            </a:r>
            <a:r>
              <a:rPr lang="en-US" altLang="zh-CN" dirty="0">
                <a:solidFill>
                  <a:schemeClr val="bg1"/>
                </a:solidFill>
              </a:rPr>
              <a:t>.</a:t>
            </a:r>
          </a:p>
          <a:p>
            <a:pPr marL="457200" indent="-457200">
              <a:buAutoNum type="arabicPeriod"/>
            </a:pPr>
            <a:r>
              <a:rPr lang="zh-CN" altLang="en-US" dirty="0">
                <a:solidFill>
                  <a:schemeClr val="bg1"/>
                </a:solidFill>
              </a:rPr>
              <a:t>Enter the privileged password where you entered it. Note that no characters will be displayed when you enter your password, but the password you enter will be processed correctly.</a:t>
            </a:r>
          </a:p>
          <a:p>
            <a:pPr marL="457200" indent="-457200">
              <a:buAutoNum type="arabicPeriod"/>
            </a:pPr>
            <a:r>
              <a:rPr lang="zh-CN" altLang="en-US" dirty="0">
                <a:solidFill>
                  <a:schemeClr val="bg1"/>
                </a:solidFill>
              </a:rPr>
              <a:t>If the password is correct, you will successfully log in to the router's privileged mode and will see an output message similar to the following: "Router#".</a:t>
            </a:r>
          </a:p>
        </p:txBody>
      </p:sp>
      <p:sp>
        <p:nvSpPr>
          <p:cNvPr id="14" name="文本框 13"/>
          <p:cNvSpPr txBox="1"/>
          <p:nvPr>
            <p:custDataLst>
              <p:tags r:id="rId4"/>
            </p:custDataLst>
          </p:nvPr>
        </p:nvSpPr>
        <p:spPr>
          <a:xfrm>
            <a:off x="773430" y="2623820"/>
            <a:ext cx="6096000" cy="398780"/>
          </a:xfrm>
          <a:prstGeom prst="rect">
            <a:avLst/>
          </a:prstGeom>
          <a:noFill/>
        </p:spPr>
        <p:txBody>
          <a:bodyPr wrap="square" rtlCol="0" anchor="t">
            <a:spAutoFit/>
          </a:bodyPr>
          <a:lstStyle/>
          <a:p>
            <a:r>
              <a:rPr lang="zh-CN" altLang="en-US" sz="2000">
                <a:solidFill>
                  <a:schemeClr val="bg1"/>
                </a:solidFill>
              </a:rPr>
              <a:t>Log in to the router using </a:t>
            </a:r>
            <a:r>
              <a:rPr lang="zh-CN" altLang="en-US" sz="2000">
                <a:solidFill>
                  <a:srgbClr val="FF0000"/>
                </a:solidFill>
              </a:rPr>
              <a:t>Telnet</a:t>
            </a:r>
            <a:r>
              <a:rPr lang="en-US" altLang="zh-CN" sz="2000">
                <a:solidFill>
                  <a:schemeClr val="bg1"/>
                </a:solidFill>
              </a:rPr>
              <a:t>/</a:t>
            </a:r>
            <a:r>
              <a:rPr lang="en-US" altLang="zh-CN" sz="2000">
                <a:solidFill>
                  <a:srgbClr val="FFFF00"/>
                </a:solidFill>
              </a:rPr>
              <a:t>SSH</a:t>
            </a:r>
            <a:r>
              <a:rPr lang="zh-CN" altLang="en-US" sz="2000">
                <a:solidFill>
                  <a:schemeClr val="bg1"/>
                </a:solidFill>
              </a:rPr>
              <a:t>:</a:t>
            </a:r>
          </a:p>
        </p:txBody>
      </p:sp>
      <p:sp>
        <p:nvSpPr>
          <p:cNvPr id="2" name="矩形 1">
            <a:extLst>
              <a:ext uri="{FF2B5EF4-FFF2-40B4-BE49-F238E27FC236}">
                <a16:creationId xmlns:a16="http://schemas.microsoft.com/office/drawing/2014/main" id="{0ECC712D-0F68-2A98-D979-55DA4E828453}"/>
              </a:ext>
            </a:extLst>
          </p:cNvPr>
          <p:cNvSpPr/>
          <p:nvPr/>
        </p:nvSpPr>
        <p:spPr>
          <a:xfrm>
            <a:off x="0" y="6424240"/>
            <a:ext cx="12139246" cy="433755"/>
          </a:xfrm>
          <a:prstGeom prst="rect">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zh-CN" altLang="en-US" dirty="0"/>
          </a:p>
        </p:txBody>
      </p:sp>
      <p:sp>
        <p:nvSpPr>
          <p:cNvPr id="3" name="矩形 2">
            <a:extLst>
              <a:ext uri="{FF2B5EF4-FFF2-40B4-BE49-F238E27FC236}">
                <a16:creationId xmlns:a16="http://schemas.microsoft.com/office/drawing/2014/main" id="{A70C5B6D-E301-AD61-FE48-04E6B215AF2E}"/>
              </a:ext>
            </a:extLst>
          </p:cNvPr>
          <p:cNvSpPr/>
          <p:nvPr/>
        </p:nvSpPr>
        <p:spPr>
          <a:xfrm>
            <a:off x="1" y="6424248"/>
            <a:ext cx="1981200" cy="433752"/>
          </a:xfrm>
          <a:prstGeom prst="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r>
              <a:rPr lang="en-US" altLang="zh-CN" sz="1200" b="1" dirty="0">
                <a:solidFill>
                  <a:prstClr val="white"/>
                </a:solidFill>
                <a:latin typeface="Arial" panose="020B0604020202020204"/>
                <a:ea typeface="微软雅黑" panose="020B0503020204020204" charset="-122"/>
                <a:sym typeface="Arial" panose="020B0604020202020204"/>
              </a:rPr>
              <a:t>Introduction to Routers</a:t>
            </a:r>
          </a:p>
        </p:txBody>
      </p:sp>
      <p:sp>
        <p:nvSpPr>
          <p:cNvPr id="6" name="矩形 5">
            <a:extLst>
              <a:ext uri="{FF2B5EF4-FFF2-40B4-BE49-F238E27FC236}">
                <a16:creationId xmlns:a16="http://schemas.microsoft.com/office/drawing/2014/main" id="{BF47451B-8B67-9767-E391-37FC1B14068F}"/>
              </a:ext>
            </a:extLst>
          </p:cNvPr>
          <p:cNvSpPr/>
          <p:nvPr/>
        </p:nvSpPr>
        <p:spPr>
          <a:xfrm>
            <a:off x="4056183" y="6424248"/>
            <a:ext cx="1913478" cy="433752"/>
          </a:xfrm>
          <a:prstGeom prst="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r>
              <a:rPr lang="en-US" altLang="zh-CN" sz="1200" b="1" dirty="0">
                <a:solidFill>
                  <a:prstClr val="white"/>
                </a:solidFill>
                <a:latin typeface="Arial" panose="020B0604020202020204"/>
                <a:ea typeface="微软雅黑" panose="020B0503020204020204" charset="-122"/>
                <a:sym typeface="Arial" panose="020B0604020202020204"/>
              </a:rPr>
              <a:t>Working Modes</a:t>
            </a:r>
            <a:endParaRPr lang="zh-CN" altLang="en-US" sz="1200" b="1" dirty="0">
              <a:solidFill>
                <a:prstClr val="white"/>
              </a:solidFill>
              <a:latin typeface="Arial" panose="020B0604020202020204"/>
              <a:ea typeface="微软雅黑" panose="020B0503020204020204" charset="-122"/>
            </a:endParaRPr>
          </a:p>
        </p:txBody>
      </p:sp>
      <p:sp>
        <p:nvSpPr>
          <p:cNvPr id="7" name="矩形 6">
            <a:extLst>
              <a:ext uri="{FF2B5EF4-FFF2-40B4-BE49-F238E27FC236}">
                <a16:creationId xmlns:a16="http://schemas.microsoft.com/office/drawing/2014/main" id="{B818C5F7-FAEE-D3B9-CD7D-05854F150632}"/>
              </a:ext>
            </a:extLst>
          </p:cNvPr>
          <p:cNvSpPr/>
          <p:nvPr/>
        </p:nvSpPr>
        <p:spPr>
          <a:xfrm>
            <a:off x="5969662" y="6424244"/>
            <a:ext cx="1972366" cy="433752"/>
          </a:xfrm>
          <a:prstGeom prst="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r>
              <a:rPr lang="en-US" altLang="zh-CN" sz="1200" b="1">
                <a:solidFill>
                  <a:prstClr val="white"/>
                </a:solidFill>
                <a:latin typeface="Arial" panose="020B0604020202020204"/>
                <a:ea typeface="微软雅黑" panose="020B0503020204020204" charset="-122"/>
                <a:sym typeface="Arial" panose="020B0604020202020204"/>
              </a:rPr>
              <a:t>Commands</a:t>
            </a:r>
            <a:endParaRPr lang="en-US" altLang="zh-CN" sz="1200" b="1" dirty="0">
              <a:solidFill>
                <a:prstClr val="white"/>
              </a:solidFill>
              <a:latin typeface="Arial" panose="020B0604020202020204"/>
              <a:ea typeface="微软雅黑" panose="020B0503020204020204" charset="-122"/>
              <a:sym typeface="Arial" panose="020B0604020202020204"/>
            </a:endParaRPr>
          </a:p>
        </p:txBody>
      </p:sp>
      <p:sp>
        <p:nvSpPr>
          <p:cNvPr id="8" name="矩形 7">
            <a:extLst>
              <a:ext uri="{FF2B5EF4-FFF2-40B4-BE49-F238E27FC236}">
                <a16:creationId xmlns:a16="http://schemas.microsoft.com/office/drawing/2014/main" id="{6DB9CCD5-2370-F228-2F45-89A01F1D5E1C}"/>
              </a:ext>
            </a:extLst>
          </p:cNvPr>
          <p:cNvSpPr/>
          <p:nvPr/>
        </p:nvSpPr>
        <p:spPr>
          <a:xfrm>
            <a:off x="7942028" y="6424244"/>
            <a:ext cx="2069480" cy="433752"/>
          </a:xfrm>
          <a:prstGeom prst="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defRPr/>
            </a:pPr>
            <a:r>
              <a:rPr lang="en-US" altLang="zh-CN" sz="1200" b="1" dirty="0">
                <a:solidFill>
                  <a:prstClr val="white"/>
                </a:solidFill>
                <a:latin typeface="Arial" panose="020B0604020202020204"/>
                <a:ea typeface="微软雅黑" panose="020B0503020204020204" charset="-122"/>
                <a:sym typeface="Arial" panose="020B0604020202020204"/>
              </a:rPr>
              <a:t>Manual Configuration</a:t>
            </a:r>
          </a:p>
        </p:txBody>
      </p:sp>
      <p:sp>
        <p:nvSpPr>
          <p:cNvPr id="15" name="矩形 14">
            <a:extLst>
              <a:ext uri="{FF2B5EF4-FFF2-40B4-BE49-F238E27FC236}">
                <a16:creationId xmlns:a16="http://schemas.microsoft.com/office/drawing/2014/main" id="{4443CC85-D0B6-EBD1-B9EF-A66522A492BC}"/>
              </a:ext>
            </a:extLst>
          </p:cNvPr>
          <p:cNvSpPr/>
          <p:nvPr/>
        </p:nvSpPr>
        <p:spPr>
          <a:xfrm>
            <a:off x="10011509" y="6424248"/>
            <a:ext cx="2180490" cy="433752"/>
          </a:xfrm>
          <a:prstGeom prst="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defRPr/>
            </a:pPr>
            <a:r>
              <a:rPr lang="en-US" altLang="zh-CN" sz="1200" b="1" dirty="0">
                <a:solidFill>
                  <a:prstClr val="white"/>
                </a:solidFill>
                <a:latin typeface="Arial" panose="020B0604020202020204"/>
                <a:ea typeface="微软雅黑" panose="020B0503020204020204" charset="-122"/>
                <a:sym typeface="Arial" panose="020B0604020202020204"/>
              </a:rPr>
              <a:t>Experiment</a:t>
            </a:r>
            <a:endParaRPr lang="zh-CN" altLang="en-US" sz="1200" b="1" dirty="0">
              <a:solidFill>
                <a:prstClr val="white"/>
              </a:solidFill>
              <a:latin typeface="Arial" panose="020B0604020202020204"/>
              <a:ea typeface="微软雅黑" panose="020B0503020204020204" charset="-122"/>
            </a:endParaRPr>
          </a:p>
        </p:txBody>
      </p:sp>
      <p:sp>
        <p:nvSpPr>
          <p:cNvPr id="16" name="矩形 15">
            <a:extLst>
              <a:ext uri="{FF2B5EF4-FFF2-40B4-BE49-F238E27FC236}">
                <a16:creationId xmlns:a16="http://schemas.microsoft.com/office/drawing/2014/main" id="{6FF2989B-57AF-0DFF-B9EE-F894A620AED5}"/>
              </a:ext>
            </a:extLst>
          </p:cNvPr>
          <p:cNvSpPr/>
          <p:nvPr/>
        </p:nvSpPr>
        <p:spPr>
          <a:xfrm>
            <a:off x="1981201" y="6424248"/>
            <a:ext cx="2074982" cy="433752"/>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CN" sz="1200" b="1" dirty="0">
                <a:solidFill>
                  <a:prstClr val="white"/>
                </a:solidFill>
                <a:latin typeface="Arial" panose="020B0604020202020204"/>
                <a:ea typeface="微软雅黑" panose="020B0503020204020204" charset="-122"/>
                <a:sym typeface="Arial" panose="020B0604020202020204"/>
              </a:rPr>
              <a:t>Remote Access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nodePh="1">
                                  <p:stCondLst>
                                    <p:cond delay="0"/>
                                  </p:stCondLst>
                                  <p:endCondLst>
                                    <p:cond evt="begin" delay="0">
                                      <p:tn val="5"/>
                                    </p:cond>
                                  </p:end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773430" y="1403985"/>
            <a:ext cx="10484485" cy="398780"/>
          </a:xfrm>
          <a:prstGeom prst="rect">
            <a:avLst/>
          </a:prstGeom>
          <a:noFill/>
        </p:spPr>
        <p:txBody>
          <a:bodyPr wrap="square" rtlCol="0" anchor="t">
            <a:spAutoFit/>
          </a:bodyPr>
          <a:lstStyle/>
          <a:p>
            <a:r>
              <a:rPr lang="zh-CN" altLang="en-US" sz="2000">
                <a:solidFill>
                  <a:schemeClr val="bg1"/>
                </a:solidFill>
              </a:rPr>
              <a:t>1. Configure the router first</a:t>
            </a:r>
          </a:p>
        </p:txBody>
      </p:sp>
      <p:pic>
        <p:nvPicPr>
          <p:cNvPr id="6" name="图片 5"/>
          <p:cNvPicPr>
            <a:picLocks noChangeAspect="1"/>
          </p:cNvPicPr>
          <p:nvPr>
            <p:custDataLst>
              <p:tags r:id="rId1"/>
            </p:custDataLst>
          </p:nvPr>
        </p:nvPicPr>
        <p:blipFill>
          <a:blip r:embed="rId6"/>
          <a:stretch>
            <a:fillRect/>
          </a:stretch>
        </p:blipFill>
        <p:spPr>
          <a:xfrm>
            <a:off x="2647950" y="2190750"/>
            <a:ext cx="6896100" cy="4015740"/>
          </a:xfrm>
          <a:prstGeom prst="rect">
            <a:avLst/>
          </a:prstGeom>
        </p:spPr>
      </p:pic>
      <p:grpSp>
        <p:nvGrpSpPr>
          <p:cNvPr id="7" name="组合 6"/>
          <p:cNvGrpSpPr/>
          <p:nvPr/>
        </p:nvGrpSpPr>
        <p:grpSpPr>
          <a:xfrm>
            <a:off x="0" y="432158"/>
            <a:ext cx="12192082" cy="583565"/>
            <a:chOff x="0" y="432158"/>
            <a:chExt cx="12192082" cy="583565"/>
          </a:xfrm>
        </p:grpSpPr>
        <p:sp>
          <p:nvSpPr>
            <p:cNvPr id="8" name="文本框 7"/>
            <p:cNvSpPr txBox="1"/>
            <p:nvPr>
              <p:custDataLst>
                <p:tags r:id="rId2"/>
              </p:custDataLst>
            </p:nvPr>
          </p:nvSpPr>
          <p:spPr>
            <a:xfrm>
              <a:off x="773430" y="432158"/>
              <a:ext cx="3619500" cy="583565"/>
            </a:xfrm>
            <a:prstGeom prst="rect">
              <a:avLst/>
            </a:prstGeom>
            <a:noFill/>
          </p:spPr>
          <p:txBody>
            <a:bodyPr wrap="square" rtlCol="0">
              <a:spAutoFit/>
              <a:scene3d>
                <a:camera prst="orthographicFront"/>
                <a:lightRig rig="threePt" dir="t"/>
              </a:scene3d>
              <a:sp3d contourW="12700"/>
            </a:bodyPr>
            <a:lstStyle>
              <a:defPPr>
                <a:defRPr lang="zh-CN"/>
              </a:defPPr>
              <a:lvl1pPr marR="0" lvl="0" indent="0" fontAlgn="auto">
                <a:lnSpc>
                  <a:spcPct val="100000"/>
                </a:lnSpc>
                <a:spcBef>
                  <a:spcPts val="0"/>
                </a:spcBef>
                <a:spcAft>
                  <a:spcPts val="0"/>
                </a:spcAft>
                <a:buClrTx/>
                <a:buSzTx/>
                <a:buFontTx/>
                <a:buNone/>
                <a:defRPr kumimoji="0" sz="3200" b="1" i="0" u="none" strike="noStrike" cap="none" spc="0" normalizeH="0" baseline="0">
                  <a:ln>
                    <a:noFill/>
                  </a:ln>
                  <a:solidFill>
                    <a:prstClr val="white"/>
                  </a:solidFill>
                  <a:effectLst/>
                  <a:uLnTx/>
                  <a:uFillTx/>
                  <a:latin typeface="Arial" panose="020B0604020202020204"/>
                  <a:ea typeface="微软雅黑" panose="020B0503020204020204" charset="-122"/>
                </a:defRPr>
              </a:lvl1pPr>
            </a:lstStyle>
            <a:p>
              <a:r>
                <a:rPr dirty="0">
                  <a:sym typeface="Arial" panose="020B0604020202020204"/>
                </a:rPr>
                <a:t>Cisco</a:t>
              </a:r>
              <a:r>
                <a:rPr lang="zh-CN" dirty="0">
                  <a:sym typeface="Arial" panose="020B0604020202020204"/>
                </a:rPr>
                <a:t>（</a:t>
              </a:r>
              <a:r>
                <a:rPr lang="en-US" altLang="zh-CN" dirty="0">
                  <a:sym typeface="Arial" panose="020B0604020202020204"/>
                </a:rPr>
                <a:t>Telnet</a:t>
              </a:r>
              <a:r>
                <a:rPr lang="zh-CN" dirty="0">
                  <a:sym typeface="Arial" panose="020B0604020202020204"/>
                </a:rPr>
                <a:t>）</a:t>
              </a:r>
            </a:p>
          </p:txBody>
        </p:sp>
        <p:cxnSp>
          <p:nvCxnSpPr>
            <p:cNvPr id="12" name="直接连接符 11"/>
            <p:cNvCxnSpPr/>
            <p:nvPr>
              <p:custDataLst>
                <p:tags r:id="rId3"/>
              </p:custDataLst>
            </p:nvPr>
          </p:nvCxnSpPr>
          <p:spPr>
            <a:xfrm flipV="1">
              <a:off x="4060272" y="724545"/>
              <a:ext cx="8131810" cy="3810"/>
            </a:xfrm>
            <a:prstGeom prst="line">
              <a:avLst/>
            </a:prstGeom>
            <a:ln w="25400" cmpd="thickThin">
              <a:solidFill>
                <a:srgbClr val="1C79C6"/>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custDataLst>
                <p:tags r:id="rId4"/>
              </p:custDataLst>
            </p:nvPr>
          </p:nvCxnSpPr>
          <p:spPr>
            <a:xfrm>
              <a:off x="0" y="724545"/>
              <a:ext cx="660400" cy="0"/>
            </a:xfrm>
            <a:prstGeom prst="line">
              <a:avLst/>
            </a:prstGeom>
            <a:ln w="25400" cmpd="thickThin">
              <a:solidFill>
                <a:srgbClr val="1C79C6"/>
              </a:solidFill>
            </a:ln>
          </p:spPr>
          <p:style>
            <a:lnRef idx="1">
              <a:schemeClr val="accent1"/>
            </a:lnRef>
            <a:fillRef idx="0">
              <a:schemeClr val="accent1"/>
            </a:fillRef>
            <a:effectRef idx="0">
              <a:schemeClr val="accent1"/>
            </a:effectRef>
            <a:fontRef idx="minor">
              <a:schemeClr val="tx1"/>
            </a:fontRef>
          </p:style>
        </p:cxnSp>
      </p:grpSp>
      <p:sp>
        <p:nvSpPr>
          <p:cNvPr id="2" name="矩形 1">
            <a:extLst>
              <a:ext uri="{FF2B5EF4-FFF2-40B4-BE49-F238E27FC236}">
                <a16:creationId xmlns:a16="http://schemas.microsoft.com/office/drawing/2014/main" id="{CAF84172-BC96-34A9-9953-3BB5A16FE465}"/>
              </a:ext>
            </a:extLst>
          </p:cNvPr>
          <p:cNvSpPr/>
          <p:nvPr/>
        </p:nvSpPr>
        <p:spPr>
          <a:xfrm>
            <a:off x="0" y="6424240"/>
            <a:ext cx="12139246" cy="433755"/>
          </a:xfrm>
          <a:prstGeom prst="rect">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zh-CN" altLang="en-US" dirty="0"/>
          </a:p>
        </p:txBody>
      </p:sp>
      <p:sp>
        <p:nvSpPr>
          <p:cNvPr id="4" name="矩形 3">
            <a:extLst>
              <a:ext uri="{FF2B5EF4-FFF2-40B4-BE49-F238E27FC236}">
                <a16:creationId xmlns:a16="http://schemas.microsoft.com/office/drawing/2014/main" id="{2FAF1489-83D7-AD81-70A0-02DA9B451351}"/>
              </a:ext>
            </a:extLst>
          </p:cNvPr>
          <p:cNvSpPr/>
          <p:nvPr/>
        </p:nvSpPr>
        <p:spPr>
          <a:xfrm>
            <a:off x="1" y="6424248"/>
            <a:ext cx="1981200" cy="433752"/>
          </a:xfrm>
          <a:prstGeom prst="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r>
              <a:rPr lang="en-US" altLang="zh-CN" sz="1200" b="1" dirty="0">
                <a:solidFill>
                  <a:prstClr val="white"/>
                </a:solidFill>
                <a:latin typeface="Arial" panose="020B0604020202020204"/>
                <a:ea typeface="微软雅黑" panose="020B0503020204020204" charset="-122"/>
                <a:sym typeface="Arial" panose="020B0604020202020204"/>
              </a:rPr>
              <a:t>Introduction to Routers</a:t>
            </a:r>
          </a:p>
        </p:txBody>
      </p:sp>
      <p:sp>
        <p:nvSpPr>
          <p:cNvPr id="5" name="矩形 4">
            <a:extLst>
              <a:ext uri="{FF2B5EF4-FFF2-40B4-BE49-F238E27FC236}">
                <a16:creationId xmlns:a16="http://schemas.microsoft.com/office/drawing/2014/main" id="{06E1824B-7ECE-56A6-51F6-8533F92331B9}"/>
              </a:ext>
            </a:extLst>
          </p:cNvPr>
          <p:cNvSpPr/>
          <p:nvPr/>
        </p:nvSpPr>
        <p:spPr>
          <a:xfrm>
            <a:off x="4056183" y="6424248"/>
            <a:ext cx="1913478" cy="433752"/>
          </a:xfrm>
          <a:prstGeom prst="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r>
              <a:rPr lang="en-US" altLang="zh-CN" sz="1200" b="1" dirty="0">
                <a:solidFill>
                  <a:prstClr val="white"/>
                </a:solidFill>
                <a:latin typeface="Arial" panose="020B0604020202020204"/>
                <a:ea typeface="微软雅黑" panose="020B0503020204020204" charset="-122"/>
                <a:sym typeface="Arial" panose="020B0604020202020204"/>
              </a:rPr>
              <a:t>Working Modes</a:t>
            </a:r>
            <a:endParaRPr lang="zh-CN" altLang="en-US" sz="1200" b="1" dirty="0">
              <a:solidFill>
                <a:prstClr val="white"/>
              </a:solidFill>
              <a:latin typeface="Arial" panose="020B0604020202020204"/>
              <a:ea typeface="微软雅黑" panose="020B0503020204020204" charset="-122"/>
            </a:endParaRPr>
          </a:p>
        </p:txBody>
      </p:sp>
      <p:sp>
        <p:nvSpPr>
          <p:cNvPr id="9" name="矩形 8">
            <a:extLst>
              <a:ext uri="{FF2B5EF4-FFF2-40B4-BE49-F238E27FC236}">
                <a16:creationId xmlns:a16="http://schemas.microsoft.com/office/drawing/2014/main" id="{6968429B-5984-6288-7798-3D08070F56DE}"/>
              </a:ext>
            </a:extLst>
          </p:cNvPr>
          <p:cNvSpPr/>
          <p:nvPr/>
        </p:nvSpPr>
        <p:spPr>
          <a:xfrm>
            <a:off x="5969662" y="6424244"/>
            <a:ext cx="1972366" cy="433752"/>
          </a:xfrm>
          <a:prstGeom prst="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r>
              <a:rPr lang="en-US" altLang="zh-CN" sz="1200" b="1">
                <a:solidFill>
                  <a:prstClr val="white"/>
                </a:solidFill>
                <a:latin typeface="Arial" panose="020B0604020202020204"/>
                <a:ea typeface="微软雅黑" panose="020B0503020204020204" charset="-122"/>
                <a:sym typeface="Arial" panose="020B0604020202020204"/>
              </a:rPr>
              <a:t>Commands</a:t>
            </a:r>
            <a:endParaRPr lang="en-US" altLang="zh-CN" sz="1200" b="1" dirty="0">
              <a:solidFill>
                <a:prstClr val="white"/>
              </a:solidFill>
              <a:latin typeface="Arial" panose="020B0604020202020204"/>
              <a:ea typeface="微软雅黑" panose="020B0503020204020204" charset="-122"/>
              <a:sym typeface="Arial" panose="020B0604020202020204"/>
            </a:endParaRPr>
          </a:p>
        </p:txBody>
      </p:sp>
      <p:sp>
        <p:nvSpPr>
          <p:cNvPr id="10" name="矩形 9">
            <a:extLst>
              <a:ext uri="{FF2B5EF4-FFF2-40B4-BE49-F238E27FC236}">
                <a16:creationId xmlns:a16="http://schemas.microsoft.com/office/drawing/2014/main" id="{659D6C33-0736-2004-A67E-F6FE90EBF56E}"/>
              </a:ext>
            </a:extLst>
          </p:cNvPr>
          <p:cNvSpPr/>
          <p:nvPr/>
        </p:nvSpPr>
        <p:spPr>
          <a:xfrm>
            <a:off x="7942028" y="6424244"/>
            <a:ext cx="2069480" cy="433752"/>
          </a:xfrm>
          <a:prstGeom prst="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defRPr/>
            </a:pPr>
            <a:r>
              <a:rPr lang="en-US" altLang="zh-CN" sz="1200" b="1" dirty="0">
                <a:solidFill>
                  <a:prstClr val="white"/>
                </a:solidFill>
                <a:latin typeface="Arial" panose="020B0604020202020204"/>
                <a:ea typeface="微软雅黑" panose="020B0503020204020204" charset="-122"/>
                <a:sym typeface="Arial" panose="020B0604020202020204"/>
              </a:rPr>
              <a:t>Manual Configuration</a:t>
            </a:r>
          </a:p>
        </p:txBody>
      </p:sp>
      <p:sp>
        <p:nvSpPr>
          <p:cNvPr id="11" name="矩形 10">
            <a:extLst>
              <a:ext uri="{FF2B5EF4-FFF2-40B4-BE49-F238E27FC236}">
                <a16:creationId xmlns:a16="http://schemas.microsoft.com/office/drawing/2014/main" id="{277E69E0-A1F6-D153-48E9-58A6D49292C3}"/>
              </a:ext>
            </a:extLst>
          </p:cNvPr>
          <p:cNvSpPr/>
          <p:nvPr/>
        </p:nvSpPr>
        <p:spPr>
          <a:xfrm>
            <a:off x="10011509" y="6424248"/>
            <a:ext cx="2180490" cy="433752"/>
          </a:xfrm>
          <a:prstGeom prst="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defRPr/>
            </a:pPr>
            <a:r>
              <a:rPr lang="en-US" altLang="zh-CN" sz="1200" b="1" dirty="0">
                <a:solidFill>
                  <a:prstClr val="white"/>
                </a:solidFill>
                <a:latin typeface="Arial" panose="020B0604020202020204"/>
                <a:ea typeface="微软雅黑" panose="020B0503020204020204" charset="-122"/>
                <a:sym typeface="Arial" panose="020B0604020202020204"/>
              </a:rPr>
              <a:t>Experiment</a:t>
            </a:r>
            <a:endParaRPr lang="zh-CN" altLang="en-US" sz="1200" b="1" dirty="0">
              <a:solidFill>
                <a:prstClr val="white"/>
              </a:solidFill>
              <a:latin typeface="Arial" panose="020B0604020202020204"/>
              <a:ea typeface="微软雅黑" panose="020B0503020204020204" charset="-122"/>
            </a:endParaRPr>
          </a:p>
        </p:txBody>
      </p:sp>
      <p:sp>
        <p:nvSpPr>
          <p:cNvPr id="14" name="矩形 13">
            <a:extLst>
              <a:ext uri="{FF2B5EF4-FFF2-40B4-BE49-F238E27FC236}">
                <a16:creationId xmlns:a16="http://schemas.microsoft.com/office/drawing/2014/main" id="{9127C87D-BC2C-60AB-185A-FAF16AEE1CB3}"/>
              </a:ext>
            </a:extLst>
          </p:cNvPr>
          <p:cNvSpPr/>
          <p:nvPr/>
        </p:nvSpPr>
        <p:spPr>
          <a:xfrm>
            <a:off x="1981201" y="6424248"/>
            <a:ext cx="2074982" cy="433752"/>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CN" sz="1200" b="1" dirty="0">
                <a:solidFill>
                  <a:prstClr val="white"/>
                </a:solidFill>
                <a:latin typeface="Arial" panose="020B0604020202020204"/>
                <a:ea typeface="微软雅黑" panose="020B0503020204020204" charset="-122"/>
                <a:sym typeface="Arial" panose="020B0604020202020204"/>
              </a:rPr>
              <a:t>Remote Access</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773430" y="1142365"/>
            <a:ext cx="10474960" cy="398780"/>
          </a:xfrm>
          <a:prstGeom prst="rect">
            <a:avLst/>
          </a:prstGeom>
          <a:noFill/>
        </p:spPr>
        <p:txBody>
          <a:bodyPr wrap="square" rtlCol="0" anchor="t">
            <a:spAutoFit/>
          </a:bodyPr>
          <a:lstStyle/>
          <a:p>
            <a:r>
              <a:rPr lang="zh-CN" altLang="en-US" sz="2000">
                <a:solidFill>
                  <a:schemeClr val="bg1"/>
                </a:solidFill>
              </a:rPr>
              <a:t>2. Use a computer (use the command prompt to log in to the router remotely</a:t>
            </a:r>
          </a:p>
        </p:txBody>
      </p:sp>
      <p:pic>
        <p:nvPicPr>
          <p:cNvPr id="2" name="图片 1"/>
          <p:cNvPicPr>
            <a:picLocks noChangeAspect="1"/>
          </p:cNvPicPr>
          <p:nvPr>
            <p:custDataLst>
              <p:tags r:id="rId1"/>
            </p:custDataLst>
          </p:nvPr>
        </p:nvPicPr>
        <p:blipFill>
          <a:blip r:embed="rId6"/>
          <a:stretch>
            <a:fillRect/>
          </a:stretch>
        </p:blipFill>
        <p:spPr>
          <a:xfrm>
            <a:off x="2131695" y="1541145"/>
            <a:ext cx="7125970" cy="5090160"/>
          </a:xfrm>
          <a:prstGeom prst="rect">
            <a:avLst/>
          </a:prstGeom>
        </p:spPr>
      </p:pic>
      <p:grpSp>
        <p:nvGrpSpPr>
          <p:cNvPr id="4" name="组合 3"/>
          <p:cNvGrpSpPr/>
          <p:nvPr/>
        </p:nvGrpSpPr>
        <p:grpSpPr>
          <a:xfrm>
            <a:off x="0" y="432158"/>
            <a:ext cx="12192082" cy="583565"/>
            <a:chOff x="0" y="432158"/>
            <a:chExt cx="12192082" cy="583565"/>
          </a:xfrm>
        </p:grpSpPr>
        <p:sp>
          <p:nvSpPr>
            <p:cNvPr id="7" name="文本框 6"/>
            <p:cNvSpPr txBox="1"/>
            <p:nvPr>
              <p:custDataLst>
                <p:tags r:id="rId2"/>
              </p:custDataLst>
            </p:nvPr>
          </p:nvSpPr>
          <p:spPr>
            <a:xfrm>
              <a:off x="773430" y="432158"/>
              <a:ext cx="3619500" cy="583565"/>
            </a:xfrm>
            <a:prstGeom prst="rect">
              <a:avLst/>
            </a:prstGeom>
            <a:noFill/>
          </p:spPr>
          <p:txBody>
            <a:bodyPr wrap="square" rtlCol="0">
              <a:spAutoFit/>
              <a:scene3d>
                <a:camera prst="orthographicFront"/>
                <a:lightRig rig="threePt" dir="t"/>
              </a:scene3d>
              <a:sp3d contourW="12700"/>
            </a:bodyPr>
            <a:lstStyle>
              <a:defPPr>
                <a:defRPr lang="zh-CN"/>
              </a:defPPr>
              <a:lvl1pPr marR="0" lvl="0" indent="0" fontAlgn="auto">
                <a:lnSpc>
                  <a:spcPct val="100000"/>
                </a:lnSpc>
                <a:spcBef>
                  <a:spcPts val="0"/>
                </a:spcBef>
                <a:spcAft>
                  <a:spcPts val="0"/>
                </a:spcAft>
                <a:buClrTx/>
                <a:buSzTx/>
                <a:buFontTx/>
                <a:buNone/>
                <a:defRPr kumimoji="0" sz="3200" b="1" i="0" u="none" strike="noStrike" cap="none" spc="0" normalizeH="0" baseline="0">
                  <a:ln>
                    <a:noFill/>
                  </a:ln>
                  <a:solidFill>
                    <a:prstClr val="white"/>
                  </a:solidFill>
                  <a:effectLst/>
                  <a:uLnTx/>
                  <a:uFillTx/>
                  <a:latin typeface="Arial" panose="020B0604020202020204"/>
                  <a:ea typeface="微软雅黑" panose="020B0503020204020204" charset="-122"/>
                </a:defRPr>
              </a:lvl1pPr>
            </a:lstStyle>
            <a:p>
              <a:r>
                <a:rPr dirty="0">
                  <a:sym typeface="Arial" panose="020B0604020202020204"/>
                </a:rPr>
                <a:t>Cisco</a:t>
              </a:r>
              <a:r>
                <a:rPr lang="zh-CN" dirty="0">
                  <a:sym typeface="Arial" panose="020B0604020202020204"/>
                </a:rPr>
                <a:t>（</a:t>
              </a:r>
              <a:r>
                <a:rPr lang="en-US" altLang="zh-CN" dirty="0">
                  <a:sym typeface="Arial" panose="020B0604020202020204"/>
                </a:rPr>
                <a:t>Telnet</a:t>
              </a:r>
              <a:r>
                <a:rPr lang="zh-CN" dirty="0">
                  <a:sym typeface="Arial" panose="020B0604020202020204"/>
                </a:rPr>
                <a:t>）</a:t>
              </a:r>
            </a:p>
          </p:txBody>
        </p:sp>
        <p:cxnSp>
          <p:nvCxnSpPr>
            <p:cNvPr id="8" name="直接连接符 7"/>
            <p:cNvCxnSpPr/>
            <p:nvPr>
              <p:custDataLst>
                <p:tags r:id="rId3"/>
              </p:custDataLst>
            </p:nvPr>
          </p:nvCxnSpPr>
          <p:spPr>
            <a:xfrm flipV="1">
              <a:off x="4060272" y="724545"/>
              <a:ext cx="8131810" cy="3810"/>
            </a:xfrm>
            <a:prstGeom prst="line">
              <a:avLst/>
            </a:prstGeom>
            <a:ln w="25400" cmpd="thickThin">
              <a:solidFill>
                <a:srgbClr val="1C79C6"/>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custDataLst>
                <p:tags r:id="rId4"/>
              </p:custDataLst>
            </p:nvPr>
          </p:nvCxnSpPr>
          <p:spPr>
            <a:xfrm>
              <a:off x="0" y="724545"/>
              <a:ext cx="660400" cy="0"/>
            </a:xfrm>
            <a:prstGeom prst="line">
              <a:avLst/>
            </a:prstGeom>
            <a:ln w="25400" cmpd="thickThin">
              <a:solidFill>
                <a:srgbClr val="1C79C6"/>
              </a:solidFill>
            </a:ln>
          </p:spPr>
          <p:style>
            <a:lnRef idx="1">
              <a:schemeClr val="accent1"/>
            </a:lnRef>
            <a:fillRef idx="0">
              <a:schemeClr val="accent1"/>
            </a:fillRef>
            <a:effectRef idx="0">
              <a:schemeClr val="accent1"/>
            </a:effectRef>
            <a:fontRef idx="minor">
              <a:schemeClr val="tx1"/>
            </a:fontRef>
          </p:style>
        </p:cxnSp>
      </p:grpSp>
      <p:sp>
        <p:nvSpPr>
          <p:cNvPr id="5" name="矩形 4">
            <a:extLst>
              <a:ext uri="{FF2B5EF4-FFF2-40B4-BE49-F238E27FC236}">
                <a16:creationId xmlns:a16="http://schemas.microsoft.com/office/drawing/2014/main" id="{11BD89D4-5039-1FC7-28FD-90298EBA2A5A}"/>
              </a:ext>
            </a:extLst>
          </p:cNvPr>
          <p:cNvSpPr/>
          <p:nvPr/>
        </p:nvSpPr>
        <p:spPr>
          <a:xfrm>
            <a:off x="0" y="6424240"/>
            <a:ext cx="12139246" cy="433755"/>
          </a:xfrm>
          <a:prstGeom prst="rect">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zh-CN" altLang="en-US" dirty="0"/>
          </a:p>
        </p:txBody>
      </p:sp>
      <p:sp>
        <p:nvSpPr>
          <p:cNvPr id="6" name="矩形 5">
            <a:extLst>
              <a:ext uri="{FF2B5EF4-FFF2-40B4-BE49-F238E27FC236}">
                <a16:creationId xmlns:a16="http://schemas.microsoft.com/office/drawing/2014/main" id="{36327BFD-ED33-E7FE-3E79-5284AE592201}"/>
              </a:ext>
            </a:extLst>
          </p:cNvPr>
          <p:cNvSpPr/>
          <p:nvPr/>
        </p:nvSpPr>
        <p:spPr>
          <a:xfrm>
            <a:off x="1" y="6424248"/>
            <a:ext cx="1981200" cy="433752"/>
          </a:xfrm>
          <a:prstGeom prst="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r>
              <a:rPr lang="en-US" altLang="zh-CN" sz="1200" b="1" dirty="0">
                <a:solidFill>
                  <a:prstClr val="white"/>
                </a:solidFill>
                <a:latin typeface="Arial" panose="020B0604020202020204"/>
                <a:ea typeface="微软雅黑" panose="020B0503020204020204" charset="-122"/>
                <a:sym typeface="Arial" panose="020B0604020202020204"/>
              </a:rPr>
              <a:t>Introduction to Routers</a:t>
            </a:r>
          </a:p>
        </p:txBody>
      </p:sp>
      <p:sp>
        <p:nvSpPr>
          <p:cNvPr id="9" name="矩形 8">
            <a:extLst>
              <a:ext uri="{FF2B5EF4-FFF2-40B4-BE49-F238E27FC236}">
                <a16:creationId xmlns:a16="http://schemas.microsoft.com/office/drawing/2014/main" id="{96251D30-865D-0789-4FC0-B04336C43D66}"/>
              </a:ext>
            </a:extLst>
          </p:cNvPr>
          <p:cNvSpPr/>
          <p:nvPr/>
        </p:nvSpPr>
        <p:spPr>
          <a:xfrm>
            <a:off x="4056183" y="6424248"/>
            <a:ext cx="1913478" cy="433752"/>
          </a:xfrm>
          <a:prstGeom prst="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r>
              <a:rPr lang="en-US" altLang="zh-CN" sz="1200" b="1" dirty="0">
                <a:solidFill>
                  <a:prstClr val="white"/>
                </a:solidFill>
                <a:latin typeface="Arial" panose="020B0604020202020204"/>
                <a:ea typeface="微软雅黑" panose="020B0503020204020204" charset="-122"/>
                <a:sym typeface="Arial" panose="020B0604020202020204"/>
              </a:rPr>
              <a:t>Working Modes</a:t>
            </a:r>
            <a:endParaRPr lang="zh-CN" altLang="en-US" sz="1200" b="1" dirty="0">
              <a:solidFill>
                <a:prstClr val="white"/>
              </a:solidFill>
              <a:latin typeface="Arial" panose="020B0604020202020204"/>
              <a:ea typeface="微软雅黑" panose="020B0503020204020204" charset="-122"/>
            </a:endParaRPr>
          </a:p>
        </p:txBody>
      </p:sp>
      <p:sp>
        <p:nvSpPr>
          <p:cNvPr id="10" name="矩形 9">
            <a:extLst>
              <a:ext uri="{FF2B5EF4-FFF2-40B4-BE49-F238E27FC236}">
                <a16:creationId xmlns:a16="http://schemas.microsoft.com/office/drawing/2014/main" id="{231115E6-8A83-6856-D656-7AE454BA6F0D}"/>
              </a:ext>
            </a:extLst>
          </p:cNvPr>
          <p:cNvSpPr/>
          <p:nvPr/>
        </p:nvSpPr>
        <p:spPr>
          <a:xfrm>
            <a:off x="5969662" y="6424244"/>
            <a:ext cx="1972366" cy="433752"/>
          </a:xfrm>
          <a:prstGeom prst="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r>
              <a:rPr lang="en-US" altLang="zh-CN" sz="1200" b="1">
                <a:solidFill>
                  <a:prstClr val="white"/>
                </a:solidFill>
                <a:latin typeface="Arial" panose="020B0604020202020204"/>
                <a:ea typeface="微软雅黑" panose="020B0503020204020204" charset="-122"/>
                <a:sym typeface="Arial" panose="020B0604020202020204"/>
              </a:rPr>
              <a:t>Commands</a:t>
            </a:r>
            <a:endParaRPr lang="en-US" altLang="zh-CN" sz="1200" b="1" dirty="0">
              <a:solidFill>
                <a:prstClr val="white"/>
              </a:solidFill>
              <a:latin typeface="Arial" panose="020B0604020202020204"/>
              <a:ea typeface="微软雅黑" panose="020B0503020204020204" charset="-122"/>
              <a:sym typeface="Arial" panose="020B0604020202020204"/>
            </a:endParaRPr>
          </a:p>
        </p:txBody>
      </p:sp>
      <p:sp>
        <p:nvSpPr>
          <p:cNvPr id="11" name="矩形 10">
            <a:extLst>
              <a:ext uri="{FF2B5EF4-FFF2-40B4-BE49-F238E27FC236}">
                <a16:creationId xmlns:a16="http://schemas.microsoft.com/office/drawing/2014/main" id="{AC409C3F-0810-4C0A-AFDA-A04A5949CAAF}"/>
              </a:ext>
            </a:extLst>
          </p:cNvPr>
          <p:cNvSpPr/>
          <p:nvPr/>
        </p:nvSpPr>
        <p:spPr>
          <a:xfrm>
            <a:off x="7942028" y="6424244"/>
            <a:ext cx="2069480" cy="433752"/>
          </a:xfrm>
          <a:prstGeom prst="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defRPr/>
            </a:pPr>
            <a:r>
              <a:rPr lang="en-US" altLang="zh-CN" sz="1200" b="1" dirty="0">
                <a:solidFill>
                  <a:prstClr val="white"/>
                </a:solidFill>
                <a:latin typeface="Arial" panose="020B0604020202020204"/>
                <a:ea typeface="微软雅黑" panose="020B0503020204020204" charset="-122"/>
                <a:sym typeface="Arial" panose="020B0604020202020204"/>
              </a:rPr>
              <a:t>Manual Configuration</a:t>
            </a:r>
          </a:p>
        </p:txBody>
      </p:sp>
      <p:sp>
        <p:nvSpPr>
          <p:cNvPr id="13" name="矩形 12">
            <a:extLst>
              <a:ext uri="{FF2B5EF4-FFF2-40B4-BE49-F238E27FC236}">
                <a16:creationId xmlns:a16="http://schemas.microsoft.com/office/drawing/2014/main" id="{7D074A1B-14F0-4C7C-B22E-E851FC855AFB}"/>
              </a:ext>
            </a:extLst>
          </p:cNvPr>
          <p:cNvSpPr/>
          <p:nvPr/>
        </p:nvSpPr>
        <p:spPr>
          <a:xfrm>
            <a:off x="10011509" y="6424248"/>
            <a:ext cx="2180490" cy="433752"/>
          </a:xfrm>
          <a:prstGeom prst="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defRPr/>
            </a:pPr>
            <a:r>
              <a:rPr lang="en-US" altLang="zh-CN" sz="1200" b="1" dirty="0">
                <a:solidFill>
                  <a:prstClr val="white"/>
                </a:solidFill>
                <a:latin typeface="Arial" panose="020B0604020202020204"/>
                <a:ea typeface="微软雅黑" panose="020B0503020204020204" charset="-122"/>
                <a:sym typeface="Arial" panose="020B0604020202020204"/>
              </a:rPr>
              <a:t>Experiment</a:t>
            </a:r>
            <a:endParaRPr lang="zh-CN" altLang="en-US" sz="1200" b="1" dirty="0">
              <a:solidFill>
                <a:prstClr val="white"/>
              </a:solidFill>
              <a:latin typeface="Arial" panose="020B0604020202020204"/>
              <a:ea typeface="微软雅黑" panose="020B0503020204020204" charset="-122"/>
            </a:endParaRPr>
          </a:p>
        </p:txBody>
      </p:sp>
      <p:sp>
        <p:nvSpPr>
          <p:cNvPr id="14" name="矩形 13">
            <a:extLst>
              <a:ext uri="{FF2B5EF4-FFF2-40B4-BE49-F238E27FC236}">
                <a16:creationId xmlns:a16="http://schemas.microsoft.com/office/drawing/2014/main" id="{D1646BC4-F34A-F7C4-2930-6E5EFDB67080}"/>
              </a:ext>
            </a:extLst>
          </p:cNvPr>
          <p:cNvSpPr/>
          <p:nvPr/>
        </p:nvSpPr>
        <p:spPr>
          <a:xfrm>
            <a:off x="1981201" y="6424248"/>
            <a:ext cx="2074982" cy="433752"/>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CN" sz="1200" b="1" dirty="0">
                <a:solidFill>
                  <a:prstClr val="white"/>
                </a:solidFill>
                <a:latin typeface="Arial" panose="020B0604020202020204"/>
                <a:ea typeface="微软雅黑" panose="020B0503020204020204" charset="-122"/>
                <a:sym typeface="Arial" panose="020B0604020202020204"/>
              </a:rPr>
              <a:t>Remote Access</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0" y="432158"/>
            <a:ext cx="12192082" cy="583565"/>
            <a:chOff x="0" y="432158"/>
            <a:chExt cx="12192082" cy="583565"/>
          </a:xfrm>
        </p:grpSpPr>
        <p:sp>
          <p:nvSpPr>
            <p:cNvPr id="7" name="文本框 6"/>
            <p:cNvSpPr txBox="1"/>
            <p:nvPr>
              <p:custDataLst>
                <p:tags r:id="rId2"/>
              </p:custDataLst>
            </p:nvPr>
          </p:nvSpPr>
          <p:spPr>
            <a:xfrm>
              <a:off x="805180" y="432158"/>
              <a:ext cx="2606675" cy="583565"/>
            </a:xfrm>
            <a:prstGeom prst="rect">
              <a:avLst/>
            </a:prstGeom>
            <a:noFill/>
          </p:spPr>
          <p:txBody>
            <a:bodyPr wrap="square" rtlCol="0">
              <a:spAutoFit/>
              <a:scene3d>
                <a:camera prst="orthographicFront"/>
                <a:lightRig rig="threePt" dir="t"/>
              </a:scene3d>
              <a:sp3d contourW="12700"/>
            </a:bodyPr>
            <a:lstStyle>
              <a:defPPr>
                <a:defRPr lang="zh-CN"/>
              </a:defPPr>
              <a:lvl1pPr marR="0" lvl="0" indent="0" fontAlgn="auto">
                <a:lnSpc>
                  <a:spcPct val="100000"/>
                </a:lnSpc>
                <a:spcBef>
                  <a:spcPts val="0"/>
                </a:spcBef>
                <a:spcAft>
                  <a:spcPts val="0"/>
                </a:spcAft>
                <a:buClrTx/>
                <a:buSzTx/>
                <a:buFontTx/>
                <a:buNone/>
                <a:defRPr kumimoji="0" sz="3200" b="1" i="0" u="none" strike="noStrike" cap="none" spc="0" normalizeH="0" baseline="0">
                  <a:ln>
                    <a:noFill/>
                  </a:ln>
                  <a:solidFill>
                    <a:prstClr val="white"/>
                  </a:solidFill>
                  <a:effectLst/>
                  <a:uLnTx/>
                  <a:uFillTx/>
                  <a:latin typeface="Arial" panose="020B0604020202020204"/>
                  <a:ea typeface="微软雅黑" panose="020B0503020204020204" charset="-122"/>
                </a:defRPr>
              </a:lvl1pPr>
            </a:lstStyle>
            <a:p>
              <a:pPr algn="ctr"/>
              <a:r>
                <a:rPr lang="en-US" altLang="zh-CN" dirty="0">
                  <a:sym typeface="Arial" panose="020B0604020202020204"/>
                </a:rPr>
                <a:t>Other ways</a:t>
              </a:r>
            </a:p>
          </p:txBody>
        </p:sp>
        <p:cxnSp>
          <p:nvCxnSpPr>
            <p:cNvPr id="8" name="直接连接符 7"/>
            <p:cNvCxnSpPr/>
            <p:nvPr>
              <p:custDataLst>
                <p:tags r:id="rId3"/>
              </p:custDataLst>
            </p:nvPr>
          </p:nvCxnSpPr>
          <p:spPr>
            <a:xfrm flipV="1">
              <a:off x="3522427" y="724545"/>
              <a:ext cx="8669655" cy="13970"/>
            </a:xfrm>
            <a:prstGeom prst="line">
              <a:avLst/>
            </a:prstGeom>
            <a:ln w="25400" cmpd="thickThin">
              <a:solidFill>
                <a:srgbClr val="1C79C6"/>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custDataLst>
                <p:tags r:id="rId4"/>
              </p:custDataLst>
            </p:nvPr>
          </p:nvCxnSpPr>
          <p:spPr>
            <a:xfrm flipV="1">
              <a:off x="0" y="723275"/>
              <a:ext cx="805180" cy="1270"/>
            </a:xfrm>
            <a:prstGeom prst="line">
              <a:avLst/>
            </a:prstGeom>
            <a:ln w="25400" cmpd="thickThin">
              <a:solidFill>
                <a:srgbClr val="1C79C6"/>
              </a:solidFill>
            </a:ln>
          </p:spPr>
          <p:style>
            <a:lnRef idx="1">
              <a:schemeClr val="accent1"/>
            </a:lnRef>
            <a:fillRef idx="0">
              <a:schemeClr val="accent1"/>
            </a:fillRef>
            <a:effectRef idx="0">
              <a:schemeClr val="accent1"/>
            </a:effectRef>
            <a:fontRef idx="minor">
              <a:schemeClr val="tx1"/>
            </a:fontRef>
          </p:style>
        </p:cxnSp>
      </p:grpSp>
      <p:sp>
        <p:nvSpPr>
          <p:cNvPr id="10" name="文本框 9"/>
          <p:cNvSpPr txBox="1"/>
          <p:nvPr>
            <p:custDataLst>
              <p:tags r:id="rId1"/>
            </p:custDataLst>
          </p:nvPr>
        </p:nvSpPr>
        <p:spPr>
          <a:xfrm>
            <a:off x="919480" y="1986915"/>
            <a:ext cx="9794875" cy="1322070"/>
          </a:xfrm>
          <a:prstGeom prst="rect">
            <a:avLst/>
          </a:prstGeom>
          <a:noFill/>
        </p:spPr>
        <p:txBody>
          <a:bodyPr wrap="square" rtlCol="0" anchor="t">
            <a:spAutoFit/>
          </a:bodyPr>
          <a:lstStyle/>
          <a:p>
            <a:r>
              <a:rPr lang="zh-CN" altLang="en-US" sz="2000">
                <a:solidFill>
                  <a:schemeClr val="bg1"/>
                </a:solidFill>
              </a:rPr>
              <a:t>In addition to the above two methods, there are some other ways to remotely log in to the router</a:t>
            </a:r>
            <a:r>
              <a:rPr lang="en-US" altLang="zh-CN" sz="2000">
                <a:solidFill>
                  <a:schemeClr val="bg1"/>
                </a:solidFill>
              </a:rPr>
              <a:t>.</a:t>
            </a:r>
            <a:endParaRPr lang="zh-CN" altLang="en-US" sz="2000">
              <a:solidFill>
                <a:schemeClr val="bg1"/>
              </a:solidFill>
            </a:endParaRPr>
          </a:p>
          <a:p>
            <a:r>
              <a:rPr lang="zh-CN" altLang="en-US" sz="2000">
                <a:solidFill>
                  <a:schemeClr val="bg1"/>
                </a:solidFill>
              </a:rPr>
              <a:t>such as: logging in through a traditional public network address;</a:t>
            </a:r>
            <a:r>
              <a:rPr lang="en-US" altLang="zh-CN" sz="2000">
                <a:solidFill>
                  <a:schemeClr val="bg1"/>
                </a:solidFill>
              </a:rPr>
              <a:t> </a:t>
            </a:r>
            <a:r>
              <a:rPr lang="zh-CN" altLang="en-US" sz="2000">
                <a:solidFill>
                  <a:schemeClr val="bg1"/>
                </a:solidFill>
              </a:rPr>
              <a:t>Login through the Nebulas platform, etc</a:t>
            </a:r>
          </a:p>
        </p:txBody>
      </p:sp>
      <p:sp>
        <p:nvSpPr>
          <p:cNvPr id="2" name="矩形 1">
            <a:extLst>
              <a:ext uri="{FF2B5EF4-FFF2-40B4-BE49-F238E27FC236}">
                <a16:creationId xmlns:a16="http://schemas.microsoft.com/office/drawing/2014/main" id="{5B3E38AC-9E52-32D9-F54E-43AD154597F4}"/>
              </a:ext>
            </a:extLst>
          </p:cNvPr>
          <p:cNvSpPr/>
          <p:nvPr/>
        </p:nvSpPr>
        <p:spPr>
          <a:xfrm>
            <a:off x="0" y="6424240"/>
            <a:ext cx="12139246" cy="433755"/>
          </a:xfrm>
          <a:prstGeom prst="rect">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zh-CN" altLang="en-US" dirty="0"/>
          </a:p>
        </p:txBody>
      </p:sp>
      <p:sp>
        <p:nvSpPr>
          <p:cNvPr id="3" name="矩形 2">
            <a:extLst>
              <a:ext uri="{FF2B5EF4-FFF2-40B4-BE49-F238E27FC236}">
                <a16:creationId xmlns:a16="http://schemas.microsoft.com/office/drawing/2014/main" id="{EA0AD458-FDBF-B1C1-1883-15D939559F4B}"/>
              </a:ext>
            </a:extLst>
          </p:cNvPr>
          <p:cNvSpPr/>
          <p:nvPr/>
        </p:nvSpPr>
        <p:spPr>
          <a:xfrm>
            <a:off x="1" y="6424248"/>
            <a:ext cx="1981200" cy="433752"/>
          </a:xfrm>
          <a:prstGeom prst="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r>
              <a:rPr lang="en-US" altLang="zh-CN" sz="1200" b="1" dirty="0">
                <a:solidFill>
                  <a:prstClr val="white"/>
                </a:solidFill>
                <a:latin typeface="Arial" panose="020B0604020202020204"/>
                <a:ea typeface="微软雅黑" panose="020B0503020204020204" charset="-122"/>
                <a:sym typeface="Arial" panose="020B0604020202020204"/>
              </a:rPr>
              <a:t>Introduction to Routers</a:t>
            </a:r>
          </a:p>
        </p:txBody>
      </p:sp>
      <p:sp>
        <p:nvSpPr>
          <p:cNvPr id="4" name="矩形 3">
            <a:extLst>
              <a:ext uri="{FF2B5EF4-FFF2-40B4-BE49-F238E27FC236}">
                <a16:creationId xmlns:a16="http://schemas.microsoft.com/office/drawing/2014/main" id="{6BDB4C28-51AB-C520-ABB2-330ECB2E1954}"/>
              </a:ext>
            </a:extLst>
          </p:cNvPr>
          <p:cNvSpPr/>
          <p:nvPr/>
        </p:nvSpPr>
        <p:spPr>
          <a:xfrm>
            <a:off x="4056183" y="6424248"/>
            <a:ext cx="1913478" cy="433752"/>
          </a:xfrm>
          <a:prstGeom prst="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r>
              <a:rPr lang="en-US" altLang="zh-CN" sz="1200" b="1" dirty="0">
                <a:solidFill>
                  <a:prstClr val="white"/>
                </a:solidFill>
                <a:latin typeface="Arial" panose="020B0604020202020204"/>
                <a:ea typeface="微软雅黑" panose="020B0503020204020204" charset="-122"/>
                <a:sym typeface="Arial" panose="020B0604020202020204"/>
              </a:rPr>
              <a:t>Working Modes</a:t>
            </a:r>
            <a:endParaRPr lang="zh-CN" altLang="en-US" sz="1200" b="1" dirty="0">
              <a:solidFill>
                <a:prstClr val="white"/>
              </a:solidFill>
              <a:latin typeface="Arial" panose="020B0604020202020204"/>
              <a:ea typeface="微软雅黑" panose="020B0503020204020204" charset="-122"/>
            </a:endParaRPr>
          </a:p>
        </p:txBody>
      </p:sp>
      <p:sp>
        <p:nvSpPr>
          <p:cNvPr id="5" name="矩形 4">
            <a:extLst>
              <a:ext uri="{FF2B5EF4-FFF2-40B4-BE49-F238E27FC236}">
                <a16:creationId xmlns:a16="http://schemas.microsoft.com/office/drawing/2014/main" id="{96277FC0-8D95-6A36-2E66-D4B11742A5DB}"/>
              </a:ext>
            </a:extLst>
          </p:cNvPr>
          <p:cNvSpPr/>
          <p:nvPr/>
        </p:nvSpPr>
        <p:spPr>
          <a:xfrm>
            <a:off x="5969662" y="6424244"/>
            <a:ext cx="1972366" cy="433752"/>
          </a:xfrm>
          <a:prstGeom prst="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r>
              <a:rPr lang="en-US" altLang="zh-CN" sz="1200" b="1">
                <a:solidFill>
                  <a:prstClr val="white"/>
                </a:solidFill>
                <a:latin typeface="Arial" panose="020B0604020202020204"/>
                <a:ea typeface="微软雅黑" panose="020B0503020204020204" charset="-122"/>
                <a:sym typeface="Arial" panose="020B0604020202020204"/>
              </a:rPr>
              <a:t>Commands</a:t>
            </a:r>
            <a:endParaRPr lang="en-US" altLang="zh-CN" sz="1200" b="1" dirty="0">
              <a:solidFill>
                <a:prstClr val="white"/>
              </a:solidFill>
              <a:latin typeface="Arial" panose="020B0604020202020204"/>
              <a:ea typeface="微软雅黑" panose="020B0503020204020204" charset="-122"/>
              <a:sym typeface="Arial" panose="020B0604020202020204"/>
            </a:endParaRPr>
          </a:p>
        </p:txBody>
      </p:sp>
      <p:sp>
        <p:nvSpPr>
          <p:cNvPr id="11" name="矩形 10">
            <a:extLst>
              <a:ext uri="{FF2B5EF4-FFF2-40B4-BE49-F238E27FC236}">
                <a16:creationId xmlns:a16="http://schemas.microsoft.com/office/drawing/2014/main" id="{2839471A-FAC9-0AC1-89CC-CCFD1941ED1F}"/>
              </a:ext>
            </a:extLst>
          </p:cNvPr>
          <p:cNvSpPr/>
          <p:nvPr/>
        </p:nvSpPr>
        <p:spPr>
          <a:xfrm>
            <a:off x="7942028" y="6424244"/>
            <a:ext cx="2069480" cy="433752"/>
          </a:xfrm>
          <a:prstGeom prst="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defRPr/>
            </a:pPr>
            <a:r>
              <a:rPr lang="en-US" altLang="zh-CN" sz="1200" b="1" dirty="0">
                <a:solidFill>
                  <a:prstClr val="white"/>
                </a:solidFill>
                <a:latin typeface="Arial" panose="020B0604020202020204"/>
                <a:ea typeface="微软雅黑" panose="020B0503020204020204" charset="-122"/>
                <a:sym typeface="Arial" panose="020B0604020202020204"/>
              </a:rPr>
              <a:t>Manual Configuration</a:t>
            </a:r>
          </a:p>
        </p:txBody>
      </p:sp>
      <p:sp>
        <p:nvSpPr>
          <p:cNvPr id="12" name="矩形 11">
            <a:extLst>
              <a:ext uri="{FF2B5EF4-FFF2-40B4-BE49-F238E27FC236}">
                <a16:creationId xmlns:a16="http://schemas.microsoft.com/office/drawing/2014/main" id="{76C5562B-9646-0244-F14F-415DB9930574}"/>
              </a:ext>
            </a:extLst>
          </p:cNvPr>
          <p:cNvSpPr/>
          <p:nvPr/>
        </p:nvSpPr>
        <p:spPr>
          <a:xfrm>
            <a:off x="10011509" y="6424248"/>
            <a:ext cx="2180490" cy="433752"/>
          </a:xfrm>
          <a:prstGeom prst="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defRPr/>
            </a:pPr>
            <a:r>
              <a:rPr lang="en-US" altLang="zh-CN" sz="1200" b="1" dirty="0">
                <a:solidFill>
                  <a:prstClr val="white"/>
                </a:solidFill>
                <a:latin typeface="Arial" panose="020B0604020202020204"/>
                <a:ea typeface="微软雅黑" panose="020B0503020204020204" charset="-122"/>
                <a:sym typeface="Arial" panose="020B0604020202020204"/>
              </a:rPr>
              <a:t>Experiment</a:t>
            </a:r>
            <a:endParaRPr lang="zh-CN" altLang="en-US" sz="1200" b="1" dirty="0">
              <a:solidFill>
                <a:prstClr val="white"/>
              </a:solidFill>
              <a:latin typeface="Arial" panose="020B0604020202020204"/>
              <a:ea typeface="微软雅黑" panose="020B0503020204020204" charset="-122"/>
            </a:endParaRPr>
          </a:p>
        </p:txBody>
      </p:sp>
      <p:sp>
        <p:nvSpPr>
          <p:cNvPr id="13" name="矩形 12">
            <a:extLst>
              <a:ext uri="{FF2B5EF4-FFF2-40B4-BE49-F238E27FC236}">
                <a16:creationId xmlns:a16="http://schemas.microsoft.com/office/drawing/2014/main" id="{2252B33C-9258-94D7-C394-D57B99FA75A5}"/>
              </a:ext>
            </a:extLst>
          </p:cNvPr>
          <p:cNvSpPr/>
          <p:nvPr/>
        </p:nvSpPr>
        <p:spPr>
          <a:xfrm>
            <a:off x="1981201" y="6424248"/>
            <a:ext cx="2074982" cy="433752"/>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CN" sz="1200" b="1" dirty="0">
                <a:solidFill>
                  <a:prstClr val="white"/>
                </a:solidFill>
                <a:latin typeface="Arial" panose="020B0604020202020204"/>
                <a:ea typeface="微软雅黑" panose="020B0503020204020204" charset="-122"/>
                <a:sym typeface="Arial" panose="020B0604020202020204"/>
              </a:rPr>
              <a:t>Remote Access</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4864028" y="2095143"/>
            <a:ext cx="2463944" cy="769441"/>
          </a:xfrm>
          <a:prstGeom prst="rect">
            <a:avLst/>
          </a:prstGeom>
          <a:noFill/>
        </p:spPr>
        <p:txBody>
          <a:bodyPr wrap="non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44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Arial" panose="020B0604020202020204"/>
                <a:ea typeface="微软雅黑" panose="020B0503020204020204" charset="-122"/>
                <a:sym typeface="Arial" panose="020B0604020202020204"/>
              </a:rPr>
              <a:t>PART 03</a:t>
            </a:r>
            <a:endParaRPr kumimoji="0" lang="zh-CN" altLang="en-US" sz="44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Arial" panose="020B0604020202020204"/>
              <a:ea typeface="微软雅黑" panose="020B0503020204020204" charset="-122"/>
              <a:sym typeface="Arial" panose="020B0604020202020204"/>
            </a:endParaRPr>
          </a:p>
        </p:txBody>
      </p:sp>
      <p:grpSp>
        <p:nvGrpSpPr>
          <p:cNvPr id="7" name="组合 6"/>
          <p:cNvGrpSpPr/>
          <p:nvPr/>
        </p:nvGrpSpPr>
        <p:grpSpPr>
          <a:xfrm>
            <a:off x="3660107" y="2995681"/>
            <a:ext cx="5021419" cy="742882"/>
            <a:chOff x="3660107" y="2995681"/>
            <a:chExt cx="5021419" cy="742882"/>
          </a:xfrm>
        </p:grpSpPr>
        <p:sp>
          <p:nvSpPr>
            <p:cNvPr id="6" name="矩形 5"/>
            <p:cNvSpPr/>
            <p:nvPr/>
          </p:nvSpPr>
          <p:spPr>
            <a:xfrm>
              <a:off x="3660107" y="2995681"/>
              <a:ext cx="4871786" cy="742882"/>
            </a:xfrm>
            <a:prstGeom prst="rect">
              <a:avLst/>
            </a:prstGeom>
            <a:solidFill>
              <a:srgbClr val="02238E"/>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sym typeface="Arial" panose="020B0604020202020204"/>
              </a:endParaRPr>
            </a:p>
          </p:txBody>
        </p:sp>
        <p:sp>
          <p:nvSpPr>
            <p:cNvPr id="4" name="文本框 3"/>
            <p:cNvSpPr txBox="1"/>
            <p:nvPr/>
          </p:nvSpPr>
          <p:spPr>
            <a:xfrm>
              <a:off x="3809740" y="3043956"/>
              <a:ext cx="4871786" cy="646331"/>
            </a:xfrm>
            <a:prstGeom prst="rect">
              <a:avLst/>
            </a:prstGeom>
            <a:noFill/>
          </p:spPr>
          <p:txBody>
            <a:bodyPr wrap="square" rtlCol="0">
              <a:spAutoFit/>
              <a:scene3d>
                <a:camera prst="orthographicFront"/>
                <a:lightRig rig="threePt" dir="t"/>
              </a:scene3d>
              <a:sp3d contourW="12700"/>
            </a:bodyPr>
            <a:lstStyle>
              <a:defPPr>
                <a:defRPr lang="zh-CN"/>
              </a:defPPr>
              <a:lvl1pPr marR="0" lvl="0" indent="0" algn="ctr" fontAlgn="auto">
                <a:lnSpc>
                  <a:spcPct val="100000"/>
                </a:lnSpc>
                <a:spcBef>
                  <a:spcPts val="0"/>
                </a:spcBef>
                <a:spcAft>
                  <a:spcPts val="0"/>
                </a:spcAft>
                <a:buClrTx/>
                <a:buSzTx/>
                <a:buFontTx/>
                <a:buNone/>
                <a:defRPr kumimoji="0" sz="3600" b="1" i="0" u="none" strike="noStrike" cap="none" spc="0" normalizeH="0" baseline="0">
                  <a:ln>
                    <a:noFill/>
                  </a:ln>
                  <a:solidFill>
                    <a:prstClr val="white"/>
                  </a:solidFill>
                  <a:effectLst>
                    <a:outerShdw blurRad="38100" dist="38100" dir="2700000" algn="tl">
                      <a:srgbClr val="000000">
                        <a:alpha val="43137"/>
                      </a:srgbClr>
                    </a:outerShdw>
                  </a:effectLst>
                  <a:uLnTx/>
                  <a:uFillTx/>
                  <a:latin typeface="Arial" panose="020B0604020202020204"/>
                  <a:ea typeface="微软雅黑" panose="020B0503020204020204" charset="-122"/>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effectLst/>
                  <a:sym typeface="Arial" panose="020B0604020202020204"/>
                </a:rPr>
                <a:t>Five</a:t>
              </a:r>
              <a:r>
                <a:rPr lang="en-US" altLang="zh-CN" sz="3600" b="1" noProof="0" dirty="0">
                  <a:ln>
                    <a:noFill/>
                  </a:ln>
                  <a:solidFill>
                    <a:prstClr val="white"/>
                  </a:solidFill>
                  <a:effectLst/>
                  <a:uLnTx/>
                  <a:uFillTx/>
                  <a:latin typeface="Arial" panose="020B0604020202020204"/>
                  <a:ea typeface="微软雅黑" panose="020B0503020204020204" charset="-122"/>
                  <a:sym typeface="Arial" panose="020B0604020202020204"/>
                </a:rPr>
                <a:t> Working Modes</a:t>
              </a:r>
              <a:endParaRPr kumimoji="0" lang="zh-CN" altLang="en-US" sz="3600" b="1"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sym typeface="Arial" panose="020B0604020202020204"/>
              </a:endParaRPr>
            </a:p>
          </p:txBody>
        </p:sp>
      </p:grpSp>
      <p:sp>
        <p:nvSpPr>
          <p:cNvPr id="2" name="矩形 1">
            <a:extLst>
              <a:ext uri="{FF2B5EF4-FFF2-40B4-BE49-F238E27FC236}">
                <a16:creationId xmlns:a16="http://schemas.microsoft.com/office/drawing/2014/main" id="{044BD631-403A-7985-8C3E-674067759D4C}"/>
              </a:ext>
            </a:extLst>
          </p:cNvPr>
          <p:cNvSpPr/>
          <p:nvPr/>
        </p:nvSpPr>
        <p:spPr>
          <a:xfrm>
            <a:off x="0" y="6424240"/>
            <a:ext cx="12139246" cy="433755"/>
          </a:xfrm>
          <a:prstGeom prst="rect">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zh-CN" altLang="en-US" dirty="0"/>
          </a:p>
        </p:txBody>
      </p:sp>
      <p:sp>
        <p:nvSpPr>
          <p:cNvPr id="5" name="矩形 4">
            <a:extLst>
              <a:ext uri="{FF2B5EF4-FFF2-40B4-BE49-F238E27FC236}">
                <a16:creationId xmlns:a16="http://schemas.microsoft.com/office/drawing/2014/main" id="{4EF5D424-EC3A-390A-2D49-2702878E203C}"/>
              </a:ext>
            </a:extLst>
          </p:cNvPr>
          <p:cNvSpPr/>
          <p:nvPr/>
        </p:nvSpPr>
        <p:spPr>
          <a:xfrm>
            <a:off x="1" y="6424248"/>
            <a:ext cx="1981200" cy="433752"/>
          </a:xfrm>
          <a:prstGeom prst="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r>
              <a:rPr lang="en-US" altLang="zh-CN" sz="1200" b="1" dirty="0">
                <a:solidFill>
                  <a:prstClr val="white"/>
                </a:solidFill>
                <a:latin typeface="Arial" panose="020B0604020202020204"/>
                <a:ea typeface="微软雅黑" panose="020B0503020204020204" charset="-122"/>
                <a:sym typeface="Arial" panose="020B0604020202020204"/>
              </a:rPr>
              <a:t>Introduction to Routers</a:t>
            </a:r>
          </a:p>
        </p:txBody>
      </p:sp>
      <p:sp>
        <p:nvSpPr>
          <p:cNvPr id="8" name="矩形 7">
            <a:extLst>
              <a:ext uri="{FF2B5EF4-FFF2-40B4-BE49-F238E27FC236}">
                <a16:creationId xmlns:a16="http://schemas.microsoft.com/office/drawing/2014/main" id="{0963CE99-1C47-5229-B778-189B01A812DA}"/>
              </a:ext>
            </a:extLst>
          </p:cNvPr>
          <p:cNvSpPr/>
          <p:nvPr/>
        </p:nvSpPr>
        <p:spPr>
          <a:xfrm>
            <a:off x="4056183" y="6424248"/>
            <a:ext cx="1913478" cy="433752"/>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CN" sz="1200" b="1" dirty="0">
                <a:solidFill>
                  <a:prstClr val="white"/>
                </a:solidFill>
                <a:latin typeface="Arial" panose="020B0604020202020204"/>
                <a:ea typeface="微软雅黑" panose="020B0503020204020204" charset="-122"/>
                <a:sym typeface="Arial" panose="020B0604020202020204"/>
              </a:rPr>
              <a:t>Working Modes</a:t>
            </a:r>
            <a:endParaRPr lang="zh-CN" altLang="en-US" sz="1200" b="1" dirty="0">
              <a:solidFill>
                <a:prstClr val="white"/>
              </a:solidFill>
              <a:latin typeface="Arial" panose="020B0604020202020204"/>
              <a:ea typeface="微软雅黑" panose="020B0503020204020204" charset="-122"/>
            </a:endParaRPr>
          </a:p>
        </p:txBody>
      </p:sp>
      <p:sp>
        <p:nvSpPr>
          <p:cNvPr id="9" name="矩形 8">
            <a:extLst>
              <a:ext uri="{FF2B5EF4-FFF2-40B4-BE49-F238E27FC236}">
                <a16:creationId xmlns:a16="http://schemas.microsoft.com/office/drawing/2014/main" id="{2C0EF6F6-C080-19A2-D117-4888A44EB0F9}"/>
              </a:ext>
            </a:extLst>
          </p:cNvPr>
          <p:cNvSpPr/>
          <p:nvPr/>
        </p:nvSpPr>
        <p:spPr>
          <a:xfrm>
            <a:off x="5969662" y="6424244"/>
            <a:ext cx="1972366" cy="433752"/>
          </a:xfrm>
          <a:prstGeom prst="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r>
              <a:rPr lang="en-US" altLang="zh-CN" sz="1200" b="1" dirty="0">
                <a:solidFill>
                  <a:prstClr val="white"/>
                </a:solidFill>
                <a:latin typeface="Arial" panose="020B0604020202020204"/>
                <a:ea typeface="微软雅黑" panose="020B0503020204020204" charset="-122"/>
                <a:sym typeface="Arial" panose="020B0604020202020204"/>
              </a:rPr>
              <a:t>Commands</a:t>
            </a:r>
          </a:p>
        </p:txBody>
      </p:sp>
      <p:sp>
        <p:nvSpPr>
          <p:cNvPr id="10" name="矩形 9">
            <a:extLst>
              <a:ext uri="{FF2B5EF4-FFF2-40B4-BE49-F238E27FC236}">
                <a16:creationId xmlns:a16="http://schemas.microsoft.com/office/drawing/2014/main" id="{819CAA9F-65A3-A08D-5534-35F0332B78B5}"/>
              </a:ext>
            </a:extLst>
          </p:cNvPr>
          <p:cNvSpPr/>
          <p:nvPr/>
        </p:nvSpPr>
        <p:spPr>
          <a:xfrm>
            <a:off x="7942028" y="6424244"/>
            <a:ext cx="2069480" cy="433752"/>
          </a:xfrm>
          <a:prstGeom prst="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defRPr/>
            </a:pPr>
            <a:r>
              <a:rPr lang="en-US" altLang="zh-CN" sz="1200" b="1" dirty="0">
                <a:solidFill>
                  <a:prstClr val="white"/>
                </a:solidFill>
                <a:latin typeface="Arial" panose="020B0604020202020204"/>
                <a:ea typeface="微软雅黑" panose="020B0503020204020204" charset="-122"/>
                <a:sym typeface="Arial" panose="020B0604020202020204"/>
              </a:rPr>
              <a:t>Manual Configuration</a:t>
            </a:r>
          </a:p>
        </p:txBody>
      </p:sp>
      <p:sp>
        <p:nvSpPr>
          <p:cNvPr id="11" name="矩形 10">
            <a:extLst>
              <a:ext uri="{FF2B5EF4-FFF2-40B4-BE49-F238E27FC236}">
                <a16:creationId xmlns:a16="http://schemas.microsoft.com/office/drawing/2014/main" id="{5D5012B6-149E-0776-F591-B465C604BD0A}"/>
              </a:ext>
            </a:extLst>
          </p:cNvPr>
          <p:cNvSpPr/>
          <p:nvPr/>
        </p:nvSpPr>
        <p:spPr>
          <a:xfrm>
            <a:off x="10011509" y="6424248"/>
            <a:ext cx="2180490" cy="433752"/>
          </a:xfrm>
          <a:prstGeom prst="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defRPr/>
            </a:pPr>
            <a:r>
              <a:rPr lang="en-US" altLang="zh-CN" sz="1200" b="1" dirty="0">
                <a:solidFill>
                  <a:prstClr val="white"/>
                </a:solidFill>
                <a:latin typeface="Arial" panose="020B0604020202020204"/>
                <a:ea typeface="微软雅黑" panose="020B0503020204020204" charset="-122"/>
                <a:sym typeface="Arial" panose="020B0604020202020204"/>
              </a:rPr>
              <a:t>Experiment</a:t>
            </a:r>
            <a:endParaRPr lang="zh-CN" altLang="en-US" sz="1200" b="1" dirty="0">
              <a:solidFill>
                <a:prstClr val="white"/>
              </a:solidFill>
              <a:latin typeface="Arial" panose="020B0604020202020204"/>
              <a:ea typeface="微软雅黑" panose="020B0503020204020204" charset="-122"/>
            </a:endParaRPr>
          </a:p>
        </p:txBody>
      </p:sp>
      <p:sp>
        <p:nvSpPr>
          <p:cNvPr id="12" name="矩形 11">
            <a:extLst>
              <a:ext uri="{FF2B5EF4-FFF2-40B4-BE49-F238E27FC236}">
                <a16:creationId xmlns:a16="http://schemas.microsoft.com/office/drawing/2014/main" id="{BBD7A3CA-0870-B863-0FE2-04F01EFFB7F0}"/>
              </a:ext>
            </a:extLst>
          </p:cNvPr>
          <p:cNvSpPr/>
          <p:nvPr/>
        </p:nvSpPr>
        <p:spPr>
          <a:xfrm>
            <a:off x="1981201" y="6424248"/>
            <a:ext cx="2074982" cy="433752"/>
          </a:xfrm>
          <a:prstGeom prst="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r>
              <a:rPr lang="en-US" altLang="zh-CN" sz="1200" b="1" dirty="0">
                <a:solidFill>
                  <a:prstClr val="white"/>
                </a:solidFill>
                <a:latin typeface="Arial" panose="020B0604020202020204"/>
                <a:ea typeface="微软雅黑" panose="020B0503020204020204" charset="-122"/>
                <a:sym typeface="Arial" panose="020B0604020202020204"/>
              </a:rPr>
              <a:t>Remote Access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anim calcmode="lin" valueType="num">
                                      <p:cBhvr>
                                        <p:cTn id="10" dur="500" fill="hold"/>
                                        <p:tgtEl>
                                          <p:spTgt spid="3"/>
                                        </p:tgtEl>
                                        <p:attrNameLst>
                                          <p:attrName>ppt_x</p:attrName>
                                        </p:attrNameLst>
                                      </p:cBhvr>
                                      <p:tavLst>
                                        <p:tav tm="0">
                                          <p:val>
                                            <p:fltVal val="0.5"/>
                                          </p:val>
                                        </p:tav>
                                        <p:tav tm="100000">
                                          <p:val>
                                            <p:strVal val="#ppt_x"/>
                                          </p:val>
                                        </p:tav>
                                      </p:tavLst>
                                    </p:anim>
                                    <p:anim calcmode="lin" valueType="num">
                                      <p:cBhvr>
                                        <p:cTn id="11" dur="500" fill="hold"/>
                                        <p:tgtEl>
                                          <p:spTgt spid="3"/>
                                        </p:tgtEl>
                                        <p:attrNameLst>
                                          <p:attrName>ppt_y</p:attrName>
                                        </p:attrNameLst>
                                      </p:cBhvr>
                                      <p:tavLst>
                                        <p:tav tm="0">
                                          <p:val>
                                            <p:fltVal val="0.5"/>
                                          </p:val>
                                        </p:tav>
                                        <p:tav tm="100000">
                                          <p:val>
                                            <p:strVal val="#ppt_y"/>
                                          </p:val>
                                        </p:tav>
                                      </p:tavLst>
                                    </p:anim>
                                  </p:childTnLst>
                                </p:cTn>
                              </p:par>
                            </p:childTnLst>
                          </p:cTn>
                        </p:par>
                        <p:par>
                          <p:cTn id="12" fill="hold">
                            <p:stCondLst>
                              <p:cond delay="500"/>
                            </p:stCondLst>
                            <p:childTnLst>
                              <p:par>
                                <p:cTn id="13" presetID="14" presetClass="entr" presetSubtype="10"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randombar(horizontal)">
                                      <p:cBhvr>
                                        <p:cTn id="1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组合 44"/>
          <p:cNvGrpSpPr/>
          <p:nvPr/>
        </p:nvGrpSpPr>
        <p:grpSpPr>
          <a:xfrm>
            <a:off x="0" y="432158"/>
            <a:ext cx="12192000" cy="584775"/>
            <a:chOff x="0" y="432158"/>
            <a:chExt cx="12192000" cy="584775"/>
          </a:xfrm>
        </p:grpSpPr>
        <p:sp>
          <p:nvSpPr>
            <p:cNvPr id="49" name="文本框 48"/>
            <p:cNvSpPr txBox="1"/>
            <p:nvPr/>
          </p:nvSpPr>
          <p:spPr>
            <a:xfrm>
              <a:off x="773113" y="432158"/>
              <a:ext cx="4457700" cy="584775"/>
            </a:xfrm>
            <a:prstGeom prst="rect">
              <a:avLst/>
            </a:prstGeom>
            <a:noFill/>
          </p:spPr>
          <p:txBody>
            <a:bodyPr wrap="square" rtlCol="0">
              <a:spAutoFit/>
              <a:scene3d>
                <a:camera prst="orthographicFront"/>
                <a:lightRig rig="threePt" dir="t"/>
              </a:scene3d>
              <a:sp3d contourW="12700"/>
            </a:bodyPr>
            <a:lstStyle>
              <a:defPPr>
                <a:defRPr lang="zh-CN"/>
              </a:defPPr>
              <a:lvl1pPr marR="0" lvl="0" indent="0" fontAlgn="auto">
                <a:lnSpc>
                  <a:spcPct val="100000"/>
                </a:lnSpc>
                <a:spcBef>
                  <a:spcPts val="0"/>
                </a:spcBef>
                <a:spcAft>
                  <a:spcPts val="0"/>
                </a:spcAft>
                <a:buClrTx/>
                <a:buSzTx/>
                <a:buFontTx/>
                <a:buNone/>
                <a:defRPr kumimoji="0" sz="3200" b="1" i="0" u="none" strike="noStrike" cap="none" spc="0" normalizeH="0" baseline="0">
                  <a:ln>
                    <a:noFill/>
                  </a:ln>
                  <a:solidFill>
                    <a:prstClr val="white"/>
                  </a:solidFill>
                  <a:effectLst/>
                  <a:uLnTx/>
                  <a:uFillTx/>
                  <a:latin typeface="Arial" panose="020B0604020202020204"/>
                  <a:ea typeface="微软雅黑" panose="020B0503020204020204" charset="-122"/>
                </a:defRPr>
              </a:lvl1pPr>
            </a:lstStyle>
            <a:p>
              <a:r>
                <a:rPr lang="en-US" altLang="zh-CN" b="0" dirty="0">
                  <a:solidFill>
                    <a:srgbClr val="FFFFFF"/>
                  </a:solidFill>
                  <a:latin typeface="Nunito" panose="020F0502020204030204" pitchFamily="2" charset="0"/>
                </a:rPr>
                <a:t>U</a:t>
              </a:r>
              <a:r>
                <a:rPr lang="en-US" altLang="zh-CN" b="0" i="0" dirty="0">
                  <a:solidFill>
                    <a:srgbClr val="FFFFFF"/>
                  </a:solidFill>
                  <a:effectLst/>
                  <a:latin typeface="Nunito" panose="020F0502020204030204" pitchFamily="2" charset="0"/>
                </a:rPr>
                <a:t>ser execution mode</a:t>
              </a:r>
              <a:endParaRPr lang="zh-CN" altLang="en-US" dirty="0">
                <a:sym typeface="Arial" panose="020B0604020202020204"/>
              </a:endParaRPr>
            </a:p>
          </p:txBody>
        </p:sp>
        <p:cxnSp>
          <p:nvCxnSpPr>
            <p:cNvPr id="47" name="直接连接符 46"/>
            <p:cNvCxnSpPr>
              <a:cxnSpLocks/>
            </p:cNvCxnSpPr>
            <p:nvPr/>
          </p:nvCxnSpPr>
          <p:spPr>
            <a:xfrm>
              <a:off x="5057192" y="724545"/>
              <a:ext cx="7134808" cy="0"/>
            </a:xfrm>
            <a:prstGeom prst="line">
              <a:avLst/>
            </a:prstGeom>
            <a:ln w="25400" cmpd="thickThin">
              <a:solidFill>
                <a:srgbClr val="1C79C6"/>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a:off x="0" y="724545"/>
              <a:ext cx="660400" cy="0"/>
            </a:xfrm>
            <a:prstGeom prst="line">
              <a:avLst/>
            </a:prstGeom>
            <a:ln w="25400" cmpd="thickThin">
              <a:solidFill>
                <a:srgbClr val="1C79C6"/>
              </a:solidFill>
            </a:ln>
          </p:spPr>
          <p:style>
            <a:lnRef idx="1">
              <a:schemeClr val="accent1"/>
            </a:lnRef>
            <a:fillRef idx="0">
              <a:schemeClr val="accent1"/>
            </a:fillRef>
            <a:effectRef idx="0">
              <a:schemeClr val="accent1"/>
            </a:effectRef>
            <a:fontRef idx="minor">
              <a:schemeClr val="tx1"/>
            </a:fontRef>
          </p:style>
        </p:cxnSp>
      </p:grpSp>
      <p:pic>
        <p:nvPicPr>
          <p:cNvPr id="4" name="图片 3">
            <a:extLst>
              <a:ext uri="{FF2B5EF4-FFF2-40B4-BE49-F238E27FC236}">
                <a16:creationId xmlns:a16="http://schemas.microsoft.com/office/drawing/2014/main" id="{061C5C35-596C-7E1F-2D05-281D2942C467}"/>
              </a:ext>
            </a:extLst>
          </p:cNvPr>
          <p:cNvPicPr>
            <a:picLocks noChangeAspect="1"/>
          </p:cNvPicPr>
          <p:nvPr/>
        </p:nvPicPr>
        <p:blipFill>
          <a:blip r:embed="rId3"/>
          <a:stretch>
            <a:fillRect/>
          </a:stretch>
        </p:blipFill>
        <p:spPr>
          <a:xfrm>
            <a:off x="773113" y="2789524"/>
            <a:ext cx="6158371" cy="556874"/>
          </a:xfrm>
          <a:prstGeom prst="rect">
            <a:avLst/>
          </a:prstGeom>
        </p:spPr>
      </p:pic>
      <p:sp>
        <p:nvSpPr>
          <p:cNvPr id="7" name="文本框 6">
            <a:extLst>
              <a:ext uri="{FF2B5EF4-FFF2-40B4-BE49-F238E27FC236}">
                <a16:creationId xmlns:a16="http://schemas.microsoft.com/office/drawing/2014/main" id="{577F486D-F83A-E52E-8B79-58238AF6EE40}"/>
              </a:ext>
            </a:extLst>
          </p:cNvPr>
          <p:cNvSpPr txBox="1"/>
          <p:nvPr/>
        </p:nvSpPr>
        <p:spPr>
          <a:xfrm>
            <a:off x="660400" y="3771662"/>
            <a:ext cx="7439025" cy="923330"/>
          </a:xfrm>
          <a:prstGeom prst="rect">
            <a:avLst/>
          </a:prstGeom>
          <a:noFill/>
        </p:spPr>
        <p:txBody>
          <a:bodyPr wrap="square" rtlCol="0">
            <a:spAutoFit/>
          </a:bodyPr>
          <a:lstStyle/>
          <a:p>
            <a:r>
              <a:rPr lang="en-US" altLang="zh-CN" b="0" i="0" dirty="0">
                <a:solidFill>
                  <a:schemeClr val="bg1"/>
                </a:solidFill>
                <a:effectLst/>
                <a:latin typeface="-apple-system"/>
              </a:rPr>
              <a:t>The router is in User EXEC mode, where users can view the router's connectivity status, access other networks and hosts, but cannot view or modify the router's configuration settings.</a:t>
            </a:r>
            <a:endParaRPr lang="zh-CN" altLang="en-US" dirty="0">
              <a:solidFill>
                <a:schemeClr val="bg1"/>
              </a:solidFill>
            </a:endParaRPr>
          </a:p>
        </p:txBody>
      </p:sp>
      <p:sp>
        <p:nvSpPr>
          <p:cNvPr id="8" name="文本框 7">
            <a:extLst>
              <a:ext uri="{FF2B5EF4-FFF2-40B4-BE49-F238E27FC236}">
                <a16:creationId xmlns:a16="http://schemas.microsoft.com/office/drawing/2014/main" id="{1AA16AC5-DF26-660B-9EFD-BD864124D693}"/>
              </a:ext>
            </a:extLst>
          </p:cNvPr>
          <p:cNvSpPr txBox="1"/>
          <p:nvPr/>
        </p:nvSpPr>
        <p:spPr>
          <a:xfrm>
            <a:off x="660400" y="1573807"/>
            <a:ext cx="6518599" cy="923330"/>
          </a:xfrm>
          <a:prstGeom prst="rect">
            <a:avLst/>
          </a:prstGeom>
          <a:noFill/>
        </p:spPr>
        <p:txBody>
          <a:bodyPr wrap="square" rtlCol="0">
            <a:spAutoFit/>
          </a:bodyPr>
          <a:lstStyle/>
          <a:p>
            <a:r>
              <a:rPr lang="en-US" altLang="zh-CN" b="0" i="0" dirty="0">
                <a:solidFill>
                  <a:srgbClr val="FFFFFF"/>
                </a:solidFill>
                <a:effectLst/>
                <a:latin typeface="Nunito" pitchFamily="2" charset="0"/>
              </a:rPr>
              <a:t>As soon as the interface up message appears and press enter, the router&gt; prompt will pop up. This is called user execution mode. This mode is limited to some monitoring commands.</a:t>
            </a:r>
            <a:endParaRPr lang="zh-CN" altLang="en-US" dirty="0"/>
          </a:p>
        </p:txBody>
      </p:sp>
      <p:sp>
        <p:nvSpPr>
          <p:cNvPr id="2" name="矩形 1">
            <a:extLst>
              <a:ext uri="{FF2B5EF4-FFF2-40B4-BE49-F238E27FC236}">
                <a16:creationId xmlns:a16="http://schemas.microsoft.com/office/drawing/2014/main" id="{C10D49ED-DD7B-ED25-3909-BA10A7EE179C}"/>
              </a:ext>
            </a:extLst>
          </p:cNvPr>
          <p:cNvSpPr/>
          <p:nvPr/>
        </p:nvSpPr>
        <p:spPr>
          <a:xfrm>
            <a:off x="0" y="6424240"/>
            <a:ext cx="12139246" cy="433755"/>
          </a:xfrm>
          <a:prstGeom prst="rect">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zh-CN" altLang="en-US" dirty="0"/>
          </a:p>
        </p:txBody>
      </p:sp>
      <p:sp>
        <p:nvSpPr>
          <p:cNvPr id="3" name="矩形 2">
            <a:extLst>
              <a:ext uri="{FF2B5EF4-FFF2-40B4-BE49-F238E27FC236}">
                <a16:creationId xmlns:a16="http://schemas.microsoft.com/office/drawing/2014/main" id="{BC53B089-DBB0-A533-E79E-705A2A772AFD}"/>
              </a:ext>
            </a:extLst>
          </p:cNvPr>
          <p:cNvSpPr/>
          <p:nvPr/>
        </p:nvSpPr>
        <p:spPr>
          <a:xfrm>
            <a:off x="1" y="6424248"/>
            <a:ext cx="1981200" cy="433752"/>
          </a:xfrm>
          <a:prstGeom prst="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r>
              <a:rPr lang="en-US" altLang="zh-CN" sz="1200" b="1" dirty="0">
                <a:solidFill>
                  <a:prstClr val="white"/>
                </a:solidFill>
                <a:latin typeface="Arial" panose="020B0604020202020204"/>
                <a:ea typeface="微软雅黑" panose="020B0503020204020204" charset="-122"/>
                <a:sym typeface="Arial" panose="020B0604020202020204"/>
              </a:rPr>
              <a:t>Introduction to Routers</a:t>
            </a:r>
          </a:p>
        </p:txBody>
      </p:sp>
      <p:sp>
        <p:nvSpPr>
          <p:cNvPr id="5" name="矩形 4">
            <a:extLst>
              <a:ext uri="{FF2B5EF4-FFF2-40B4-BE49-F238E27FC236}">
                <a16:creationId xmlns:a16="http://schemas.microsoft.com/office/drawing/2014/main" id="{803CD912-1913-B7F5-F45B-000701B900B1}"/>
              </a:ext>
            </a:extLst>
          </p:cNvPr>
          <p:cNvSpPr/>
          <p:nvPr/>
        </p:nvSpPr>
        <p:spPr>
          <a:xfrm>
            <a:off x="4056183" y="6424248"/>
            <a:ext cx="1913478" cy="433752"/>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CN" sz="1200" b="1" dirty="0">
                <a:solidFill>
                  <a:prstClr val="white"/>
                </a:solidFill>
                <a:latin typeface="Arial" panose="020B0604020202020204"/>
                <a:ea typeface="微软雅黑" panose="020B0503020204020204" charset="-122"/>
                <a:sym typeface="Arial" panose="020B0604020202020204"/>
              </a:rPr>
              <a:t>Working Modes</a:t>
            </a:r>
            <a:endParaRPr lang="zh-CN" altLang="en-US" sz="1200" b="1" dirty="0">
              <a:solidFill>
                <a:prstClr val="white"/>
              </a:solidFill>
              <a:latin typeface="Arial" panose="020B0604020202020204"/>
              <a:ea typeface="微软雅黑" panose="020B0503020204020204" charset="-122"/>
            </a:endParaRPr>
          </a:p>
        </p:txBody>
      </p:sp>
      <p:sp>
        <p:nvSpPr>
          <p:cNvPr id="6" name="矩形 5">
            <a:extLst>
              <a:ext uri="{FF2B5EF4-FFF2-40B4-BE49-F238E27FC236}">
                <a16:creationId xmlns:a16="http://schemas.microsoft.com/office/drawing/2014/main" id="{9B6CAB53-14CC-6E5E-47B0-6EFB8F14AC18}"/>
              </a:ext>
            </a:extLst>
          </p:cNvPr>
          <p:cNvSpPr/>
          <p:nvPr/>
        </p:nvSpPr>
        <p:spPr>
          <a:xfrm>
            <a:off x="5969662" y="6424244"/>
            <a:ext cx="1972366" cy="433752"/>
          </a:xfrm>
          <a:prstGeom prst="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r>
              <a:rPr lang="en-US" altLang="zh-CN" sz="1200" b="1" dirty="0">
                <a:solidFill>
                  <a:prstClr val="white"/>
                </a:solidFill>
                <a:latin typeface="Arial" panose="020B0604020202020204"/>
                <a:ea typeface="微软雅黑" panose="020B0503020204020204" charset="-122"/>
                <a:sym typeface="Arial" panose="020B0604020202020204"/>
              </a:rPr>
              <a:t>Commands</a:t>
            </a:r>
          </a:p>
        </p:txBody>
      </p:sp>
      <p:sp>
        <p:nvSpPr>
          <p:cNvPr id="9" name="矩形 8">
            <a:extLst>
              <a:ext uri="{FF2B5EF4-FFF2-40B4-BE49-F238E27FC236}">
                <a16:creationId xmlns:a16="http://schemas.microsoft.com/office/drawing/2014/main" id="{C00A30A3-83DE-835C-C881-593FC0A52EC0}"/>
              </a:ext>
            </a:extLst>
          </p:cNvPr>
          <p:cNvSpPr/>
          <p:nvPr/>
        </p:nvSpPr>
        <p:spPr>
          <a:xfrm>
            <a:off x="7942028" y="6424244"/>
            <a:ext cx="2069480" cy="433752"/>
          </a:xfrm>
          <a:prstGeom prst="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defRPr/>
            </a:pPr>
            <a:r>
              <a:rPr lang="en-US" altLang="zh-CN" sz="1200" b="1" dirty="0">
                <a:solidFill>
                  <a:prstClr val="white"/>
                </a:solidFill>
                <a:latin typeface="Arial" panose="020B0604020202020204"/>
                <a:ea typeface="微软雅黑" panose="020B0503020204020204" charset="-122"/>
                <a:sym typeface="Arial" panose="020B0604020202020204"/>
              </a:rPr>
              <a:t>Manual Configuration</a:t>
            </a:r>
          </a:p>
        </p:txBody>
      </p:sp>
      <p:sp>
        <p:nvSpPr>
          <p:cNvPr id="10" name="矩形 9">
            <a:extLst>
              <a:ext uri="{FF2B5EF4-FFF2-40B4-BE49-F238E27FC236}">
                <a16:creationId xmlns:a16="http://schemas.microsoft.com/office/drawing/2014/main" id="{CC9ED0C0-0A94-D280-527F-954A42221348}"/>
              </a:ext>
            </a:extLst>
          </p:cNvPr>
          <p:cNvSpPr/>
          <p:nvPr/>
        </p:nvSpPr>
        <p:spPr>
          <a:xfrm>
            <a:off x="10011509" y="6424248"/>
            <a:ext cx="2180490" cy="433752"/>
          </a:xfrm>
          <a:prstGeom prst="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defRPr/>
            </a:pPr>
            <a:r>
              <a:rPr lang="en-US" altLang="zh-CN" sz="1200" b="1" dirty="0">
                <a:solidFill>
                  <a:prstClr val="white"/>
                </a:solidFill>
                <a:latin typeface="Arial" panose="020B0604020202020204"/>
                <a:ea typeface="微软雅黑" panose="020B0503020204020204" charset="-122"/>
                <a:sym typeface="Arial" panose="020B0604020202020204"/>
              </a:rPr>
              <a:t>Experiment</a:t>
            </a:r>
            <a:endParaRPr lang="zh-CN" altLang="en-US" sz="1200" b="1" dirty="0">
              <a:solidFill>
                <a:prstClr val="white"/>
              </a:solidFill>
              <a:latin typeface="Arial" panose="020B0604020202020204"/>
              <a:ea typeface="微软雅黑" panose="020B0503020204020204" charset="-122"/>
            </a:endParaRPr>
          </a:p>
        </p:txBody>
      </p:sp>
      <p:sp>
        <p:nvSpPr>
          <p:cNvPr id="11" name="矩形 10">
            <a:extLst>
              <a:ext uri="{FF2B5EF4-FFF2-40B4-BE49-F238E27FC236}">
                <a16:creationId xmlns:a16="http://schemas.microsoft.com/office/drawing/2014/main" id="{15D07C27-BBD8-CCCC-07A4-59BED8D08822}"/>
              </a:ext>
            </a:extLst>
          </p:cNvPr>
          <p:cNvSpPr/>
          <p:nvPr/>
        </p:nvSpPr>
        <p:spPr>
          <a:xfrm>
            <a:off x="1981201" y="6424248"/>
            <a:ext cx="2074982" cy="433752"/>
          </a:xfrm>
          <a:prstGeom prst="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r>
              <a:rPr lang="en-US" altLang="zh-CN" sz="1200" b="1" dirty="0">
                <a:solidFill>
                  <a:prstClr val="white"/>
                </a:solidFill>
                <a:latin typeface="Arial" panose="020B0604020202020204"/>
                <a:ea typeface="微软雅黑" panose="020B0503020204020204" charset="-122"/>
                <a:sym typeface="Arial" panose="020B0604020202020204"/>
              </a:rPr>
              <a:t>Remote Access</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组合 44"/>
          <p:cNvGrpSpPr/>
          <p:nvPr/>
        </p:nvGrpSpPr>
        <p:grpSpPr>
          <a:xfrm>
            <a:off x="0" y="432158"/>
            <a:ext cx="12192000" cy="584775"/>
            <a:chOff x="0" y="432158"/>
            <a:chExt cx="12192000" cy="584775"/>
          </a:xfrm>
        </p:grpSpPr>
        <p:sp>
          <p:nvSpPr>
            <p:cNvPr id="49" name="文本框 48"/>
            <p:cNvSpPr txBox="1"/>
            <p:nvPr/>
          </p:nvSpPr>
          <p:spPr>
            <a:xfrm>
              <a:off x="773113" y="432158"/>
              <a:ext cx="4457700" cy="584775"/>
            </a:xfrm>
            <a:prstGeom prst="rect">
              <a:avLst/>
            </a:prstGeom>
            <a:noFill/>
          </p:spPr>
          <p:txBody>
            <a:bodyPr wrap="square" rtlCol="0">
              <a:spAutoFit/>
              <a:scene3d>
                <a:camera prst="orthographicFront"/>
                <a:lightRig rig="threePt" dir="t"/>
              </a:scene3d>
              <a:sp3d contourW="12700"/>
            </a:bodyPr>
            <a:lstStyle>
              <a:defPPr>
                <a:defRPr lang="zh-CN"/>
              </a:defPPr>
              <a:lvl1pPr marR="0" lvl="0" indent="0" fontAlgn="auto">
                <a:lnSpc>
                  <a:spcPct val="100000"/>
                </a:lnSpc>
                <a:spcBef>
                  <a:spcPts val="0"/>
                </a:spcBef>
                <a:spcAft>
                  <a:spcPts val="0"/>
                </a:spcAft>
                <a:buClrTx/>
                <a:buSzTx/>
                <a:buFontTx/>
                <a:buNone/>
                <a:defRPr kumimoji="0" sz="3200" b="1" i="0" u="none" strike="noStrike" cap="none" spc="0" normalizeH="0" baseline="0">
                  <a:ln>
                    <a:noFill/>
                  </a:ln>
                  <a:solidFill>
                    <a:prstClr val="white"/>
                  </a:solidFill>
                  <a:effectLst/>
                  <a:uLnTx/>
                  <a:uFillTx/>
                  <a:latin typeface="Arial" panose="020B0604020202020204"/>
                  <a:ea typeface="微软雅黑" panose="020B0503020204020204" charset="-122"/>
                </a:defRPr>
              </a:lvl1pPr>
            </a:lstStyle>
            <a:p>
              <a:r>
                <a:rPr lang="en-US" altLang="zh-CN" b="0" dirty="0">
                  <a:solidFill>
                    <a:srgbClr val="FFFFFF"/>
                  </a:solidFill>
                  <a:latin typeface="Nunito" pitchFamily="2" charset="0"/>
                </a:rPr>
                <a:t>P</a:t>
              </a:r>
              <a:r>
                <a:rPr lang="en-US" altLang="zh-CN" b="0" i="0" dirty="0">
                  <a:solidFill>
                    <a:srgbClr val="FFFFFF"/>
                  </a:solidFill>
                  <a:effectLst/>
                  <a:latin typeface="Nunito" pitchFamily="2" charset="0"/>
                </a:rPr>
                <a:t>rivilege mode</a:t>
              </a:r>
              <a:endParaRPr lang="zh-CN" altLang="en-US" dirty="0">
                <a:sym typeface="Arial" panose="020B0604020202020204"/>
              </a:endParaRPr>
            </a:p>
          </p:txBody>
        </p:sp>
        <p:cxnSp>
          <p:nvCxnSpPr>
            <p:cNvPr id="47" name="直接连接符 46"/>
            <p:cNvCxnSpPr>
              <a:cxnSpLocks/>
            </p:cNvCxnSpPr>
            <p:nvPr/>
          </p:nvCxnSpPr>
          <p:spPr>
            <a:xfrm>
              <a:off x="3769567" y="724545"/>
              <a:ext cx="8422433" cy="0"/>
            </a:xfrm>
            <a:prstGeom prst="line">
              <a:avLst/>
            </a:prstGeom>
            <a:ln w="25400" cmpd="thickThin">
              <a:solidFill>
                <a:srgbClr val="1C79C6"/>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a:off x="0" y="724545"/>
              <a:ext cx="660400" cy="0"/>
            </a:xfrm>
            <a:prstGeom prst="line">
              <a:avLst/>
            </a:prstGeom>
            <a:ln w="25400" cmpd="thickThin">
              <a:solidFill>
                <a:srgbClr val="1C79C6"/>
              </a:solidFill>
            </a:ln>
          </p:spPr>
          <p:style>
            <a:lnRef idx="1">
              <a:schemeClr val="accent1"/>
            </a:lnRef>
            <a:fillRef idx="0">
              <a:schemeClr val="accent1"/>
            </a:fillRef>
            <a:effectRef idx="0">
              <a:schemeClr val="accent1"/>
            </a:effectRef>
            <a:fontRef idx="minor">
              <a:schemeClr val="tx1"/>
            </a:fontRef>
          </p:style>
        </p:cxnSp>
      </p:grpSp>
      <p:pic>
        <p:nvPicPr>
          <p:cNvPr id="4" name="图片 3">
            <a:extLst>
              <a:ext uri="{FF2B5EF4-FFF2-40B4-BE49-F238E27FC236}">
                <a16:creationId xmlns:a16="http://schemas.microsoft.com/office/drawing/2014/main" id="{873C7A49-57C6-7E9F-C789-36847FDCE46E}"/>
              </a:ext>
            </a:extLst>
          </p:cNvPr>
          <p:cNvPicPr>
            <a:picLocks noChangeAspect="1"/>
          </p:cNvPicPr>
          <p:nvPr/>
        </p:nvPicPr>
        <p:blipFill>
          <a:blip r:embed="rId3"/>
          <a:stretch>
            <a:fillRect/>
          </a:stretch>
        </p:blipFill>
        <p:spPr>
          <a:xfrm>
            <a:off x="838426" y="1865208"/>
            <a:ext cx="7279305" cy="663385"/>
          </a:xfrm>
          <a:prstGeom prst="rect">
            <a:avLst/>
          </a:prstGeom>
        </p:spPr>
      </p:pic>
      <p:pic>
        <p:nvPicPr>
          <p:cNvPr id="5" name="图片 4">
            <a:extLst>
              <a:ext uri="{FF2B5EF4-FFF2-40B4-BE49-F238E27FC236}">
                <a16:creationId xmlns:a16="http://schemas.microsoft.com/office/drawing/2014/main" id="{43737F08-E896-9343-5AD9-AD634C1E11E0}"/>
              </a:ext>
            </a:extLst>
          </p:cNvPr>
          <p:cNvPicPr>
            <a:picLocks noChangeAspect="1"/>
          </p:cNvPicPr>
          <p:nvPr/>
        </p:nvPicPr>
        <p:blipFill>
          <a:blip r:embed="rId4"/>
          <a:stretch>
            <a:fillRect/>
          </a:stretch>
        </p:blipFill>
        <p:spPr>
          <a:xfrm>
            <a:off x="838426" y="4776013"/>
            <a:ext cx="6112809" cy="897293"/>
          </a:xfrm>
          <a:prstGeom prst="rect">
            <a:avLst/>
          </a:prstGeom>
        </p:spPr>
      </p:pic>
      <p:sp>
        <p:nvSpPr>
          <p:cNvPr id="6" name="文本框 5">
            <a:extLst>
              <a:ext uri="{FF2B5EF4-FFF2-40B4-BE49-F238E27FC236}">
                <a16:creationId xmlns:a16="http://schemas.microsoft.com/office/drawing/2014/main" id="{BA48C175-9323-273C-4B71-DC0A2EF6590A}"/>
              </a:ext>
            </a:extLst>
          </p:cNvPr>
          <p:cNvSpPr txBox="1"/>
          <p:nvPr/>
        </p:nvSpPr>
        <p:spPr>
          <a:xfrm>
            <a:off x="838426" y="2719442"/>
            <a:ext cx="8165615" cy="1938992"/>
          </a:xfrm>
          <a:prstGeom prst="rect">
            <a:avLst/>
          </a:prstGeom>
          <a:noFill/>
        </p:spPr>
        <p:txBody>
          <a:bodyPr wrap="square" rtlCol="0">
            <a:spAutoFit/>
          </a:bodyPr>
          <a:lstStyle/>
          <a:p>
            <a:r>
              <a:rPr lang="en-US" altLang="zh-CN" sz="2000" b="0" i="0" dirty="0">
                <a:solidFill>
                  <a:schemeClr val="bg1"/>
                </a:solidFill>
                <a:effectLst/>
                <a:latin typeface="-apple-system"/>
              </a:rPr>
              <a:t>Privileged  mode is the highest level command mode in Cisco routers. </a:t>
            </a:r>
          </a:p>
          <a:p>
            <a:r>
              <a:rPr lang="en-US" altLang="zh-CN" sz="2000" b="0" i="0" dirty="0">
                <a:solidFill>
                  <a:schemeClr val="bg1"/>
                </a:solidFill>
                <a:effectLst/>
                <a:latin typeface="-apple-system"/>
              </a:rPr>
              <a:t>By entering the "enable" command in user EXEC mode, you can access privileged EXEC mode. </a:t>
            </a:r>
          </a:p>
          <a:p>
            <a:r>
              <a:rPr lang="en-US" altLang="zh-CN" sz="2000" b="0" i="0" dirty="0">
                <a:solidFill>
                  <a:schemeClr val="bg1"/>
                </a:solidFill>
                <a:effectLst/>
                <a:latin typeface="-apple-system"/>
              </a:rPr>
              <a:t>In this mode, you can execute privileged operations such as viewing router configurations, running diagnostic commands, modifying system parameters, and more.</a:t>
            </a:r>
            <a:endParaRPr lang="zh-CN" altLang="en-US" sz="2000" dirty="0">
              <a:solidFill>
                <a:schemeClr val="bg1"/>
              </a:solidFill>
            </a:endParaRPr>
          </a:p>
        </p:txBody>
      </p:sp>
      <p:sp>
        <p:nvSpPr>
          <p:cNvPr id="7" name="文本框 6">
            <a:extLst>
              <a:ext uri="{FF2B5EF4-FFF2-40B4-BE49-F238E27FC236}">
                <a16:creationId xmlns:a16="http://schemas.microsoft.com/office/drawing/2014/main" id="{25E48DC7-CC47-506C-AA37-A70A313B2F81}"/>
              </a:ext>
            </a:extLst>
          </p:cNvPr>
          <p:cNvSpPr txBox="1"/>
          <p:nvPr/>
        </p:nvSpPr>
        <p:spPr>
          <a:xfrm>
            <a:off x="838426" y="5779511"/>
            <a:ext cx="5421164" cy="646331"/>
          </a:xfrm>
          <a:prstGeom prst="rect">
            <a:avLst/>
          </a:prstGeom>
          <a:noFill/>
        </p:spPr>
        <p:txBody>
          <a:bodyPr wrap="none" rtlCol="0">
            <a:spAutoFit/>
          </a:bodyPr>
          <a:lstStyle/>
          <a:p>
            <a:r>
              <a:rPr lang="en-US" altLang="zh-CN" dirty="0">
                <a:solidFill>
                  <a:schemeClr val="bg1"/>
                </a:solidFill>
              </a:rPr>
              <a:t>Typing ‘disable’  can return to User execution mode</a:t>
            </a:r>
          </a:p>
          <a:p>
            <a:r>
              <a:rPr lang="en-US" altLang="zh-CN" dirty="0">
                <a:solidFill>
                  <a:schemeClr val="bg1"/>
                </a:solidFill>
              </a:rPr>
              <a:t> </a:t>
            </a:r>
            <a:endParaRPr lang="zh-CN" altLang="en-US" dirty="0">
              <a:solidFill>
                <a:schemeClr val="bg1"/>
              </a:solidFill>
            </a:endParaRPr>
          </a:p>
        </p:txBody>
      </p:sp>
      <p:sp>
        <p:nvSpPr>
          <p:cNvPr id="2" name="矩形 1">
            <a:extLst>
              <a:ext uri="{FF2B5EF4-FFF2-40B4-BE49-F238E27FC236}">
                <a16:creationId xmlns:a16="http://schemas.microsoft.com/office/drawing/2014/main" id="{9EEFD5C7-3D0C-B3BF-3D01-293340E6DF75}"/>
              </a:ext>
            </a:extLst>
          </p:cNvPr>
          <p:cNvSpPr/>
          <p:nvPr/>
        </p:nvSpPr>
        <p:spPr>
          <a:xfrm>
            <a:off x="0" y="6424240"/>
            <a:ext cx="12139246" cy="433755"/>
          </a:xfrm>
          <a:prstGeom prst="rect">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zh-CN" altLang="en-US" dirty="0"/>
          </a:p>
        </p:txBody>
      </p:sp>
      <p:sp>
        <p:nvSpPr>
          <p:cNvPr id="3" name="矩形 2">
            <a:extLst>
              <a:ext uri="{FF2B5EF4-FFF2-40B4-BE49-F238E27FC236}">
                <a16:creationId xmlns:a16="http://schemas.microsoft.com/office/drawing/2014/main" id="{27D5990B-7DBF-C9C8-C27A-78F60A72E330}"/>
              </a:ext>
            </a:extLst>
          </p:cNvPr>
          <p:cNvSpPr/>
          <p:nvPr/>
        </p:nvSpPr>
        <p:spPr>
          <a:xfrm>
            <a:off x="1" y="6424248"/>
            <a:ext cx="1981200" cy="433752"/>
          </a:xfrm>
          <a:prstGeom prst="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r>
              <a:rPr lang="en-US" altLang="zh-CN" sz="1200" b="1" dirty="0">
                <a:solidFill>
                  <a:prstClr val="white"/>
                </a:solidFill>
                <a:latin typeface="Arial" panose="020B0604020202020204"/>
                <a:ea typeface="微软雅黑" panose="020B0503020204020204" charset="-122"/>
                <a:sym typeface="Arial" panose="020B0604020202020204"/>
              </a:rPr>
              <a:t>Introduction to Routers</a:t>
            </a:r>
          </a:p>
        </p:txBody>
      </p:sp>
      <p:sp>
        <p:nvSpPr>
          <p:cNvPr id="8" name="矩形 7">
            <a:extLst>
              <a:ext uri="{FF2B5EF4-FFF2-40B4-BE49-F238E27FC236}">
                <a16:creationId xmlns:a16="http://schemas.microsoft.com/office/drawing/2014/main" id="{5B220F78-362F-7BBC-EEE9-6AAEDE574B60}"/>
              </a:ext>
            </a:extLst>
          </p:cNvPr>
          <p:cNvSpPr/>
          <p:nvPr/>
        </p:nvSpPr>
        <p:spPr>
          <a:xfrm>
            <a:off x="4056183" y="6424248"/>
            <a:ext cx="1913478" cy="433752"/>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CN" sz="1200" b="1" dirty="0">
                <a:solidFill>
                  <a:prstClr val="white"/>
                </a:solidFill>
                <a:latin typeface="Arial" panose="020B0604020202020204"/>
                <a:ea typeface="微软雅黑" panose="020B0503020204020204" charset="-122"/>
                <a:sym typeface="Arial" panose="020B0604020202020204"/>
              </a:rPr>
              <a:t>Working Modes</a:t>
            </a:r>
            <a:endParaRPr lang="zh-CN" altLang="en-US" sz="1200" b="1" dirty="0">
              <a:solidFill>
                <a:prstClr val="white"/>
              </a:solidFill>
              <a:latin typeface="Arial" panose="020B0604020202020204"/>
              <a:ea typeface="微软雅黑" panose="020B0503020204020204" charset="-122"/>
            </a:endParaRPr>
          </a:p>
        </p:txBody>
      </p:sp>
      <p:sp>
        <p:nvSpPr>
          <p:cNvPr id="9" name="矩形 8">
            <a:extLst>
              <a:ext uri="{FF2B5EF4-FFF2-40B4-BE49-F238E27FC236}">
                <a16:creationId xmlns:a16="http://schemas.microsoft.com/office/drawing/2014/main" id="{457C7508-95FF-B63D-8660-E35F89FB0386}"/>
              </a:ext>
            </a:extLst>
          </p:cNvPr>
          <p:cNvSpPr/>
          <p:nvPr/>
        </p:nvSpPr>
        <p:spPr>
          <a:xfrm>
            <a:off x="5969662" y="6424244"/>
            <a:ext cx="1972366" cy="433752"/>
          </a:xfrm>
          <a:prstGeom prst="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r>
              <a:rPr lang="en-US" altLang="zh-CN" sz="1200" b="1" dirty="0">
                <a:solidFill>
                  <a:prstClr val="white"/>
                </a:solidFill>
                <a:latin typeface="Arial" panose="020B0604020202020204"/>
                <a:ea typeface="微软雅黑" panose="020B0503020204020204" charset="-122"/>
                <a:sym typeface="Arial" panose="020B0604020202020204"/>
              </a:rPr>
              <a:t>Commands</a:t>
            </a:r>
          </a:p>
        </p:txBody>
      </p:sp>
      <p:sp>
        <p:nvSpPr>
          <p:cNvPr id="10" name="矩形 9">
            <a:extLst>
              <a:ext uri="{FF2B5EF4-FFF2-40B4-BE49-F238E27FC236}">
                <a16:creationId xmlns:a16="http://schemas.microsoft.com/office/drawing/2014/main" id="{A731D349-F38E-8631-8971-C27DEA9CEB96}"/>
              </a:ext>
            </a:extLst>
          </p:cNvPr>
          <p:cNvSpPr/>
          <p:nvPr/>
        </p:nvSpPr>
        <p:spPr>
          <a:xfrm>
            <a:off x="7942028" y="6424244"/>
            <a:ext cx="2069480" cy="433752"/>
          </a:xfrm>
          <a:prstGeom prst="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defRPr/>
            </a:pPr>
            <a:r>
              <a:rPr lang="en-US" altLang="zh-CN" sz="1200" b="1" dirty="0">
                <a:solidFill>
                  <a:prstClr val="white"/>
                </a:solidFill>
                <a:latin typeface="Arial" panose="020B0604020202020204"/>
                <a:ea typeface="微软雅黑" panose="020B0503020204020204" charset="-122"/>
                <a:sym typeface="Arial" panose="020B0604020202020204"/>
              </a:rPr>
              <a:t>Manual Configuration</a:t>
            </a:r>
          </a:p>
        </p:txBody>
      </p:sp>
      <p:sp>
        <p:nvSpPr>
          <p:cNvPr id="11" name="矩形 10">
            <a:extLst>
              <a:ext uri="{FF2B5EF4-FFF2-40B4-BE49-F238E27FC236}">
                <a16:creationId xmlns:a16="http://schemas.microsoft.com/office/drawing/2014/main" id="{20B8AABA-004A-D93C-0924-A2A84CD15E28}"/>
              </a:ext>
            </a:extLst>
          </p:cNvPr>
          <p:cNvSpPr/>
          <p:nvPr/>
        </p:nvSpPr>
        <p:spPr>
          <a:xfrm>
            <a:off x="10011509" y="6424248"/>
            <a:ext cx="2180490" cy="433752"/>
          </a:xfrm>
          <a:prstGeom prst="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defRPr/>
            </a:pPr>
            <a:r>
              <a:rPr lang="en-US" altLang="zh-CN" sz="1200" b="1" dirty="0">
                <a:solidFill>
                  <a:prstClr val="white"/>
                </a:solidFill>
                <a:latin typeface="Arial" panose="020B0604020202020204"/>
                <a:ea typeface="微软雅黑" panose="020B0503020204020204" charset="-122"/>
                <a:sym typeface="Arial" panose="020B0604020202020204"/>
              </a:rPr>
              <a:t>Experiment</a:t>
            </a:r>
            <a:endParaRPr lang="zh-CN" altLang="en-US" sz="1200" b="1" dirty="0">
              <a:solidFill>
                <a:prstClr val="white"/>
              </a:solidFill>
              <a:latin typeface="Arial" panose="020B0604020202020204"/>
              <a:ea typeface="微软雅黑" panose="020B0503020204020204" charset="-122"/>
            </a:endParaRPr>
          </a:p>
        </p:txBody>
      </p:sp>
      <p:sp>
        <p:nvSpPr>
          <p:cNvPr id="12" name="矩形 11">
            <a:extLst>
              <a:ext uri="{FF2B5EF4-FFF2-40B4-BE49-F238E27FC236}">
                <a16:creationId xmlns:a16="http://schemas.microsoft.com/office/drawing/2014/main" id="{1CD2FE7D-837B-7DD5-497D-4B7F56002A04}"/>
              </a:ext>
            </a:extLst>
          </p:cNvPr>
          <p:cNvSpPr/>
          <p:nvPr/>
        </p:nvSpPr>
        <p:spPr>
          <a:xfrm>
            <a:off x="1981201" y="6424248"/>
            <a:ext cx="2074982" cy="433752"/>
          </a:xfrm>
          <a:prstGeom prst="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r>
              <a:rPr lang="en-US" altLang="zh-CN" sz="1200" b="1" dirty="0">
                <a:solidFill>
                  <a:prstClr val="white"/>
                </a:solidFill>
                <a:latin typeface="Arial" panose="020B0604020202020204"/>
                <a:ea typeface="微软雅黑" panose="020B0503020204020204" charset="-122"/>
                <a:sym typeface="Arial" panose="020B0604020202020204"/>
              </a:rPr>
              <a:t>Remote Access</a:t>
            </a:r>
          </a:p>
        </p:txBody>
      </p:sp>
    </p:spTree>
    <p:extLst>
      <p:ext uri="{BB962C8B-B14F-4D97-AF65-F5344CB8AC3E}">
        <p14:creationId xmlns:p14="http://schemas.microsoft.com/office/powerpoint/2010/main" val="1995155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组合 44"/>
          <p:cNvGrpSpPr/>
          <p:nvPr/>
        </p:nvGrpSpPr>
        <p:grpSpPr>
          <a:xfrm>
            <a:off x="0" y="432158"/>
            <a:ext cx="12192000" cy="584775"/>
            <a:chOff x="0" y="432158"/>
            <a:chExt cx="12192000" cy="584775"/>
          </a:xfrm>
        </p:grpSpPr>
        <p:sp>
          <p:nvSpPr>
            <p:cNvPr id="49" name="文本框 48"/>
            <p:cNvSpPr txBox="1"/>
            <p:nvPr/>
          </p:nvSpPr>
          <p:spPr>
            <a:xfrm>
              <a:off x="773113" y="432158"/>
              <a:ext cx="5245132" cy="584775"/>
            </a:xfrm>
            <a:prstGeom prst="rect">
              <a:avLst/>
            </a:prstGeom>
            <a:noFill/>
          </p:spPr>
          <p:txBody>
            <a:bodyPr wrap="square" rtlCol="0">
              <a:spAutoFit/>
              <a:scene3d>
                <a:camera prst="orthographicFront"/>
                <a:lightRig rig="threePt" dir="t"/>
              </a:scene3d>
              <a:sp3d contourW="12700"/>
            </a:bodyPr>
            <a:lstStyle>
              <a:defPPr>
                <a:defRPr lang="zh-CN"/>
              </a:defPPr>
              <a:lvl1pPr marR="0" lvl="0" indent="0" fontAlgn="auto">
                <a:lnSpc>
                  <a:spcPct val="100000"/>
                </a:lnSpc>
                <a:spcBef>
                  <a:spcPts val="0"/>
                </a:spcBef>
                <a:spcAft>
                  <a:spcPts val="0"/>
                </a:spcAft>
                <a:buClrTx/>
                <a:buSzTx/>
                <a:buFontTx/>
                <a:buNone/>
                <a:defRPr kumimoji="0" sz="3200" b="1" i="0" u="none" strike="noStrike" cap="none" spc="0" normalizeH="0" baseline="0">
                  <a:ln>
                    <a:noFill/>
                  </a:ln>
                  <a:solidFill>
                    <a:prstClr val="white"/>
                  </a:solidFill>
                  <a:effectLst/>
                  <a:uLnTx/>
                  <a:uFillTx/>
                  <a:latin typeface="Arial" panose="020B0604020202020204"/>
                  <a:ea typeface="微软雅黑" panose="020B0503020204020204" charset="-122"/>
                </a:defRPr>
              </a:lvl1pPr>
            </a:lstStyle>
            <a:p>
              <a:r>
                <a:rPr lang="en-US" altLang="zh-CN" b="0" dirty="0">
                  <a:solidFill>
                    <a:srgbClr val="FFFFFF"/>
                  </a:solidFill>
                  <a:latin typeface="Nunito" pitchFamily="2" charset="0"/>
                </a:rPr>
                <a:t>G</a:t>
              </a:r>
              <a:r>
                <a:rPr lang="en-US" altLang="zh-CN" b="0" i="0" dirty="0">
                  <a:solidFill>
                    <a:srgbClr val="FFFFFF"/>
                  </a:solidFill>
                  <a:effectLst/>
                  <a:latin typeface="Nunito" pitchFamily="2" charset="0"/>
                </a:rPr>
                <a:t>lobal configuration mode</a:t>
              </a:r>
              <a:endParaRPr lang="zh-CN" altLang="en-US" dirty="0">
                <a:sym typeface="Arial" panose="020B0604020202020204"/>
              </a:endParaRPr>
            </a:p>
          </p:txBody>
        </p:sp>
        <p:cxnSp>
          <p:nvCxnSpPr>
            <p:cNvPr id="47" name="直接连接符 46"/>
            <p:cNvCxnSpPr>
              <a:cxnSpLocks/>
            </p:cNvCxnSpPr>
            <p:nvPr/>
          </p:nvCxnSpPr>
          <p:spPr>
            <a:xfrm>
              <a:off x="5803641" y="724545"/>
              <a:ext cx="6388359" cy="0"/>
            </a:xfrm>
            <a:prstGeom prst="line">
              <a:avLst/>
            </a:prstGeom>
            <a:ln w="25400" cmpd="thickThin">
              <a:solidFill>
                <a:srgbClr val="1C79C6"/>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a:off x="0" y="724545"/>
              <a:ext cx="660400" cy="0"/>
            </a:xfrm>
            <a:prstGeom prst="line">
              <a:avLst/>
            </a:prstGeom>
            <a:ln w="25400" cmpd="thickThin">
              <a:solidFill>
                <a:srgbClr val="1C79C6"/>
              </a:solidFill>
            </a:ln>
          </p:spPr>
          <p:style>
            <a:lnRef idx="1">
              <a:schemeClr val="accent1"/>
            </a:lnRef>
            <a:fillRef idx="0">
              <a:schemeClr val="accent1"/>
            </a:fillRef>
            <a:effectRef idx="0">
              <a:schemeClr val="accent1"/>
            </a:effectRef>
            <a:fontRef idx="minor">
              <a:schemeClr val="tx1"/>
            </a:fontRef>
          </p:style>
        </p:cxnSp>
      </p:grpSp>
      <p:pic>
        <p:nvPicPr>
          <p:cNvPr id="4" name="图片 3">
            <a:extLst>
              <a:ext uri="{FF2B5EF4-FFF2-40B4-BE49-F238E27FC236}">
                <a16:creationId xmlns:a16="http://schemas.microsoft.com/office/drawing/2014/main" id="{46744465-A774-1070-C042-61CF1975A6D8}"/>
              </a:ext>
            </a:extLst>
          </p:cNvPr>
          <p:cNvPicPr>
            <a:picLocks noChangeAspect="1"/>
          </p:cNvPicPr>
          <p:nvPr/>
        </p:nvPicPr>
        <p:blipFill>
          <a:blip r:embed="rId3"/>
          <a:stretch>
            <a:fillRect/>
          </a:stretch>
        </p:blipFill>
        <p:spPr>
          <a:xfrm>
            <a:off x="660400" y="1871722"/>
            <a:ext cx="8067800" cy="784160"/>
          </a:xfrm>
          <a:prstGeom prst="rect">
            <a:avLst/>
          </a:prstGeom>
        </p:spPr>
      </p:pic>
      <p:sp>
        <p:nvSpPr>
          <p:cNvPr id="7" name="文本框 6">
            <a:extLst>
              <a:ext uri="{FF2B5EF4-FFF2-40B4-BE49-F238E27FC236}">
                <a16:creationId xmlns:a16="http://schemas.microsoft.com/office/drawing/2014/main" id="{C122DA02-FA67-ACEA-460F-0F56AC3B60CD}"/>
              </a:ext>
            </a:extLst>
          </p:cNvPr>
          <p:cNvSpPr txBox="1"/>
          <p:nvPr/>
        </p:nvSpPr>
        <p:spPr>
          <a:xfrm>
            <a:off x="660400" y="2963356"/>
            <a:ext cx="8294687" cy="3170099"/>
          </a:xfrm>
          <a:prstGeom prst="rect">
            <a:avLst/>
          </a:prstGeom>
          <a:noFill/>
        </p:spPr>
        <p:txBody>
          <a:bodyPr wrap="square" rtlCol="0">
            <a:spAutoFit/>
          </a:bodyPr>
          <a:lstStyle/>
          <a:p>
            <a:r>
              <a:rPr lang="en-US" altLang="zh-CN" sz="2000" b="0" i="0" dirty="0">
                <a:solidFill>
                  <a:schemeClr val="bg1"/>
                </a:solidFill>
                <a:effectLst/>
                <a:latin typeface="-apple-system"/>
              </a:rPr>
              <a:t>Global Configuration mode is the primary command mode for configuring the router.</a:t>
            </a:r>
          </a:p>
          <a:p>
            <a:endParaRPr lang="en-US" altLang="zh-CN" sz="2000" b="0" i="0" dirty="0">
              <a:solidFill>
                <a:schemeClr val="bg1"/>
              </a:solidFill>
              <a:effectLst/>
              <a:latin typeface="-apple-system"/>
            </a:endParaRPr>
          </a:p>
          <a:p>
            <a:r>
              <a:rPr lang="en-US" altLang="zh-CN" sz="2000" b="0" i="0" dirty="0">
                <a:solidFill>
                  <a:schemeClr val="bg1"/>
                </a:solidFill>
                <a:effectLst/>
                <a:latin typeface="-apple-system"/>
              </a:rPr>
              <a:t>To enter global configuration mode, you use the "configure terminal" command in privileged mode. </a:t>
            </a:r>
          </a:p>
          <a:p>
            <a:endParaRPr lang="en-US" altLang="zh-CN" sz="2000" b="0" i="0" dirty="0">
              <a:solidFill>
                <a:schemeClr val="bg1"/>
              </a:solidFill>
              <a:effectLst/>
              <a:latin typeface="-apple-system"/>
            </a:endParaRPr>
          </a:p>
          <a:p>
            <a:r>
              <a:rPr lang="en-US" altLang="zh-CN" sz="2000" b="0" i="0" dirty="0">
                <a:solidFill>
                  <a:schemeClr val="bg1"/>
                </a:solidFill>
                <a:effectLst/>
                <a:latin typeface="-apple-system"/>
              </a:rPr>
              <a:t>In this mode, you can configure various aspects of the router, including network interfaces, routing protocols, access control lists (ACLs), security settings, and more. All configuration changes made in this mode affect the entire router.</a:t>
            </a:r>
            <a:endParaRPr lang="zh-CN" altLang="en-US" sz="2000" dirty="0">
              <a:solidFill>
                <a:schemeClr val="bg1"/>
              </a:solidFill>
            </a:endParaRPr>
          </a:p>
        </p:txBody>
      </p:sp>
      <p:sp>
        <p:nvSpPr>
          <p:cNvPr id="2" name="矩形 1">
            <a:extLst>
              <a:ext uri="{FF2B5EF4-FFF2-40B4-BE49-F238E27FC236}">
                <a16:creationId xmlns:a16="http://schemas.microsoft.com/office/drawing/2014/main" id="{1DF9F3BA-2060-099B-8EC2-6A85BEA19525}"/>
              </a:ext>
            </a:extLst>
          </p:cNvPr>
          <p:cNvSpPr/>
          <p:nvPr/>
        </p:nvSpPr>
        <p:spPr>
          <a:xfrm>
            <a:off x="0" y="6424240"/>
            <a:ext cx="12139246" cy="433755"/>
          </a:xfrm>
          <a:prstGeom prst="rect">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zh-CN" altLang="en-US" dirty="0"/>
          </a:p>
        </p:txBody>
      </p:sp>
      <p:sp>
        <p:nvSpPr>
          <p:cNvPr id="3" name="矩形 2">
            <a:extLst>
              <a:ext uri="{FF2B5EF4-FFF2-40B4-BE49-F238E27FC236}">
                <a16:creationId xmlns:a16="http://schemas.microsoft.com/office/drawing/2014/main" id="{74CE3E99-4457-5D1C-64B2-096111DF19F6}"/>
              </a:ext>
            </a:extLst>
          </p:cNvPr>
          <p:cNvSpPr/>
          <p:nvPr/>
        </p:nvSpPr>
        <p:spPr>
          <a:xfrm>
            <a:off x="1" y="6424248"/>
            <a:ext cx="1981200" cy="433752"/>
          </a:xfrm>
          <a:prstGeom prst="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r>
              <a:rPr lang="en-US" altLang="zh-CN" sz="1200" b="1" dirty="0">
                <a:solidFill>
                  <a:prstClr val="white"/>
                </a:solidFill>
                <a:latin typeface="Arial" panose="020B0604020202020204"/>
                <a:ea typeface="微软雅黑" panose="020B0503020204020204" charset="-122"/>
                <a:sym typeface="Arial" panose="020B0604020202020204"/>
              </a:rPr>
              <a:t>Introduction to Routers</a:t>
            </a:r>
          </a:p>
        </p:txBody>
      </p:sp>
      <p:sp>
        <p:nvSpPr>
          <p:cNvPr id="5" name="矩形 4">
            <a:extLst>
              <a:ext uri="{FF2B5EF4-FFF2-40B4-BE49-F238E27FC236}">
                <a16:creationId xmlns:a16="http://schemas.microsoft.com/office/drawing/2014/main" id="{B0FD5A97-F8A8-9130-7D7C-4E15BAF0E418}"/>
              </a:ext>
            </a:extLst>
          </p:cNvPr>
          <p:cNvSpPr/>
          <p:nvPr/>
        </p:nvSpPr>
        <p:spPr>
          <a:xfrm>
            <a:off x="4056183" y="6424248"/>
            <a:ext cx="1913478" cy="433752"/>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CN" sz="1200" b="1" dirty="0">
                <a:solidFill>
                  <a:prstClr val="white"/>
                </a:solidFill>
                <a:latin typeface="Arial" panose="020B0604020202020204"/>
                <a:ea typeface="微软雅黑" panose="020B0503020204020204" charset="-122"/>
                <a:sym typeface="Arial" panose="020B0604020202020204"/>
              </a:rPr>
              <a:t>Working Modes</a:t>
            </a:r>
            <a:endParaRPr lang="zh-CN" altLang="en-US" sz="1200" b="1" dirty="0">
              <a:solidFill>
                <a:prstClr val="white"/>
              </a:solidFill>
              <a:latin typeface="Arial" panose="020B0604020202020204"/>
              <a:ea typeface="微软雅黑" panose="020B0503020204020204" charset="-122"/>
            </a:endParaRPr>
          </a:p>
        </p:txBody>
      </p:sp>
      <p:sp>
        <p:nvSpPr>
          <p:cNvPr id="6" name="矩形 5">
            <a:extLst>
              <a:ext uri="{FF2B5EF4-FFF2-40B4-BE49-F238E27FC236}">
                <a16:creationId xmlns:a16="http://schemas.microsoft.com/office/drawing/2014/main" id="{27DE4753-E9F0-D50B-DC97-C3BF370FC73D}"/>
              </a:ext>
            </a:extLst>
          </p:cNvPr>
          <p:cNvSpPr/>
          <p:nvPr/>
        </p:nvSpPr>
        <p:spPr>
          <a:xfrm>
            <a:off x="5969662" y="6424244"/>
            <a:ext cx="1972366" cy="433752"/>
          </a:xfrm>
          <a:prstGeom prst="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r>
              <a:rPr lang="en-US" altLang="zh-CN" sz="1200" b="1" dirty="0">
                <a:solidFill>
                  <a:prstClr val="white"/>
                </a:solidFill>
                <a:latin typeface="Arial" panose="020B0604020202020204"/>
                <a:ea typeface="微软雅黑" panose="020B0503020204020204" charset="-122"/>
                <a:sym typeface="Arial" panose="020B0604020202020204"/>
              </a:rPr>
              <a:t>Commands</a:t>
            </a:r>
          </a:p>
        </p:txBody>
      </p:sp>
      <p:sp>
        <p:nvSpPr>
          <p:cNvPr id="8" name="矩形 7">
            <a:extLst>
              <a:ext uri="{FF2B5EF4-FFF2-40B4-BE49-F238E27FC236}">
                <a16:creationId xmlns:a16="http://schemas.microsoft.com/office/drawing/2014/main" id="{A3EB13D9-C6AB-D771-CCF1-33DBCB0792E0}"/>
              </a:ext>
            </a:extLst>
          </p:cNvPr>
          <p:cNvSpPr/>
          <p:nvPr/>
        </p:nvSpPr>
        <p:spPr>
          <a:xfrm>
            <a:off x="7942028" y="6424244"/>
            <a:ext cx="2069480" cy="433752"/>
          </a:xfrm>
          <a:prstGeom prst="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defRPr/>
            </a:pPr>
            <a:r>
              <a:rPr lang="en-US" altLang="zh-CN" sz="1200" b="1" dirty="0">
                <a:solidFill>
                  <a:prstClr val="white"/>
                </a:solidFill>
                <a:latin typeface="Arial" panose="020B0604020202020204"/>
                <a:ea typeface="微软雅黑" panose="020B0503020204020204" charset="-122"/>
                <a:sym typeface="Arial" panose="020B0604020202020204"/>
              </a:rPr>
              <a:t>Manual Configuration</a:t>
            </a:r>
          </a:p>
        </p:txBody>
      </p:sp>
      <p:sp>
        <p:nvSpPr>
          <p:cNvPr id="9" name="矩形 8">
            <a:extLst>
              <a:ext uri="{FF2B5EF4-FFF2-40B4-BE49-F238E27FC236}">
                <a16:creationId xmlns:a16="http://schemas.microsoft.com/office/drawing/2014/main" id="{17436FED-797F-48C9-F732-1F2FC5817292}"/>
              </a:ext>
            </a:extLst>
          </p:cNvPr>
          <p:cNvSpPr/>
          <p:nvPr/>
        </p:nvSpPr>
        <p:spPr>
          <a:xfrm>
            <a:off x="10011509" y="6424248"/>
            <a:ext cx="2180490" cy="433752"/>
          </a:xfrm>
          <a:prstGeom prst="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defRPr/>
            </a:pPr>
            <a:r>
              <a:rPr lang="en-US" altLang="zh-CN" sz="1200" b="1" dirty="0">
                <a:solidFill>
                  <a:prstClr val="white"/>
                </a:solidFill>
                <a:latin typeface="Arial" panose="020B0604020202020204"/>
                <a:ea typeface="微软雅黑" panose="020B0503020204020204" charset="-122"/>
                <a:sym typeface="Arial" panose="020B0604020202020204"/>
              </a:rPr>
              <a:t>Experiment</a:t>
            </a:r>
            <a:endParaRPr lang="zh-CN" altLang="en-US" sz="1200" b="1" dirty="0">
              <a:solidFill>
                <a:prstClr val="white"/>
              </a:solidFill>
              <a:latin typeface="Arial" panose="020B0604020202020204"/>
              <a:ea typeface="微软雅黑" panose="020B0503020204020204" charset="-122"/>
            </a:endParaRPr>
          </a:p>
        </p:txBody>
      </p:sp>
      <p:sp>
        <p:nvSpPr>
          <p:cNvPr id="10" name="矩形 9">
            <a:extLst>
              <a:ext uri="{FF2B5EF4-FFF2-40B4-BE49-F238E27FC236}">
                <a16:creationId xmlns:a16="http://schemas.microsoft.com/office/drawing/2014/main" id="{4F0C205C-18B4-C16D-F009-BE60A22D8BE5}"/>
              </a:ext>
            </a:extLst>
          </p:cNvPr>
          <p:cNvSpPr/>
          <p:nvPr/>
        </p:nvSpPr>
        <p:spPr>
          <a:xfrm>
            <a:off x="1981201" y="6424248"/>
            <a:ext cx="2074982" cy="433752"/>
          </a:xfrm>
          <a:prstGeom prst="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r>
              <a:rPr lang="en-US" altLang="zh-CN" sz="1200" b="1" dirty="0">
                <a:solidFill>
                  <a:prstClr val="white"/>
                </a:solidFill>
                <a:latin typeface="Arial" panose="020B0604020202020204"/>
                <a:ea typeface="微软雅黑" panose="020B0503020204020204" charset="-122"/>
                <a:sym typeface="Arial" panose="020B0604020202020204"/>
              </a:rPr>
              <a:t>Remote Access</a:t>
            </a:r>
          </a:p>
        </p:txBody>
      </p:sp>
    </p:spTree>
    <p:extLst>
      <p:ext uri="{BB962C8B-B14F-4D97-AF65-F5344CB8AC3E}">
        <p14:creationId xmlns:p14="http://schemas.microsoft.com/office/powerpoint/2010/main" val="37578992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组合 44"/>
          <p:cNvGrpSpPr/>
          <p:nvPr/>
        </p:nvGrpSpPr>
        <p:grpSpPr>
          <a:xfrm>
            <a:off x="0" y="432158"/>
            <a:ext cx="12192000" cy="584775"/>
            <a:chOff x="0" y="432158"/>
            <a:chExt cx="12192000" cy="584775"/>
          </a:xfrm>
        </p:grpSpPr>
        <p:sp>
          <p:nvSpPr>
            <p:cNvPr id="49" name="文本框 48"/>
            <p:cNvSpPr txBox="1"/>
            <p:nvPr/>
          </p:nvSpPr>
          <p:spPr>
            <a:xfrm>
              <a:off x="773113" y="432158"/>
              <a:ext cx="4457700" cy="584775"/>
            </a:xfrm>
            <a:prstGeom prst="rect">
              <a:avLst/>
            </a:prstGeom>
            <a:noFill/>
          </p:spPr>
          <p:txBody>
            <a:bodyPr wrap="square" rtlCol="0">
              <a:spAutoFit/>
              <a:scene3d>
                <a:camera prst="orthographicFront"/>
                <a:lightRig rig="threePt" dir="t"/>
              </a:scene3d>
              <a:sp3d contourW="12700"/>
            </a:bodyPr>
            <a:lstStyle>
              <a:defPPr>
                <a:defRPr lang="zh-CN"/>
              </a:defPPr>
              <a:lvl1pPr marR="0" lvl="0" indent="0" fontAlgn="auto">
                <a:lnSpc>
                  <a:spcPct val="100000"/>
                </a:lnSpc>
                <a:spcBef>
                  <a:spcPts val="0"/>
                </a:spcBef>
                <a:spcAft>
                  <a:spcPts val="0"/>
                </a:spcAft>
                <a:buClrTx/>
                <a:buSzTx/>
                <a:buFontTx/>
                <a:buNone/>
                <a:defRPr kumimoji="0" sz="3200" b="1" i="0" u="none" strike="noStrike" cap="none" spc="0" normalizeH="0" baseline="0">
                  <a:ln>
                    <a:noFill/>
                  </a:ln>
                  <a:solidFill>
                    <a:prstClr val="white"/>
                  </a:solidFill>
                  <a:effectLst/>
                  <a:uLnTx/>
                  <a:uFillTx/>
                  <a:latin typeface="Arial" panose="020B0604020202020204"/>
                  <a:ea typeface="微软雅黑" panose="020B0503020204020204" charset="-122"/>
                </a:defRPr>
              </a:lvl1pPr>
            </a:lstStyle>
            <a:p>
              <a:r>
                <a:rPr lang="en-US" altLang="zh-CN" b="0" i="0" dirty="0">
                  <a:solidFill>
                    <a:srgbClr val="FFFFFF"/>
                  </a:solidFill>
                  <a:effectLst/>
                  <a:latin typeface="Nunito" pitchFamily="2" charset="0"/>
                </a:rPr>
                <a:t>Interface mode</a:t>
              </a:r>
              <a:endParaRPr lang="zh-CN" altLang="en-US" dirty="0">
                <a:sym typeface="Arial" panose="020B0604020202020204"/>
              </a:endParaRPr>
            </a:p>
          </p:txBody>
        </p:sp>
        <p:cxnSp>
          <p:nvCxnSpPr>
            <p:cNvPr id="47" name="直接连接符 46"/>
            <p:cNvCxnSpPr>
              <a:cxnSpLocks/>
            </p:cNvCxnSpPr>
            <p:nvPr/>
          </p:nvCxnSpPr>
          <p:spPr>
            <a:xfrm>
              <a:off x="3862873" y="724545"/>
              <a:ext cx="8329127" cy="0"/>
            </a:xfrm>
            <a:prstGeom prst="line">
              <a:avLst/>
            </a:prstGeom>
            <a:ln w="25400" cmpd="thickThin">
              <a:solidFill>
                <a:srgbClr val="1C79C6"/>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a:off x="0" y="724545"/>
              <a:ext cx="660400" cy="0"/>
            </a:xfrm>
            <a:prstGeom prst="line">
              <a:avLst/>
            </a:prstGeom>
            <a:ln w="25400" cmpd="thickThin">
              <a:solidFill>
                <a:srgbClr val="1C79C6"/>
              </a:solidFill>
            </a:ln>
          </p:spPr>
          <p:style>
            <a:lnRef idx="1">
              <a:schemeClr val="accent1"/>
            </a:lnRef>
            <a:fillRef idx="0">
              <a:schemeClr val="accent1"/>
            </a:fillRef>
            <a:effectRef idx="0">
              <a:schemeClr val="accent1"/>
            </a:effectRef>
            <a:fontRef idx="minor">
              <a:schemeClr val="tx1"/>
            </a:fontRef>
          </p:style>
        </p:cxnSp>
      </p:grpSp>
      <p:pic>
        <p:nvPicPr>
          <p:cNvPr id="4" name="图片 3">
            <a:extLst>
              <a:ext uri="{FF2B5EF4-FFF2-40B4-BE49-F238E27FC236}">
                <a16:creationId xmlns:a16="http://schemas.microsoft.com/office/drawing/2014/main" id="{F584313F-DD60-A474-7B7E-48B182C70F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4990" y="1652185"/>
            <a:ext cx="8425242" cy="1445578"/>
          </a:xfrm>
          <a:prstGeom prst="rect">
            <a:avLst/>
          </a:prstGeom>
        </p:spPr>
      </p:pic>
      <p:sp>
        <p:nvSpPr>
          <p:cNvPr id="5" name="文本框 4">
            <a:extLst>
              <a:ext uri="{FF2B5EF4-FFF2-40B4-BE49-F238E27FC236}">
                <a16:creationId xmlns:a16="http://schemas.microsoft.com/office/drawing/2014/main" id="{35781526-6C57-354F-4FE3-A34C479B0CAC}"/>
              </a:ext>
            </a:extLst>
          </p:cNvPr>
          <p:cNvSpPr txBox="1"/>
          <p:nvPr/>
        </p:nvSpPr>
        <p:spPr>
          <a:xfrm>
            <a:off x="773113" y="3271133"/>
            <a:ext cx="8425242" cy="2862322"/>
          </a:xfrm>
          <a:prstGeom prst="rect">
            <a:avLst/>
          </a:prstGeom>
          <a:noFill/>
        </p:spPr>
        <p:txBody>
          <a:bodyPr wrap="square" rtlCol="0">
            <a:spAutoFit/>
          </a:bodyPr>
          <a:lstStyle/>
          <a:p>
            <a:r>
              <a:rPr lang="en-US" altLang="zh-CN" sz="2000" b="0" i="0" dirty="0">
                <a:solidFill>
                  <a:schemeClr val="bg1"/>
                </a:solidFill>
                <a:effectLst/>
                <a:latin typeface="-apple-system"/>
              </a:rPr>
              <a:t>Interface Configuration mode is used to configure specific network interfaces on the router. </a:t>
            </a:r>
          </a:p>
          <a:p>
            <a:endParaRPr lang="en-US" altLang="zh-CN" sz="2000" b="0" i="0" dirty="0">
              <a:solidFill>
                <a:schemeClr val="bg1"/>
              </a:solidFill>
              <a:effectLst/>
              <a:latin typeface="-apple-system"/>
            </a:endParaRPr>
          </a:p>
          <a:p>
            <a:r>
              <a:rPr lang="en-US" altLang="zh-CN" sz="2000" b="0" i="0" dirty="0">
                <a:solidFill>
                  <a:schemeClr val="bg1"/>
                </a:solidFill>
                <a:effectLst/>
                <a:latin typeface="-apple-system"/>
              </a:rPr>
              <a:t>To enter interface configuration mode, you use the "interface &lt;interface name&gt;" command (e.g., "interface e0/0") in global configuration mode. </a:t>
            </a:r>
          </a:p>
          <a:p>
            <a:endParaRPr lang="en-US" altLang="zh-CN" sz="2000" dirty="0">
              <a:solidFill>
                <a:schemeClr val="bg1"/>
              </a:solidFill>
              <a:latin typeface="-apple-system"/>
            </a:endParaRPr>
          </a:p>
          <a:p>
            <a:r>
              <a:rPr lang="en-US" altLang="zh-CN" sz="2000" b="0" i="0" dirty="0">
                <a:solidFill>
                  <a:schemeClr val="bg1"/>
                </a:solidFill>
                <a:effectLst/>
                <a:latin typeface="-apple-system"/>
              </a:rPr>
              <a:t>In this mode, you can configure parameters related to the specified interface, such as IP address, subnet mask, maximum transmission unit (MTU), speed, protocols, and more.</a:t>
            </a:r>
            <a:endParaRPr lang="zh-CN" altLang="en-US" sz="2000" dirty="0">
              <a:solidFill>
                <a:schemeClr val="bg1"/>
              </a:solidFill>
            </a:endParaRPr>
          </a:p>
        </p:txBody>
      </p:sp>
      <p:sp>
        <p:nvSpPr>
          <p:cNvPr id="2" name="矩形 1">
            <a:extLst>
              <a:ext uri="{FF2B5EF4-FFF2-40B4-BE49-F238E27FC236}">
                <a16:creationId xmlns:a16="http://schemas.microsoft.com/office/drawing/2014/main" id="{38AF21B9-E077-0CC4-10D3-372E069AEB45}"/>
              </a:ext>
            </a:extLst>
          </p:cNvPr>
          <p:cNvSpPr/>
          <p:nvPr/>
        </p:nvSpPr>
        <p:spPr>
          <a:xfrm>
            <a:off x="0" y="6424240"/>
            <a:ext cx="12139246" cy="433755"/>
          </a:xfrm>
          <a:prstGeom prst="rect">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zh-CN" altLang="en-US" dirty="0"/>
          </a:p>
        </p:txBody>
      </p:sp>
      <p:sp>
        <p:nvSpPr>
          <p:cNvPr id="3" name="矩形 2">
            <a:extLst>
              <a:ext uri="{FF2B5EF4-FFF2-40B4-BE49-F238E27FC236}">
                <a16:creationId xmlns:a16="http://schemas.microsoft.com/office/drawing/2014/main" id="{8E1B36DB-1403-D669-5711-063F41FDA426}"/>
              </a:ext>
            </a:extLst>
          </p:cNvPr>
          <p:cNvSpPr/>
          <p:nvPr/>
        </p:nvSpPr>
        <p:spPr>
          <a:xfrm>
            <a:off x="1" y="6424248"/>
            <a:ext cx="1981200" cy="433752"/>
          </a:xfrm>
          <a:prstGeom prst="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r>
              <a:rPr lang="en-US" altLang="zh-CN" sz="1200" b="1" dirty="0">
                <a:solidFill>
                  <a:prstClr val="white"/>
                </a:solidFill>
                <a:latin typeface="Arial" panose="020B0604020202020204"/>
                <a:ea typeface="微软雅黑" panose="020B0503020204020204" charset="-122"/>
                <a:sym typeface="Arial" panose="020B0604020202020204"/>
              </a:rPr>
              <a:t>Introduction to Routers</a:t>
            </a:r>
          </a:p>
        </p:txBody>
      </p:sp>
      <p:sp>
        <p:nvSpPr>
          <p:cNvPr id="6" name="矩形 5">
            <a:extLst>
              <a:ext uri="{FF2B5EF4-FFF2-40B4-BE49-F238E27FC236}">
                <a16:creationId xmlns:a16="http://schemas.microsoft.com/office/drawing/2014/main" id="{4D539729-46BE-46DE-FA54-B87FBB4933B2}"/>
              </a:ext>
            </a:extLst>
          </p:cNvPr>
          <p:cNvSpPr/>
          <p:nvPr/>
        </p:nvSpPr>
        <p:spPr>
          <a:xfrm>
            <a:off x="4056183" y="6424248"/>
            <a:ext cx="1913478" cy="433752"/>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CN" sz="1200" b="1" dirty="0">
                <a:solidFill>
                  <a:prstClr val="white"/>
                </a:solidFill>
                <a:latin typeface="Arial" panose="020B0604020202020204"/>
                <a:ea typeface="微软雅黑" panose="020B0503020204020204" charset="-122"/>
                <a:sym typeface="Arial" panose="020B0604020202020204"/>
              </a:rPr>
              <a:t>Working Modes</a:t>
            </a:r>
            <a:endParaRPr lang="zh-CN" altLang="en-US" sz="1200" b="1" dirty="0">
              <a:solidFill>
                <a:prstClr val="white"/>
              </a:solidFill>
              <a:latin typeface="Arial" panose="020B0604020202020204"/>
              <a:ea typeface="微软雅黑" panose="020B0503020204020204" charset="-122"/>
            </a:endParaRPr>
          </a:p>
        </p:txBody>
      </p:sp>
      <p:sp>
        <p:nvSpPr>
          <p:cNvPr id="7" name="矩形 6">
            <a:extLst>
              <a:ext uri="{FF2B5EF4-FFF2-40B4-BE49-F238E27FC236}">
                <a16:creationId xmlns:a16="http://schemas.microsoft.com/office/drawing/2014/main" id="{256A77EE-BC28-0C3D-93A8-31F081EBC9BC}"/>
              </a:ext>
            </a:extLst>
          </p:cNvPr>
          <p:cNvSpPr/>
          <p:nvPr/>
        </p:nvSpPr>
        <p:spPr>
          <a:xfrm>
            <a:off x="5969662" y="6424244"/>
            <a:ext cx="1972366" cy="433752"/>
          </a:xfrm>
          <a:prstGeom prst="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r>
              <a:rPr lang="en-US" altLang="zh-CN" sz="1200" b="1" dirty="0">
                <a:solidFill>
                  <a:prstClr val="white"/>
                </a:solidFill>
                <a:latin typeface="Arial" panose="020B0604020202020204"/>
                <a:ea typeface="微软雅黑" panose="020B0503020204020204" charset="-122"/>
                <a:sym typeface="Arial" panose="020B0604020202020204"/>
              </a:rPr>
              <a:t>Commands</a:t>
            </a:r>
          </a:p>
        </p:txBody>
      </p:sp>
      <p:sp>
        <p:nvSpPr>
          <p:cNvPr id="8" name="矩形 7">
            <a:extLst>
              <a:ext uri="{FF2B5EF4-FFF2-40B4-BE49-F238E27FC236}">
                <a16:creationId xmlns:a16="http://schemas.microsoft.com/office/drawing/2014/main" id="{A3BAE48D-5776-C0C3-4CDC-893809195E87}"/>
              </a:ext>
            </a:extLst>
          </p:cNvPr>
          <p:cNvSpPr/>
          <p:nvPr/>
        </p:nvSpPr>
        <p:spPr>
          <a:xfrm>
            <a:off x="7942028" y="6424244"/>
            <a:ext cx="2069480" cy="433752"/>
          </a:xfrm>
          <a:prstGeom prst="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defRPr/>
            </a:pPr>
            <a:r>
              <a:rPr lang="en-US" altLang="zh-CN" sz="1200" b="1" dirty="0">
                <a:solidFill>
                  <a:prstClr val="white"/>
                </a:solidFill>
                <a:latin typeface="Arial" panose="020B0604020202020204"/>
                <a:ea typeface="微软雅黑" panose="020B0503020204020204" charset="-122"/>
                <a:sym typeface="Arial" panose="020B0604020202020204"/>
              </a:rPr>
              <a:t>Manual Configuration</a:t>
            </a:r>
          </a:p>
        </p:txBody>
      </p:sp>
      <p:sp>
        <p:nvSpPr>
          <p:cNvPr id="9" name="矩形 8">
            <a:extLst>
              <a:ext uri="{FF2B5EF4-FFF2-40B4-BE49-F238E27FC236}">
                <a16:creationId xmlns:a16="http://schemas.microsoft.com/office/drawing/2014/main" id="{9F539CD8-D4E9-A8DF-F762-C303FB2EA5CD}"/>
              </a:ext>
            </a:extLst>
          </p:cNvPr>
          <p:cNvSpPr/>
          <p:nvPr/>
        </p:nvSpPr>
        <p:spPr>
          <a:xfrm>
            <a:off x="10011509" y="6424248"/>
            <a:ext cx="2180490" cy="433752"/>
          </a:xfrm>
          <a:prstGeom prst="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defRPr/>
            </a:pPr>
            <a:r>
              <a:rPr lang="en-US" altLang="zh-CN" sz="1200" b="1" dirty="0">
                <a:solidFill>
                  <a:prstClr val="white"/>
                </a:solidFill>
                <a:latin typeface="Arial" panose="020B0604020202020204"/>
                <a:ea typeface="微软雅黑" panose="020B0503020204020204" charset="-122"/>
                <a:sym typeface="Arial" panose="020B0604020202020204"/>
              </a:rPr>
              <a:t>Experiment</a:t>
            </a:r>
            <a:endParaRPr lang="zh-CN" altLang="en-US" sz="1200" b="1" dirty="0">
              <a:solidFill>
                <a:prstClr val="white"/>
              </a:solidFill>
              <a:latin typeface="Arial" panose="020B0604020202020204"/>
              <a:ea typeface="微软雅黑" panose="020B0503020204020204" charset="-122"/>
            </a:endParaRPr>
          </a:p>
        </p:txBody>
      </p:sp>
      <p:sp>
        <p:nvSpPr>
          <p:cNvPr id="10" name="矩形 9">
            <a:extLst>
              <a:ext uri="{FF2B5EF4-FFF2-40B4-BE49-F238E27FC236}">
                <a16:creationId xmlns:a16="http://schemas.microsoft.com/office/drawing/2014/main" id="{5C00CC30-AC09-BAA2-42DC-7E2B4567FCF5}"/>
              </a:ext>
            </a:extLst>
          </p:cNvPr>
          <p:cNvSpPr/>
          <p:nvPr/>
        </p:nvSpPr>
        <p:spPr>
          <a:xfrm>
            <a:off x="1981201" y="6424248"/>
            <a:ext cx="2074982" cy="433752"/>
          </a:xfrm>
          <a:prstGeom prst="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r>
              <a:rPr lang="en-US" altLang="zh-CN" sz="1200" b="1" dirty="0">
                <a:solidFill>
                  <a:prstClr val="white"/>
                </a:solidFill>
                <a:latin typeface="Arial" panose="020B0604020202020204"/>
                <a:ea typeface="微软雅黑" panose="020B0503020204020204" charset="-122"/>
                <a:sym typeface="Arial" panose="020B0604020202020204"/>
              </a:rPr>
              <a:t>Remote Access</a:t>
            </a:r>
          </a:p>
        </p:txBody>
      </p:sp>
    </p:spTree>
    <p:extLst>
      <p:ext uri="{BB962C8B-B14F-4D97-AF65-F5344CB8AC3E}">
        <p14:creationId xmlns:p14="http://schemas.microsoft.com/office/powerpoint/2010/main" val="18842266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MH_Others_1"/>
          <p:cNvSpPr/>
          <p:nvPr>
            <p:custDataLst>
              <p:tags r:id="rId2"/>
            </p:custDataLst>
          </p:nvPr>
        </p:nvSpPr>
        <p:spPr>
          <a:xfrm>
            <a:off x="1279108" y="661083"/>
            <a:ext cx="1840670" cy="561309"/>
          </a:xfrm>
          <a:prstGeom prst="rect">
            <a:avLst/>
          </a:prstGeom>
          <a:solidFill>
            <a:srgbClr val="1C79C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rmAutofit/>
          </a:bodyPr>
          <a:lstStyle/>
          <a:p>
            <a:pPr lvl="0" algn="ctr"/>
            <a:r>
              <a:rPr lang="zh-CN" altLang="en-US" sz="3200" b="1" dirty="0">
                <a:solidFill>
                  <a:srgbClr val="FFFFFF"/>
                </a:solidFill>
                <a:latin typeface="Arial" panose="020B0604020202020204"/>
                <a:ea typeface="微软雅黑" panose="020B0503020204020204" charset="-122"/>
                <a:sym typeface="Arial" panose="020B0604020202020204"/>
              </a:rPr>
              <a:t>目录</a:t>
            </a:r>
          </a:p>
        </p:txBody>
      </p:sp>
      <p:sp>
        <p:nvSpPr>
          <p:cNvPr id="22" name="MH_Others_2"/>
          <p:cNvSpPr txBox="1"/>
          <p:nvPr>
            <p:custDataLst>
              <p:tags r:id="rId3"/>
            </p:custDataLst>
          </p:nvPr>
        </p:nvSpPr>
        <p:spPr>
          <a:xfrm>
            <a:off x="1283376" y="1357758"/>
            <a:ext cx="1836402" cy="490403"/>
          </a:xfrm>
          <a:prstGeom prst="rect">
            <a:avLst/>
          </a:prstGeom>
          <a:noFill/>
        </p:spPr>
        <p:txBody>
          <a:bodyPr wrap="square" lIns="0" tIns="0" rIns="0" bIns="0" rtlCol="0">
            <a:normAutofit/>
          </a:bodyPr>
          <a:lstStyle/>
          <a:p>
            <a:pPr algn="ctr"/>
            <a:r>
              <a:rPr lang="en-US" altLang="zh-CN" sz="2000" b="1" spc="100" dirty="0">
                <a:solidFill>
                  <a:schemeClr val="bg1"/>
                </a:solidFill>
                <a:latin typeface="Arial" panose="020B0604020202020204"/>
                <a:ea typeface="微软雅黑" panose="020B0503020204020204" charset="-122"/>
                <a:sym typeface="Arial" panose="020B0604020202020204"/>
              </a:rPr>
              <a:t>CONTENTS</a:t>
            </a:r>
            <a:endParaRPr lang="zh-CN" altLang="en-US" sz="2000" b="1" spc="100" dirty="0">
              <a:solidFill>
                <a:schemeClr val="bg1"/>
              </a:solidFill>
              <a:latin typeface="Arial" panose="020B0604020202020204"/>
              <a:ea typeface="微软雅黑" panose="020B0503020204020204" charset="-122"/>
              <a:sym typeface="Arial" panose="020B0604020202020204"/>
            </a:endParaRPr>
          </a:p>
        </p:txBody>
      </p:sp>
      <p:sp>
        <p:nvSpPr>
          <p:cNvPr id="63" name="MH_Number_1">
            <a:hlinkClick r:id="rId14" action="ppaction://hlinksldjump"/>
          </p:cNvPr>
          <p:cNvSpPr/>
          <p:nvPr>
            <p:custDataLst>
              <p:tags r:id="rId4"/>
            </p:custDataLst>
          </p:nvPr>
        </p:nvSpPr>
        <p:spPr>
          <a:xfrm rot="19752126">
            <a:off x="3866876" y="614060"/>
            <a:ext cx="656537" cy="573770"/>
          </a:xfrm>
          <a:custGeom>
            <a:avLst/>
            <a:gdLst>
              <a:gd name="connsiteX0" fmla="*/ 279534 w 544042"/>
              <a:gd name="connsiteY0" fmla="*/ 0 h 475457"/>
              <a:gd name="connsiteX1" fmla="*/ 544042 w 544042"/>
              <a:gd name="connsiteY1" fmla="*/ 475457 h 475457"/>
              <a:gd name="connsiteX2" fmla="*/ 0 w 544042"/>
              <a:gd name="connsiteY2" fmla="*/ 468961 h 475457"/>
            </a:gdLst>
            <a:ahLst/>
            <a:cxnLst>
              <a:cxn ang="0">
                <a:pos x="connsiteX0" y="connsiteY0"/>
              </a:cxn>
              <a:cxn ang="0">
                <a:pos x="connsiteX1" y="connsiteY1"/>
              </a:cxn>
              <a:cxn ang="0">
                <a:pos x="connsiteX2" y="connsiteY2"/>
              </a:cxn>
            </a:cxnLst>
            <a:rect l="l" t="t" r="r" b="b"/>
            <a:pathLst>
              <a:path w="544042" h="475457">
                <a:moveTo>
                  <a:pt x="279534" y="0"/>
                </a:moveTo>
                <a:lnTo>
                  <a:pt x="544042" y="475457"/>
                </a:lnTo>
                <a:lnTo>
                  <a:pt x="0" y="468961"/>
                </a:lnTo>
                <a:close/>
              </a:path>
            </a:pathLst>
          </a:custGeom>
          <a:solidFill>
            <a:srgbClr val="02238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180000" rIns="0" bIns="0" rtlCol="0" anchor="ctr">
            <a:normAutofit/>
          </a:bodyPr>
          <a:lstStyle/>
          <a:p>
            <a:pPr algn="ctr"/>
            <a:r>
              <a:rPr lang="en-US" altLang="zh-CN" dirty="0">
                <a:solidFill>
                  <a:srgbClr val="FFFFFF"/>
                </a:solidFill>
                <a:latin typeface="Arial" panose="020B0604020202020204"/>
                <a:ea typeface="微软雅黑" panose="020B0503020204020204" charset="-122"/>
                <a:sym typeface="Arial" panose="020B0604020202020204"/>
              </a:rPr>
              <a:t>01</a:t>
            </a:r>
            <a:endParaRPr lang="zh-CN" altLang="en-US" dirty="0">
              <a:solidFill>
                <a:srgbClr val="FFFFFF"/>
              </a:solidFill>
              <a:latin typeface="Arial" panose="020B0604020202020204"/>
              <a:ea typeface="微软雅黑" panose="020B0503020204020204" charset="-122"/>
              <a:sym typeface="Arial" panose="020B0604020202020204"/>
            </a:endParaRPr>
          </a:p>
        </p:txBody>
      </p:sp>
      <p:sp>
        <p:nvSpPr>
          <p:cNvPr id="18" name="文本框 17"/>
          <p:cNvSpPr txBox="1"/>
          <p:nvPr/>
        </p:nvSpPr>
        <p:spPr>
          <a:xfrm>
            <a:off x="4712644" y="700422"/>
            <a:ext cx="4307840" cy="521970"/>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sym typeface="Arial" panose="020B0604020202020204"/>
              </a:rPr>
              <a:t>Introduction to Routers</a:t>
            </a:r>
          </a:p>
        </p:txBody>
      </p:sp>
      <p:sp>
        <p:nvSpPr>
          <p:cNvPr id="65" name="MH_Number_2">
            <a:hlinkClick r:id="rId15" action="ppaction://hlinksldjump"/>
          </p:cNvPr>
          <p:cNvSpPr/>
          <p:nvPr>
            <p:custDataLst>
              <p:tags r:id="rId5"/>
            </p:custDataLst>
          </p:nvPr>
        </p:nvSpPr>
        <p:spPr>
          <a:xfrm rot="19752126">
            <a:off x="3866876" y="1588030"/>
            <a:ext cx="656537" cy="573770"/>
          </a:xfrm>
          <a:custGeom>
            <a:avLst/>
            <a:gdLst>
              <a:gd name="connsiteX0" fmla="*/ 279534 w 544042"/>
              <a:gd name="connsiteY0" fmla="*/ 0 h 475457"/>
              <a:gd name="connsiteX1" fmla="*/ 544042 w 544042"/>
              <a:gd name="connsiteY1" fmla="*/ 475457 h 475457"/>
              <a:gd name="connsiteX2" fmla="*/ 0 w 544042"/>
              <a:gd name="connsiteY2" fmla="*/ 468961 h 475457"/>
            </a:gdLst>
            <a:ahLst/>
            <a:cxnLst>
              <a:cxn ang="0">
                <a:pos x="connsiteX0" y="connsiteY0"/>
              </a:cxn>
              <a:cxn ang="0">
                <a:pos x="connsiteX1" y="connsiteY1"/>
              </a:cxn>
              <a:cxn ang="0">
                <a:pos x="connsiteX2" y="connsiteY2"/>
              </a:cxn>
            </a:cxnLst>
            <a:rect l="l" t="t" r="r" b="b"/>
            <a:pathLst>
              <a:path w="544042" h="475457">
                <a:moveTo>
                  <a:pt x="279534" y="0"/>
                </a:moveTo>
                <a:lnTo>
                  <a:pt x="544042" y="475457"/>
                </a:lnTo>
                <a:lnTo>
                  <a:pt x="0" y="468961"/>
                </a:lnTo>
                <a:close/>
              </a:path>
            </a:pathLst>
          </a:custGeom>
          <a:solidFill>
            <a:srgbClr val="02238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180000" rIns="0" bIns="0" rtlCol="0" anchor="ctr">
            <a:normAutofit/>
          </a:bodyPr>
          <a:lstStyle/>
          <a:p>
            <a:pPr algn="ctr"/>
            <a:r>
              <a:rPr lang="en-US" altLang="zh-CN">
                <a:solidFill>
                  <a:srgbClr val="FFFFFF"/>
                </a:solidFill>
                <a:latin typeface="Arial" panose="020B0604020202020204"/>
                <a:ea typeface="微软雅黑" panose="020B0503020204020204" charset="-122"/>
                <a:sym typeface="Arial" panose="020B0604020202020204"/>
              </a:rPr>
              <a:t>02</a:t>
            </a:r>
            <a:endParaRPr lang="zh-CN" altLang="en-US">
              <a:solidFill>
                <a:srgbClr val="FFFFFF"/>
              </a:solidFill>
              <a:latin typeface="Arial" panose="020B0604020202020204"/>
              <a:ea typeface="微软雅黑" panose="020B0503020204020204" charset="-122"/>
              <a:sym typeface="Arial" panose="020B0604020202020204"/>
            </a:endParaRPr>
          </a:p>
        </p:txBody>
      </p:sp>
      <p:sp>
        <p:nvSpPr>
          <p:cNvPr id="21" name="文本框 20"/>
          <p:cNvSpPr txBox="1"/>
          <p:nvPr/>
        </p:nvSpPr>
        <p:spPr>
          <a:xfrm>
            <a:off x="4712644" y="1650382"/>
            <a:ext cx="4043680" cy="521970"/>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sym typeface="Arial" panose="020B0604020202020204"/>
              </a:rPr>
              <a:t>Remote Access</a:t>
            </a:r>
          </a:p>
        </p:txBody>
      </p:sp>
      <p:sp>
        <p:nvSpPr>
          <p:cNvPr id="67" name="MH_Number_3">
            <a:hlinkClick r:id="rId16" action="ppaction://hlinksldjump"/>
          </p:cNvPr>
          <p:cNvSpPr/>
          <p:nvPr>
            <p:custDataLst>
              <p:tags r:id="rId6"/>
            </p:custDataLst>
          </p:nvPr>
        </p:nvSpPr>
        <p:spPr>
          <a:xfrm rot="19752126">
            <a:off x="3866876" y="2562000"/>
            <a:ext cx="656537" cy="573770"/>
          </a:xfrm>
          <a:custGeom>
            <a:avLst/>
            <a:gdLst>
              <a:gd name="connsiteX0" fmla="*/ 279534 w 544042"/>
              <a:gd name="connsiteY0" fmla="*/ 0 h 475457"/>
              <a:gd name="connsiteX1" fmla="*/ 544042 w 544042"/>
              <a:gd name="connsiteY1" fmla="*/ 475457 h 475457"/>
              <a:gd name="connsiteX2" fmla="*/ 0 w 544042"/>
              <a:gd name="connsiteY2" fmla="*/ 468961 h 475457"/>
            </a:gdLst>
            <a:ahLst/>
            <a:cxnLst>
              <a:cxn ang="0">
                <a:pos x="connsiteX0" y="connsiteY0"/>
              </a:cxn>
              <a:cxn ang="0">
                <a:pos x="connsiteX1" y="connsiteY1"/>
              </a:cxn>
              <a:cxn ang="0">
                <a:pos x="connsiteX2" y="connsiteY2"/>
              </a:cxn>
            </a:cxnLst>
            <a:rect l="l" t="t" r="r" b="b"/>
            <a:pathLst>
              <a:path w="544042" h="475457">
                <a:moveTo>
                  <a:pt x="279534" y="0"/>
                </a:moveTo>
                <a:lnTo>
                  <a:pt x="544042" y="475457"/>
                </a:lnTo>
                <a:lnTo>
                  <a:pt x="0" y="468961"/>
                </a:lnTo>
                <a:close/>
              </a:path>
            </a:pathLst>
          </a:custGeom>
          <a:solidFill>
            <a:srgbClr val="02238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180000" rIns="0" bIns="0" rtlCol="0" anchor="ctr">
            <a:normAutofit/>
          </a:bodyPr>
          <a:lstStyle/>
          <a:p>
            <a:pPr algn="ctr"/>
            <a:r>
              <a:rPr lang="en-US" altLang="zh-CN">
                <a:solidFill>
                  <a:srgbClr val="FFFFFF"/>
                </a:solidFill>
                <a:latin typeface="Arial" panose="020B0604020202020204"/>
                <a:ea typeface="微软雅黑" panose="020B0503020204020204" charset="-122"/>
                <a:sym typeface="Arial" panose="020B0604020202020204"/>
              </a:rPr>
              <a:t>03</a:t>
            </a:r>
            <a:endParaRPr lang="zh-CN" altLang="en-US">
              <a:solidFill>
                <a:srgbClr val="FFFFFF"/>
              </a:solidFill>
              <a:latin typeface="Arial" panose="020B0604020202020204"/>
              <a:ea typeface="微软雅黑" panose="020B0503020204020204" charset="-122"/>
              <a:sym typeface="Arial" panose="020B0604020202020204"/>
            </a:endParaRPr>
          </a:p>
        </p:txBody>
      </p:sp>
      <p:sp>
        <p:nvSpPr>
          <p:cNvPr id="25" name="文本框 24"/>
          <p:cNvSpPr txBox="1"/>
          <p:nvPr/>
        </p:nvSpPr>
        <p:spPr>
          <a:xfrm>
            <a:off x="4712644" y="2664477"/>
            <a:ext cx="4161790" cy="521970"/>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2800" b="1" dirty="0">
                <a:solidFill>
                  <a:prstClr val="white"/>
                </a:solidFill>
                <a:latin typeface="Arial" panose="020B0604020202020204"/>
                <a:ea typeface="微软雅黑" panose="020B0503020204020204" charset="-122"/>
                <a:sym typeface="Arial" panose="020B0604020202020204"/>
              </a:rPr>
              <a:t>Five</a:t>
            </a:r>
            <a:r>
              <a:rPr lang="en-US" altLang="zh-CN" sz="2800" b="1" noProof="0" dirty="0">
                <a:ln>
                  <a:noFill/>
                </a:ln>
                <a:solidFill>
                  <a:prstClr val="white"/>
                </a:solidFill>
                <a:effectLst/>
                <a:uLnTx/>
                <a:uFillTx/>
                <a:latin typeface="Arial" panose="020B0604020202020204"/>
                <a:ea typeface="微软雅黑" panose="020B0503020204020204" charset="-122"/>
                <a:sym typeface="Arial" panose="020B0604020202020204"/>
              </a:rPr>
              <a:t> Working Modes</a:t>
            </a:r>
            <a:endParaRPr kumimoji="0" lang="zh-CN" altLang="en-US" sz="2800" b="1"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sym typeface="Arial" panose="020B0604020202020204"/>
            </a:endParaRPr>
          </a:p>
        </p:txBody>
      </p:sp>
      <p:sp>
        <p:nvSpPr>
          <p:cNvPr id="69" name="MH_Number_4">
            <a:hlinkClick r:id="rId17" action="ppaction://hlinksldjump"/>
          </p:cNvPr>
          <p:cNvSpPr/>
          <p:nvPr>
            <p:custDataLst>
              <p:tags r:id="rId7"/>
            </p:custDataLst>
          </p:nvPr>
        </p:nvSpPr>
        <p:spPr>
          <a:xfrm rot="19752126">
            <a:off x="3866876" y="3535970"/>
            <a:ext cx="656537" cy="573770"/>
          </a:xfrm>
          <a:custGeom>
            <a:avLst/>
            <a:gdLst>
              <a:gd name="connsiteX0" fmla="*/ 279534 w 544042"/>
              <a:gd name="connsiteY0" fmla="*/ 0 h 475457"/>
              <a:gd name="connsiteX1" fmla="*/ 544042 w 544042"/>
              <a:gd name="connsiteY1" fmla="*/ 475457 h 475457"/>
              <a:gd name="connsiteX2" fmla="*/ 0 w 544042"/>
              <a:gd name="connsiteY2" fmla="*/ 468961 h 475457"/>
            </a:gdLst>
            <a:ahLst/>
            <a:cxnLst>
              <a:cxn ang="0">
                <a:pos x="connsiteX0" y="connsiteY0"/>
              </a:cxn>
              <a:cxn ang="0">
                <a:pos x="connsiteX1" y="connsiteY1"/>
              </a:cxn>
              <a:cxn ang="0">
                <a:pos x="connsiteX2" y="connsiteY2"/>
              </a:cxn>
            </a:cxnLst>
            <a:rect l="l" t="t" r="r" b="b"/>
            <a:pathLst>
              <a:path w="544042" h="475457">
                <a:moveTo>
                  <a:pt x="279534" y="0"/>
                </a:moveTo>
                <a:lnTo>
                  <a:pt x="544042" y="475457"/>
                </a:lnTo>
                <a:lnTo>
                  <a:pt x="0" y="468961"/>
                </a:lnTo>
                <a:close/>
              </a:path>
            </a:pathLst>
          </a:custGeom>
          <a:solidFill>
            <a:srgbClr val="02238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180000" rIns="0" bIns="0" rtlCol="0" anchor="ctr">
            <a:normAutofit/>
          </a:bodyPr>
          <a:lstStyle/>
          <a:p>
            <a:pPr algn="ctr"/>
            <a:r>
              <a:rPr lang="en-US" altLang="zh-CN">
                <a:solidFill>
                  <a:srgbClr val="FFFFFF"/>
                </a:solidFill>
                <a:latin typeface="Arial" panose="020B0604020202020204"/>
                <a:ea typeface="微软雅黑" panose="020B0503020204020204" charset="-122"/>
                <a:sym typeface="Arial" panose="020B0604020202020204"/>
              </a:rPr>
              <a:t>04</a:t>
            </a:r>
            <a:endParaRPr lang="zh-CN" altLang="en-US">
              <a:solidFill>
                <a:srgbClr val="FFFFFF"/>
              </a:solidFill>
              <a:latin typeface="Arial" panose="020B0604020202020204"/>
              <a:ea typeface="微软雅黑" panose="020B0503020204020204" charset="-122"/>
              <a:sym typeface="Arial" panose="020B0604020202020204"/>
            </a:endParaRPr>
          </a:p>
        </p:txBody>
      </p:sp>
      <p:sp>
        <p:nvSpPr>
          <p:cNvPr id="28" name="文本框 27"/>
          <p:cNvSpPr txBox="1"/>
          <p:nvPr/>
        </p:nvSpPr>
        <p:spPr>
          <a:xfrm>
            <a:off x="4712909" y="3622610"/>
            <a:ext cx="3543300" cy="521970"/>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2800" b="1" dirty="0">
                <a:solidFill>
                  <a:prstClr val="white"/>
                </a:solidFill>
                <a:latin typeface="Arial" panose="020B0604020202020204"/>
                <a:ea typeface="微软雅黑" panose="020B0503020204020204" charset="-122"/>
                <a:sym typeface="Arial" panose="020B0604020202020204"/>
              </a:rPr>
              <a:t>C</a:t>
            </a:r>
            <a:r>
              <a:rPr kumimoji="0" lang="en-US" altLang="zh-CN" sz="2800" b="1" i="0" u="none" strike="noStrike" kern="1200" cap="none" spc="0" normalizeH="0" baseline="0" noProof="0" dirty="0" err="1">
                <a:ln>
                  <a:noFill/>
                </a:ln>
                <a:solidFill>
                  <a:prstClr val="white"/>
                </a:solidFill>
                <a:effectLst/>
                <a:uLnTx/>
                <a:uFillTx/>
                <a:latin typeface="Arial" panose="020B0604020202020204"/>
                <a:ea typeface="微软雅黑" panose="020B0503020204020204" charset="-122"/>
                <a:sym typeface="Arial" panose="020B0604020202020204"/>
              </a:rPr>
              <a:t>ommands</a:t>
            </a:r>
            <a:endParaRPr kumimoji="0" lang="en-US" altLang="zh-CN" sz="2800" b="1"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sym typeface="Arial" panose="020B0604020202020204"/>
            </a:endParaRPr>
          </a:p>
        </p:txBody>
      </p:sp>
      <p:sp>
        <p:nvSpPr>
          <p:cNvPr id="30" name="TextBox 4"/>
          <p:cNvSpPr txBox="1"/>
          <p:nvPr/>
        </p:nvSpPr>
        <p:spPr>
          <a:xfrm>
            <a:off x="0" y="0"/>
            <a:ext cx="453650" cy="123111"/>
          </a:xfrm>
          <a:prstGeom prst="rect">
            <a:avLst/>
          </a:prstGeom>
          <a:noFill/>
        </p:spPr>
        <p:txBody>
          <a:bodyPr wrap="square" rtlCol="0">
            <a:spAutoFit/>
          </a:bodyPr>
          <a:lstStyle/>
          <a:p>
            <a:pPr>
              <a:lnSpc>
                <a:spcPct val="200000"/>
              </a:lnSpc>
            </a:pPr>
            <a:r>
              <a:rPr lang="zh-CN" altLang="en-US" sz="100" dirty="0">
                <a:solidFill>
                  <a:schemeClr val="tx1">
                    <a:alpha val="0"/>
                  </a:schemeClr>
                </a:solidFill>
                <a:latin typeface="微软雅黑" panose="020B0503020204020204" charset="-122"/>
                <a:ea typeface="微软雅黑" panose="020B0503020204020204" charset="-122"/>
              </a:rPr>
              <a:t>行业</a:t>
            </a:r>
            <a:r>
              <a:rPr lang="en-US" altLang="zh-CN" sz="100" dirty="0">
                <a:solidFill>
                  <a:schemeClr val="tx1">
                    <a:alpha val="0"/>
                  </a:schemeClr>
                </a:solidFill>
                <a:latin typeface="微软雅黑" panose="020B0503020204020204" charset="-122"/>
                <a:ea typeface="微软雅黑" panose="020B0503020204020204" charset="-122"/>
              </a:rPr>
              <a:t>PPT</a:t>
            </a:r>
            <a:r>
              <a:rPr lang="zh-CN" altLang="en-US" sz="100" dirty="0">
                <a:solidFill>
                  <a:schemeClr val="tx1">
                    <a:alpha val="0"/>
                  </a:schemeClr>
                </a:solidFill>
                <a:latin typeface="微软雅黑" panose="020B0503020204020204" charset="-122"/>
                <a:ea typeface="微软雅黑" panose="020B0503020204020204" charset="-122"/>
              </a:rPr>
              <a:t>模板</a:t>
            </a:r>
            <a:r>
              <a:rPr lang="en-US" altLang="zh-CN" sz="100" dirty="0">
                <a:solidFill>
                  <a:schemeClr val="tx1">
                    <a:alpha val="0"/>
                  </a:schemeClr>
                </a:solidFill>
                <a:latin typeface="微软雅黑" panose="020B0503020204020204" charset="-122"/>
                <a:ea typeface="微软雅黑" panose="020B0503020204020204" charset="-122"/>
              </a:rPr>
              <a:t>http://www.1ppt.com/hangye/</a:t>
            </a:r>
          </a:p>
        </p:txBody>
      </p:sp>
      <p:sp>
        <p:nvSpPr>
          <p:cNvPr id="2" name="MH_Number_4">
            <a:hlinkClick r:id="rId17" action="ppaction://hlinksldjump"/>
          </p:cNvPr>
          <p:cNvSpPr/>
          <p:nvPr>
            <p:custDataLst>
              <p:tags r:id="rId8"/>
            </p:custDataLst>
          </p:nvPr>
        </p:nvSpPr>
        <p:spPr>
          <a:xfrm rot="19752126">
            <a:off x="3865606" y="4510060"/>
            <a:ext cx="656537" cy="573770"/>
          </a:xfrm>
          <a:custGeom>
            <a:avLst/>
            <a:gdLst>
              <a:gd name="connsiteX0" fmla="*/ 279534 w 544042"/>
              <a:gd name="connsiteY0" fmla="*/ 0 h 475457"/>
              <a:gd name="connsiteX1" fmla="*/ 544042 w 544042"/>
              <a:gd name="connsiteY1" fmla="*/ 475457 h 475457"/>
              <a:gd name="connsiteX2" fmla="*/ 0 w 544042"/>
              <a:gd name="connsiteY2" fmla="*/ 468961 h 475457"/>
            </a:gdLst>
            <a:ahLst/>
            <a:cxnLst>
              <a:cxn ang="0">
                <a:pos x="connsiteX0" y="connsiteY0"/>
              </a:cxn>
              <a:cxn ang="0">
                <a:pos x="connsiteX1" y="connsiteY1"/>
              </a:cxn>
              <a:cxn ang="0">
                <a:pos x="connsiteX2" y="connsiteY2"/>
              </a:cxn>
            </a:cxnLst>
            <a:rect l="l" t="t" r="r" b="b"/>
            <a:pathLst>
              <a:path w="544042" h="475457">
                <a:moveTo>
                  <a:pt x="279534" y="0"/>
                </a:moveTo>
                <a:lnTo>
                  <a:pt x="544042" y="475457"/>
                </a:lnTo>
                <a:lnTo>
                  <a:pt x="0" y="468961"/>
                </a:lnTo>
                <a:close/>
              </a:path>
            </a:pathLst>
          </a:custGeom>
          <a:solidFill>
            <a:srgbClr val="02238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180000" rIns="0" bIns="0" rtlCol="0" anchor="ctr">
            <a:normAutofit/>
          </a:bodyPr>
          <a:lstStyle/>
          <a:p>
            <a:pPr algn="ctr"/>
            <a:r>
              <a:rPr lang="en-US" altLang="zh-CN">
                <a:solidFill>
                  <a:srgbClr val="FFFFFF"/>
                </a:solidFill>
                <a:latin typeface="Arial" panose="020B0604020202020204"/>
                <a:ea typeface="微软雅黑" panose="020B0503020204020204" charset="-122"/>
                <a:sym typeface="Arial" panose="020B0604020202020204"/>
              </a:rPr>
              <a:t>05</a:t>
            </a:r>
            <a:endParaRPr lang="zh-CN" altLang="en-US">
              <a:solidFill>
                <a:srgbClr val="FFFFFF"/>
              </a:solidFill>
              <a:latin typeface="Arial" panose="020B0604020202020204"/>
              <a:ea typeface="微软雅黑" panose="020B0503020204020204" charset="-122"/>
              <a:sym typeface="Arial" panose="020B0604020202020204"/>
            </a:endParaRPr>
          </a:p>
        </p:txBody>
      </p:sp>
      <p:sp>
        <p:nvSpPr>
          <p:cNvPr id="3" name="MH_Number_4">
            <a:hlinkClick r:id="rId17" action="ppaction://hlinksldjump"/>
          </p:cNvPr>
          <p:cNvSpPr/>
          <p:nvPr>
            <p:custDataLst>
              <p:tags r:id="rId9"/>
            </p:custDataLst>
          </p:nvPr>
        </p:nvSpPr>
        <p:spPr>
          <a:xfrm rot="19752126">
            <a:off x="3866876" y="5484150"/>
            <a:ext cx="656537" cy="573770"/>
          </a:xfrm>
          <a:custGeom>
            <a:avLst/>
            <a:gdLst>
              <a:gd name="connsiteX0" fmla="*/ 279534 w 544042"/>
              <a:gd name="connsiteY0" fmla="*/ 0 h 475457"/>
              <a:gd name="connsiteX1" fmla="*/ 544042 w 544042"/>
              <a:gd name="connsiteY1" fmla="*/ 475457 h 475457"/>
              <a:gd name="connsiteX2" fmla="*/ 0 w 544042"/>
              <a:gd name="connsiteY2" fmla="*/ 468961 h 475457"/>
            </a:gdLst>
            <a:ahLst/>
            <a:cxnLst>
              <a:cxn ang="0">
                <a:pos x="connsiteX0" y="connsiteY0"/>
              </a:cxn>
              <a:cxn ang="0">
                <a:pos x="connsiteX1" y="connsiteY1"/>
              </a:cxn>
              <a:cxn ang="0">
                <a:pos x="connsiteX2" y="connsiteY2"/>
              </a:cxn>
            </a:cxnLst>
            <a:rect l="l" t="t" r="r" b="b"/>
            <a:pathLst>
              <a:path w="544042" h="475457">
                <a:moveTo>
                  <a:pt x="279534" y="0"/>
                </a:moveTo>
                <a:lnTo>
                  <a:pt x="544042" y="475457"/>
                </a:lnTo>
                <a:lnTo>
                  <a:pt x="0" y="468961"/>
                </a:lnTo>
                <a:close/>
              </a:path>
            </a:pathLst>
          </a:custGeom>
          <a:solidFill>
            <a:srgbClr val="02238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180000" rIns="0" bIns="0" rtlCol="0" anchor="ctr">
            <a:normAutofit/>
          </a:bodyPr>
          <a:lstStyle/>
          <a:p>
            <a:pPr algn="ctr"/>
            <a:r>
              <a:rPr lang="en-US" altLang="zh-CN">
                <a:solidFill>
                  <a:srgbClr val="FFFFFF"/>
                </a:solidFill>
                <a:latin typeface="Arial" panose="020B0604020202020204"/>
                <a:ea typeface="微软雅黑" panose="020B0503020204020204" charset="-122"/>
                <a:sym typeface="Arial" panose="020B0604020202020204"/>
              </a:rPr>
              <a:t>06</a:t>
            </a:r>
            <a:endParaRPr lang="zh-CN" altLang="en-US">
              <a:solidFill>
                <a:srgbClr val="FFFFFF"/>
              </a:solidFill>
              <a:latin typeface="Arial" panose="020B0604020202020204"/>
              <a:ea typeface="微软雅黑" panose="020B0503020204020204" charset="-122"/>
              <a:sym typeface="Arial" panose="020B0604020202020204"/>
            </a:endParaRPr>
          </a:p>
        </p:txBody>
      </p:sp>
      <p:sp>
        <p:nvSpPr>
          <p:cNvPr id="4" name="文本框 3"/>
          <p:cNvSpPr txBox="1"/>
          <p:nvPr>
            <p:custDataLst>
              <p:tags r:id="rId10"/>
            </p:custDataLst>
          </p:nvPr>
        </p:nvSpPr>
        <p:spPr>
          <a:xfrm>
            <a:off x="4712644" y="4580907"/>
            <a:ext cx="4043680" cy="521970"/>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sym typeface="Arial" panose="020B0604020202020204"/>
              </a:rPr>
              <a:t>Manual </a:t>
            </a:r>
            <a:r>
              <a:rPr lang="en-US" altLang="zh-CN" sz="2800" b="1" dirty="0">
                <a:solidFill>
                  <a:prstClr val="white"/>
                </a:solidFill>
                <a:latin typeface="Arial" panose="020B0604020202020204"/>
                <a:ea typeface="微软雅黑" panose="020B0503020204020204" charset="-122"/>
                <a:sym typeface="Arial" panose="020B0604020202020204"/>
              </a:rPr>
              <a:t>C</a:t>
            </a:r>
            <a:r>
              <a:rPr kumimoji="0" lang="en-US" altLang="zh-CN" sz="2800" b="1" i="0" u="none" strike="noStrike" kern="1200" cap="none" spc="0" normalizeH="0" baseline="0" noProof="0" dirty="0" err="1">
                <a:ln>
                  <a:noFill/>
                </a:ln>
                <a:solidFill>
                  <a:prstClr val="white"/>
                </a:solidFill>
                <a:effectLst/>
                <a:uLnTx/>
                <a:uFillTx/>
                <a:latin typeface="Arial" panose="020B0604020202020204"/>
                <a:ea typeface="微软雅黑" panose="020B0503020204020204" charset="-122"/>
                <a:sym typeface="Arial" panose="020B0604020202020204"/>
              </a:rPr>
              <a:t>onfiguration</a:t>
            </a:r>
            <a:endParaRPr kumimoji="0" lang="en-US" altLang="zh-CN" sz="2800" b="1"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sym typeface="Arial" panose="020B0604020202020204"/>
            </a:endParaRPr>
          </a:p>
        </p:txBody>
      </p:sp>
      <p:sp>
        <p:nvSpPr>
          <p:cNvPr id="5" name="文本框 4"/>
          <p:cNvSpPr txBox="1"/>
          <p:nvPr>
            <p:custDataLst>
              <p:tags r:id="rId11"/>
            </p:custDataLst>
          </p:nvPr>
        </p:nvSpPr>
        <p:spPr>
          <a:xfrm>
            <a:off x="4712644" y="5544984"/>
            <a:ext cx="6175375" cy="521970"/>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sym typeface="Arial" panose="020B0604020202020204"/>
              </a:rPr>
              <a:t>Experiment on Cisco Packet Tracer</a:t>
            </a:r>
          </a:p>
        </p:txBody>
      </p:sp>
    </p:spTree>
    <p:custDataLst>
      <p:tags r:id="rId1"/>
    </p:custData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组合 44"/>
          <p:cNvGrpSpPr/>
          <p:nvPr/>
        </p:nvGrpSpPr>
        <p:grpSpPr>
          <a:xfrm>
            <a:off x="0" y="432158"/>
            <a:ext cx="12192000" cy="584775"/>
            <a:chOff x="0" y="432158"/>
            <a:chExt cx="12192000" cy="584775"/>
          </a:xfrm>
        </p:grpSpPr>
        <p:sp>
          <p:nvSpPr>
            <p:cNvPr id="49" name="文本框 48"/>
            <p:cNvSpPr txBox="1"/>
            <p:nvPr/>
          </p:nvSpPr>
          <p:spPr>
            <a:xfrm>
              <a:off x="773112" y="432158"/>
              <a:ext cx="4675965" cy="584775"/>
            </a:xfrm>
            <a:prstGeom prst="rect">
              <a:avLst/>
            </a:prstGeom>
            <a:noFill/>
          </p:spPr>
          <p:txBody>
            <a:bodyPr wrap="square" rtlCol="0">
              <a:spAutoFit/>
              <a:scene3d>
                <a:camera prst="orthographicFront"/>
                <a:lightRig rig="threePt" dir="t"/>
              </a:scene3d>
              <a:sp3d contourW="12700"/>
            </a:bodyPr>
            <a:lstStyle>
              <a:defPPr>
                <a:defRPr lang="zh-CN"/>
              </a:defPPr>
              <a:lvl1pPr marR="0" lvl="0" indent="0" fontAlgn="auto">
                <a:lnSpc>
                  <a:spcPct val="100000"/>
                </a:lnSpc>
                <a:spcBef>
                  <a:spcPts val="0"/>
                </a:spcBef>
                <a:spcAft>
                  <a:spcPts val="0"/>
                </a:spcAft>
                <a:buClrTx/>
                <a:buSzTx/>
                <a:buFontTx/>
                <a:buNone/>
                <a:defRPr kumimoji="0" sz="3200" b="1" i="0" u="none" strike="noStrike" cap="none" spc="0" normalizeH="0" baseline="0">
                  <a:ln>
                    <a:noFill/>
                  </a:ln>
                  <a:solidFill>
                    <a:prstClr val="white"/>
                  </a:solidFill>
                  <a:effectLst/>
                  <a:uLnTx/>
                  <a:uFillTx/>
                  <a:latin typeface="Arial" panose="020B0604020202020204"/>
                  <a:ea typeface="微软雅黑" panose="020B0503020204020204" charset="-122"/>
                </a:defRPr>
              </a:lvl1pPr>
            </a:lstStyle>
            <a:p>
              <a:r>
                <a:rPr lang="en-US" altLang="zh-CN" b="0" dirty="0">
                  <a:solidFill>
                    <a:srgbClr val="FFFFFF"/>
                  </a:solidFill>
                  <a:latin typeface="Nunito" panose="020F0502020204030204" pitchFamily="2" charset="0"/>
                </a:rPr>
                <a:t>Line configuration </a:t>
              </a:r>
              <a:r>
                <a:rPr lang="en-US" altLang="zh-CN" b="0" i="0" dirty="0">
                  <a:solidFill>
                    <a:srgbClr val="FFFFFF"/>
                  </a:solidFill>
                  <a:effectLst/>
                  <a:latin typeface="Nunito" panose="020F0502020204030204" pitchFamily="2" charset="0"/>
                </a:rPr>
                <a:t>mode</a:t>
              </a:r>
              <a:endParaRPr lang="zh-CN" altLang="en-US" dirty="0">
                <a:sym typeface="Arial" panose="020B0604020202020204"/>
              </a:endParaRPr>
            </a:p>
          </p:txBody>
        </p:sp>
        <p:cxnSp>
          <p:nvCxnSpPr>
            <p:cNvPr id="47" name="直接连接符 46"/>
            <p:cNvCxnSpPr>
              <a:cxnSpLocks/>
              <a:stCxn id="49" idx="3"/>
            </p:cNvCxnSpPr>
            <p:nvPr/>
          </p:nvCxnSpPr>
          <p:spPr>
            <a:xfrm flipV="1">
              <a:off x="5449077" y="724545"/>
              <a:ext cx="6742923" cy="1"/>
            </a:xfrm>
            <a:prstGeom prst="line">
              <a:avLst/>
            </a:prstGeom>
            <a:ln w="25400" cmpd="thickThin">
              <a:solidFill>
                <a:srgbClr val="1C79C6"/>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a:off x="0" y="724545"/>
              <a:ext cx="660400" cy="0"/>
            </a:xfrm>
            <a:prstGeom prst="line">
              <a:avLst/>
            </a:prstGeom>
            <a:ln w="25400" cmpd="thickThin">
              <a:solidFill>
                <a:srgbClr val="1C79C6"/>
              </a:solidFill>
            </a:ln>
          </p:spPr>
          <p:style>
            <a:lnRef idx="1">
              <a:schemeClr val="accent1"/>
            </a:lnRef>
            <a:fillRef idx="0">
              <a:schemeClr val="accent1"/>
            </a:fillRef>
            <a:effectRef idx="0">
              <a:schemeClr val="accent1"/>
            </a:effectRef>
            <a:fontRef idx="minor">
              <a:schemeClr val="tx1"/>
            </a:fontRef>
          </p:style>
        </p:cxnSp>
      </p:grpSp>
      <p:pic>
        <p:nvPicPr>
          <p:cNvPr id="4" name="图片 3">
            <a:extLst>
              <a:ext uri="{FF2B5EF4-FFF2-40B4-BE49-F238E27FC236}">
                <a16:creationId xmlns:a16="http://schemas.microsoft.com/office/drawing/2014/main" id="{76C8B496-554E-3E3F-41AB-9C81D88140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3112" y="1602988"/>
            <a:ext cx="7774473" cy="746350"/>
          </a:xfrm>
          <a:prstGeom prst="rect">
            <a:avLst/>
          </a:prstGeom>
        </p:spPr>
      </p:pic>
      <p:sp>
        <p:nvSpPr>
          <p:cNvPr id="5" name="文本框 4">
            <a:extLst>
              <a:ext uri="{FF2B5EF4-FFF2-40B4-BE49-F238E27FC236}">
                <a16:creationId xmlns:a16="http://schemas.microsoft.com/office/drawing/2014/main" id="{456528E9-4C0B-92AF-EE32-17D1BDEAE4E4}"/>
              </a:ext>
            </a:extLst>
          </p:cNvPr>
          <p:cNvSpPr txBox="1"/>
          <p:nvPr/>
        </p:nvSpPr>
        <p:spPr>
          <a:xfrm>
            <a:off x="773111" y="2766115"/>
            <a:ext cx="8146953" cy="2554545"/>
          </a:xfrm>
          <a:prstGeom prst="rect">
            <a:avLst/>
          </a:prstGeom>
          <a:noFill/>
        </p:spPr>
        <p:txBody>
          <a:bodyPr wrap="square" rtlCol="0">
            <a:spAutoFit/>
          </a:bodyPr>
          <a:lstStyle/>
          <a:p>
            <a:r>
              <a:rPr lang="en-US" altLang="zh-CN" sz="2000" b="0" i="0" dirty="0">
                <a:solidFill>
                  <a:schemeClr val="bg1"/>
                </a:solidFill>
                <a:effectLst/>
                <a:latin typeface="-apple-system"/>
              </a:rPr>
              <a:t>Line Configuration mode is used to configure specific lines (such as console, virtual terminal, auxiliary) on the router. </a:t>
            </a:r>
          </a:p>
          <a:p>
            <a:endParaRPr lang="en-US" altLang="zh-CN" sz="2000" b="0" i="0" dirty="0">
              <a:solidFill>
                <a:schemeClr val="bg1"/>
              </a:solidFill>
              <a:effectLst/>
              <a:latin typeface="-apple-system"/>
            </a:endParaRPr>
          </a:p>
          <a:p>
            <a:r>
              <a:rPr lang="en-US" altLang="zh-CN" sz="2000" b="0" i="0" dirty="0">
                <a:solidFill>
                  <a:schemeClr val="bg1"/>
                </a:solidFill>
                <a:effectLst/>
                <a:latin typeface="-apple-system"/>
              </a:rPr>
              <a:t>To enter line configuration mode, you use the "line &lt;line type&gt; &lt;line number&gt;" command (e.g., "line console 0") in global configuration mode. </a:t>
            </a:r>
          </a:p>
          <a:p>
            <a:endParaRPr lang="en-US" altLang="zh-CN" sz="2000" b="0" i="0" dirty="0">
              <a:solidFill>
                <a:schemeClr val="bg1"/>
              </a:solidFill>
              <a:effectLst/>
              <a:latin typeface="-apple-system"/>
            </a:endParaRPr>
          </a:p>
          <a:p>
            <a:r>
              <a:rPr lang="en-US" altLang="zh-CN" sz="2000" b="0" i="0" dirty="0">
                <a:solidFill>
                  <a:schemeClr val="bg1"/>
                </a:solidFill>
                <a:effectLst/>
                <a:latin typeface="-apple-system"/>
              </a:rPr>
              <a:t>In this mode, you can configure settings for the specified line, such as setting passwords, controlling access, configuring logging, and more.</a:t>
            </a:r>
            <a:endParaRPr lang="zh-CN" altLang="en-US" sz="2000" dirty="0">
              <a:solidFill>
                <a:schemeClr val="bg1"/>
              </a:solidFill>
            </a:endParaRPr>
          </a:p>
        </p:txBody>
      </p:sp>
      <p:sp>
        <p:nvSpPr>
          <p:cNvPr id="2" name="矩形 1">
            <a:extLst>
              <a:ext uri="{FF2B5EF4-FFF2-40B4-BE49-F238E27FC236}">
                <a16:creationId xmlns:a16="http://schemas.microsoft.com/office/drawing/2014/main" id="{929647B7-634F-D81F-E9B7-42E95A09901A}"/>
              </a:ext>
            </a:extLst>
          </p:cNvPr>
          <p:cNvSpPr/>
          <p:nvPr/>
        </p:nvSpPr>
        <p:spPr>
          <a:xfrm>
            <a:off x="0" y="6424240"/>
            <a:ext cx="12139246" cy="433755"/>
          </a:xfrm>
          <a:prstGeom prst="rect">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zh-CN" altLang="en-US" dirty="0"/>
          </a:p>
        </p:txBody>
      </p:sp>
      <p:sp>
        <p:nvSpPr>
          <p:cNvPr id="3" name="矩形 2">
            <a:extLst>
              <a:ext uri="{FF2B5EF4-FFF2-40B4-BE49-F238E27FC236}">
                <a16:creationId xmlns:a16="http://schemas.microsoft.com/office/drawing/2014/main" id="{07CB8D5C-A359-B763-8B1B-A3ED0AB95413}"/>
              </a:ext>
            </a:extLst>
          </p:cNvPr>
          <p:cNvSpPr/>
          <p:nvPr/>
        </p:nvSpPr>
        <p:spPr>
          <a:xfrm>
            <a:off x="1" y="6424248"/>
            <a:ext cx="1981200" cy="433752"/>
          </a:xfrm>
          <a:prstGeom prst="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r>
              <a:rPr lang="en-US" altLang="zh-CN" sz="1200" b="1" dirty="0">
                <a:solidFill>
                  <a:prstClr val="white"/>
                </a:solidFill>
                <a:latin typeface="Arial" panose="020B0604020202020204"/>
                <a:ea typeface="微软雅黑" panose="020B0503020204020204" charset="-122"/>
                <a:sym typeface="Arial" panose="020B0604020202020204"/>
              </a:rPr>
              <a:t>Introduction to Routers</a:t>
            </a:r>
          </a:p>
        </p:txBody>
      </p:sp>
      <p:sp>
        <p:nvSpPr>
          <p:cNvPr id="6" name="矩形 5">
            <a:extLst>
              <a:ext uri="{FF2B5EF4-FFF2-40B4-BE49-F238E27FC236}">
                <a16:creationId xmlns:a16="http://schemas.microsoft.com/office/drawing/2014/main" id="{29D3A10C-CD2A-7F08-BE72-0B5C18F0DF48}"/>
              </a:ext>
            </a:extLst>
          </p:cNvPr>
          <p:cNvSpPr/>
          <p:nvPr/>
        </p:nvSpPr>
        <p:spPr>
          <a:xfrm>
            <a:off x="4056183" y="6424248"/>
            <a:ext cx="1913478" cy="433752"/>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CN" sz="1200" b="1" dirty="0">
                <a:solidFill>
                  <a:prstClr val="white"/>
                </a:solidFill>
                <a:latin typeface="Arial" panose="020B0604020202020204"/>
                <a:ea typeface="微软雅黑" panose="020B0503020204020204" charset="-122"/>
                <a:sym typeface="Arial" panose="020B0604020202020204"/>
              </a:rPr>
              <a:t>Working Modes</a:t>
            </a:r>
            <a:endParaRPr lang="zh-CN" altLang="en-US" sz="1200" b="1" dirty="0">
              <a:solidFill>
                <a:prstClr val="white"/>
              </a:solidFill>
              <a:latin typeface="Arial" panose="020B0604020202020204"/>
              <a:ea typeface="微软雅黑" panose="020B0503020204020204" charset="-122"/>
            </a:endParaRPr>
          </a:p>
        </p:txBody>
      </p:sp>
      <p:sp>
        <p:nvSpPr>
          <p:cNvPr id="7" name="矩形 6">
            <a:extLst>
              <a:ext uri="{FF2B5EF4-FFF2-40B4-BE49-F238E27FC236}">
                <a16:creationId xmlns:a16="http://schemas.microsoft.com/office/drawing/2014/main" id="{7A08C1BA-79D7-A524-71A0-F6D884E959D2}"/>
              </a:ext>
            </a:extLst>
          </p:cNvPr>
          <p:cNvSpPr/>
          <p:nvPr/>
        </p:nvSpPr>
        <p:spPr>
          <a:xfrm>
            <a:off x="5969662" y="6424244"/>
            <a:ext cx="1972366" cy="433752"/>
          </a:xfrm>
          <a:prstGeom prst="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r>
              <a:rPr lang="en-US" altLang="zh-CN" sz="1200" b="1" dirty="0">
                <a:solidFill>
                  <a:prstClr val="white"/>
                </a:solidFill>
                <a:latin typeface="Arial" panose="020B0604020202020204"/>
                <a:ea typeface="微软雅黑" panose="020B0503020204020204" charset="-122"/>
                <a:sym typeface="Arial" panose="020B0604020202020204"/>
              </a:rPr>
              <a:t>Commands</a:t>
            </a:r>
          </a:p>
        </p:txBody>
      </p:sp>
      <p:sp>
        <p:nvSpPr>
          <p:cNvPr id="8" name="矩形 7">
            <a:extLst>
              <a:ext uri="{FF2B5EF4-FFF2-40B4-BE49-F238E27FC236}">
                <a16:creationId xmlns:a16="http://schemas.microsoft.com/office/drawing/2014/main" id="{4065E8AE-7B32-7B3A-2625-CB86AB933C23}"/>
              </a:ext>
            </a:extLst>
          </p:cNvPr>
          <p:cNvSpPr/>
          <p:nvPr/>
        </p:nvSpPr>
        <p:spPr>
          <a:xfrm>
            <a:off x="7942028" y="6424244"/>
            <a:ext cx="2069480" cy="433752"/>
          </a:xfrm>
          <a:prstGeom prst="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defRPr/>
            </a:pPr>
            <a:r>
              <a:rPr lang="en-US" altLang="zh-CN" sz="1200" b="1" dirty="0">
                <a:solidFill>
                  <a:prstClr val="white"/>
                </a:solidFill>
                <a:latin typeface="Arial" panose="020B0604020202020204"/>
                <a:ea typeface="微软雅黑" panose="020B0503020204020204" charset="-122"/>
                <a:sym typeface="Arial" panose="020B0604020202020204"/>
              </a:rPr>
              <a:t>Manual Configuration</a:t>
            </a:r>
          </a:p>
        </p:txBody>
      </p:sp>
      <p:sp>
        <p:nvSpPr>
          <p:cNvPr id="9" name="矩形 8">
            <a:extLst>
              <a:ext uri="{FF2B5EF4-FFF2-40B4-BE49-F238E27FC236}">
                <a16:creationId xmlns:a16="http://schemas.microsoft.com/office/drawing/2014/main" id="{F361B3F9-D3F2-B793-DFF8-4E3619261CAF}"/>
              </a:ext>
            </a:extLst>
          </p:cNvPr>
          <p:cNvSpPr/>
          <p:nvPr/>
        </p:nvSpPr>
        <p:spPr>
          <a:xfrm>
            <a:off x="10011509" y="6424248"/>
            <a:ext cx="2180490" cy="433752"/>
          </a:xfrm>
          <a:prstGeom prst="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defRPr/>
            </a:pPr>
            <a:r>
              <a:rPr lang="en-US" altLang="zh-CN" sz="1200" b="1" dirty="0">
                <a:solidFill>
                  <a:prstClr val="white"/>
                </a:solidFill>
                <a:latin typeface="Arial" panose="020B0604020202020204"/>
                <a:ea typeface="微软雅黑" panose="020B0503020204020204" charset="-122"/>
                <a:sym typeface="Arial" panose="020B0604020202020204"/>
              </a:rPr>
              <a:t>Experiment</a:t>
            </a:r>
            <a:endParaRPr lang="zh-CN" altLang="en-US" sz="1200" b="1" dirty="0">
              <a:solidFill>
                <a:prstClr val="white"/>
              </a:solidFill>
              <a:latin typeface="Arial" panose="020B0604020202020204"/>
              <a:ea typeface="微软雅黑" panose="020B0503020204020204" charset="-122"/>
            </a:endParaRPr>
          </a:p>
        </p:txBody>
      </p:sp>
      <p:sp>
        <p:nvSpPr>
          <p:cNvPr id="10" name="矩形 9">
            <a:extLst>
              <a:ext uri="{FF2B5EF4-FFF2-40B4-BE49-F238E27FC236}">
                <a16:creationId xmlns:a16="http://schemas.microsoft.com/office/drawing/2014/main" id="{78CB8395-B4EE-4634-1B52-5D0F9C0167B9}"/>
              </a:ext>
            </a:extLst>
          </p:cNvPr>
          <p:cNvSpPr/>
          <p:nvPr/>
        </p:nvSpPr>
        <p:spPr>
          <a:xfrm>
            <a:off x="1981201" y="6424248"/>
            <a:ext cx="2074982" cy="433752"/>
          </a:xfrm>
          <a:prstGeom prst="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r>
              <a:rPr lang="en-US" altLang="zh-CN" sz="1200" b="1" dirty="0">
                <a:solidFill>
                  <a:prstClr val="white"/>
                </a:solidFill>
                <a:latin typeface="Arial" panose="020B0604020202020204"/>
                <a:ea typeface="微软雅黑" panose="020B0503020204020204" charset="-122"/>
                <a:sym typeface="Arial" panose="020B0604020202020204"/>
              </a:rPr>
              <a:t>Remote Access</a:t>
            </a:r>
          </a:p>
        </p:txBody>
      </p:sp>
    </p:spTree>
    <p:extLst>
      <p:ext uri="{BB962C8B-B14F-4D97-AF65-F5344CB8AC3E}">
        <p14:creationId xmlns:p14="http://schemas.microsoft.com/office/powerpoint/2010/main" val="28196442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4864028" y="2095143"/>
            <a:ext cx="2463944" cy="769441"/>
          </a:xfrm>
          <a:prstGeom prst="rect">
            <a:avLst/>
          </a:prstGeom>
          <a:noFill/>
        </p:spPr>
        <p:txBody>
          <a:bodyPr wrap="non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44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Arial" panose="020B0604020202020204"/>
                <a:ea typeface="微软雅黑" panose="020B0503020204020204" charset="-122"/>
                <a:sym typeface="Arial" panose="020B0604020202020204"/>
              </a:rPr>
              <a:t>PART 04</a:t>
            </a:r>
            <a:endParaRPr kumimoji="0" lang="zh-CN" altLang="en-US" sz="44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Arial" panose="020B0604020202020204"/>
              <a:ea typeface="微软雅黑" panose="020B0503020204020204" charset="-122"/>
              <a:sym typeface="Arial" panose="020B0604020202020204"/>
            </a:endParaRPr>
          </a:p>
        </p:txBody>
      </p:sp>
      <p:grpSp>
        <p:nvGrpSpPr>
          <p:cNvPr id="7" name="组合 6"/>
          <p:cNvGrpSpPr/>
          <p:nvPr/>
        </p:nvGrpSpPr>
        <p:grpSpPr>
          <a:xfrm>
            <a:off x="3660107" y="2995681"/>
            <a:ext cx="4871786" cy="742882"/>
            <a:chOff x="3660107" y="2995681"/>
            <a:chExt cx="4871786" cy="742882"/>
          </a:xfrm>
        </p:grpSpPr>
        <p:sp>
          <p:nvSpPr>
            <p:cNvPr id="6" name="矩形 5"/>
            <p:cNvSpPr/>
            <p:nvPr/>
          </p:nvSpPr>
          <p:spPr>
            <a:xfrm>
              <a:off x="3660107" y="2995681"/>
              <a:ext cx="4871786" cy="742882"/>
            </a:xfrm>
            <a:prstGeom prst="rect">
              <a:avLst/>
            </a:prstGeom>
            <a:solidFill>
              <a:srgbClr val="02238E"/>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a:ea typeface="微软雅黑" panose="020B0503020204020204" charset="-122"/>
                <a:sym typeface="Arial" panose="020B0604020202020204"/>
              </a:endParaRPr>
            </a:p>
          </p:txBody>
        </p:sp>
        <p:sp>
          <p:nvSpPr>
            <p:cNvPr id="4" name="文本框 3"/>
            <p:cNvSpPr txBox="1"/>
            <p:nvPr/>
          </p:nvSpPr>
          <p:spPr>
            <a:xfrm>
              <a:off x="3949699" y="3071886"/>
              <a:ext cx="4292602" cy="646332"/>
            </a:xfrm>
            <a:prstGeom prst="rect">
              <a:avLst/>
            </a:prstGeom>
            <a:noFill/>
          </p:spPr>
          <p:txBody>
            <a:bodyPr wrap="square" rtlCol="0">
              <a:spAutoFit/>
              <a:scene3d>
                <a:camera prst="orthographicFront"/>
                <a:lightRig rig="threePt" dir="t"/>
              </a:scene3d>
              <a:sp3d contourW="12700"/>
            </a:bodyPr>
            <a:lstStyle>
              <a:defPPr>
                <a:defRPr lang="zh-CN"/>
              </a:defPPr>
              <a:lvl1pPr marR="0" lvl="0" indent="0" algn="ctr" fontAlgn="auto">
                <a:lnSpc>
                  <a:spcPct val="100000"/>
                </a:lnSpc>
                <a:spcBef>
                  <a:spcPts val="0"/>
                </a:spcBef>
                <a:spcAft>
                  <a:spcPts val="0"/>
                </a:spcAft>
                <a:buClrTx/>
                <a:buSzTx/>
                <a:buFontTx/>
                <a:buNone/>
                <a:defRPr kumimoji="0" sz="3600" b="1" i="0" u="none" strike="noStrike" cap="none" spc="0" normalizeH="0" baseline="0">
                  <a:ln>
                    <a:noFill/>
                  </a:ln>
                  <a:solidFill>
                    <a:prstClr val="white"/>
                  </a:solidFill>
                  <a:effectLst>
                    <a:outerShdw blurRad="38100" dist="38100" dir="2700000" algn="tl">
                      <a:srgbClr val="000000">
                        <a:alpha val="43137"/>
                      </a:srgbClr>
                    </a:outerShdw>
                  </a:effectLst>
                  <a:uLnTx/>
                  <a:uFillTx/>
                  <a:latin typeface="Arial" panose="020B0604020202020204"/>
                  <a:ea typeface="微软雅黑" panose="020B0503020204020204" charset="-122"/>
                </a:defRPr>
              </a:lvl1pPr>
            </a:lstStyle>
            <a:p>
              <a:r>
                <a:rPr lang="en-US" altLang="zh-CN" dirty="0">
                  <a:sym typeface="Arial" panose="020B0604020202020204"/>
                </a:rPr>
                <a:t>Commands</a:t>
              </a:r>
              <a:endParaRPr lang="zh-CN" altLang="en-US" dirty="0">
                <a:sym typeface="Arial" panose="020B0604020202020204"/>
              </a:endParaRPr>
            </a:p>
          </p:txBody>
        </p:sp>
      </p:grpSp>
      <p:sp>
        <p:nvSpPr>
          <p:cNvPr id="2" name="矩形 1">
            <a:extLst>
              <a:ext uri="{FF2B5EF4-FFF2-40B4-BE49-F238E27FC236}">
                <a16:creationId xmlns:a16="http://schemas.microsoft.com/office/drawing/2014/main" id="{248CB84D-13C0-3E78-D26B-8C02C3F7D835}"/>
              </a:ext>
            </a:extLst>
          </p:cNvPr>
          <p:cNvSpPr/>
          <p:nvPr/>
        </p:nvSpPr>
        <p:spPr>
          <a:xfrm>
            <a:off x="0" y="6424241"/>
            <a:ext cx="12139246" cy="433760"/>
          </a:xfrm>
          <a:prstGeom prst="rect">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zh-CN" altLang="en-US" dirty="0"/>
          </a:p>
        </p:txBody>
      </p:sp>
      <p:sp>
        <p:nvSpPr>
          <p:cNvPr id="5" name="矩形 4">
            <a:extLst>
              <a:ext uri="{FF2B5EF4-FFF2-40B4-BE49-F238E27FC236}">
                <a16:creationId xmlns:a16="http://schemas.microsoft.com/office/drawing/2014/main" id="{097C5251-281E-8216-8852-8BC373E0BD33}"/>
              </a:ext>
            </a:extLst>
          </p:cNvPr>
          <p:cNvSpPr/>
          <p:nvPr/>
        </p:nvSpPr>
        <p:spPr>
          <a:xfrm>
            <a:off x="1" y="6424248"/>
            <a:ext cx="1981200" cy="433752"/>
          </a:xfrm>
          <a:prstGeom prst="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r>
              <a:rPr lang="en-US" altLang="zh-CN" sz="1200" b="1" dirty="0">
                <a:solidFill>
                  <a:prstClr val="white"/>
                </a:solidFill>
                <a:latin typeface="Arial" panose="020B0604020202020204"/>
                <a:ea typeface="微软雅黑" panose="020B0503020204020204" charset="-122"/>
                <a:sym typeface="Arial" panose="020B0604020202020204"/>
              </a:rPr>
              <a:t>Introduction to Routers</a:t>
            </a:r>
          </a:p>
        </p:txBody>
      </p:sp>
      <p:sp>
        <p:nvSpPr>
          <p:cNvPr id="8" name="矩形 7">
            <a:extLst>
              <a:ext uri="{FF2B5EF4-FFF2-40B4-BE49-F238E27FC236}">
                <a16:creationId xmlns:a16="http://schemas.microsoft.com/office/drawing/2014/main" id="{72174D34-1198-FD63-5052-4BAB4819F2BA}"/>
              </a:ext>
            </a:extLst>
          </p:cNvPr>
          <p:cNvSpPr/>
          <p:nvPr/>
        </p:nvSpPr>
        <p:spPr>
          <a:xfrm>
            <a:off x="4056183" y="6424248"/>
            <a:ext cx="1913478" cy="433752"/>
          </a:xfrm>
          <a:prstGeom prst="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r>
              <a:rPr lang="en-US" altLang="zh-CN" sz="1200" b="1" dirty="0">
                <a:solidFill>
                  <a:prstClr val="white"/>
                </a:solidFill>
                <a:latin typeface="Arial" panose="020B0604020202020204"/>
                <a:ea typeface="微软雅黑" panose="020B0503020204020204" charset="-122"/>
                <a:sym typeface="Arial" panose="020B0604020202020204"/>
              </a:rPr>
              <a:t>Working Modes</a:t>
            </a:r>
            <a:endParaRPr lang="zh-CN" altLang="en-US" sz="1200" b="1" dirty="0">
              <a:solidFill>
                <a:prstClr val="white"/>
              </a:solidFill>
              <a:latin typeface="Arial" panose="020B0604020202020204"/>
              <a:ea typeface="微软雅黑" panose="020B0503020204020204" charset="-122"/>
            </a:endParaRPr>
          </a:p>
        </p:txBody>
      </p:sp>
      <p:sp>
        <p:nvSpPr>
          <p:cNvPr id="9" name="矩形 8">
            <a:extLst>
              <a:ext uri="{FF2B5EF4-FFF2-40B4-BE49-F238E27FC236}">
                <a16:creationId xmlns:a16="http://schemas.microsoft.com/office/drawing/2014/main" id="{7B89280F-46A4-CCA2-DF3E-F53BFF609524}"/>
              </a:ext>
            </a:extLst>
          </p:cNvPr>
          <p:cNvSpPr/>
          <p:nvPr/>
        </p:nvSpPr>
        <p:spPr>
          <a:xfrm>
            <a:off x="5969662" y="6424244"/>
            <a:ext cx="1972366" cy="433752"/>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CN" sz="1200" b="1">
                <a:solidFill>
                  <a:prstClr val="white"/>
                </a:solidFill>
                <a:latin typeface="Arial" panose="020B0604020202020204"/>
                <a:ea typeface="微软雅黑" panose="020B0503020204020204" charset="-122"/>
                <a:sym typeface="Arial" panose="020B0604020202020204"/>
              </a:rPr>
              <a:t>Commands</a:t>
            </a:r>
            <a:endParaRPr lang="en-US" altLang="zh-CN" sz="1200" b="1" dirty="0">
              <a:solidFill>
                <a:prstClr val="white"/>
              </a:solidFill>
              <a:latin typeface="Arial" panose="020B0604020202020204"/>
              <a:ea typeface="微软雅黑" panose="020B0503020204020204" charset="-122"/>
              <a:sym typeface="Arial" panose="020B0604020202020204"/>
            </a:endParaRPr>
          </a:p>
        </p:txBody>
      </p:sp>
      <p:sp>
        <p:nvSpPr>
          <p:cNvPr id="10" name="矩形 9">
            <a:extLst>
              <a:ext uri="{FF2B5EF4-FFF2-40B4-BE49-F238E27FC236}">
                <a16:creationId xmlns:a16="http://schemas.microsoft.com/office/drawing/2014/main" id="{4F582BE4-DD86-6520-9086-3DFE191CAEDE}"/>
              </a:ext>
            </a:extLst>
          </p:cNvPr>
          <p:cNvSpPr/>
          <p:nvPr/>
        </p:nvSpPr>
        <p:spPr>
          <a:xfrm>
            <a:off x="7942028" y="6424244"/>
            <a:ext cx="2069480" cy="433752"/>
          </a:xfrm>
          <a:prstGeom prst="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defRPr/>
            </a:pPr>
            <a:r>
              <a:rPr lang="en-US" altLang="zh-CN" sz="1200" b="1" dirty="0">
                <a:solidFill>
                  <a:prstClr val="white"/>
                </a:solidFill>
                <a:latin typeface="Arial" panose="020B0604020202020204"/>
                <a:ea typeface="微软雅黑" panose="020B0503020204020204" charset="-122"/>
                <a:sym typeface="Arial" panose="020B0604020202020204"/>
              </a:rPr>
              <a:t>Manual Configuration</a:t>
            </a:r>
          </a:p>
        </p:txBody>
      </p:sp>
      <p:sp>
        <p:nvSpPr>
          <p:cNvPr id="11" name="矩形 10">
            <a:extLst>
              <a:ext uri="{FF2B5EF4-FFF2-40B4-BE49-F238E27FC236}">
                <a16:creationId xmlns:a16="http://schemas.microsoft.com/office/drawing/2014/main" id="{00C9C911-0ABC-FCD7-8B1F-352BC9F40800}"/>
              </a:ext>
            </a:extLst>
          </p:cNvPr>
          <p:cNvSpPr/>
          <p:nvPr/>
        </p:nvSpPr>
        <p:spPr>
          <a:xfrm>
            <a:off x="10011509" y="6424248"/>
            <a:ext cx="2180490" cy="433752"/>
          </a:xfrm>
          <a:prstGeom prst="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defRPr/>
            </a:pPr>
            <a:r>
              <a:rPr lang="en-US" altLang="zh-CN" sz="1200" b="1" dirty="0">
                <a:solidFill>
                  <a:prstClr val="white"/>
                </a:solidFill>
                <a:latin typeface="Arial" panose="020B0604020202020204"/>
                <a:ea typeface="微软雅黑" panose="020B0503020204020204" charset="-122"/>
                <a:sym typeface="Arial" panose="020B0604020202020204"/>
              </a:rPr>
              <a:t>Experiment</a:t>
            </a:r>
            <a:endParaRPr lang="zh-CN" altLang="en-US" sz="1200" b="1" dirty="0">
              <a:solidFill>
                <a:prstClr val="white"/>
              </a:solidFill>
              <a:latin typeface="Arial" panose="020B0604020202020204"/>
              <a:ea typeface="微软雅黑" panose="020B0503020204020204" charset="-122"/>
            </a:endParaRPr>
          </a:p>
        </p:txBody>
      </p:sp>
      <p:sp>
        <p:nvSpPr>
          <p:cNvPr id="12" name="矩形 11">
            <a:extLst>
              <a:ext uri="{FF2B5EF4-FFF2-40B4-BE49-F238E27FC236}">
                <a16:creationId xmlns:a16="http://schemas.microsoft.com/office/drawing/2014/main" id="{5D56456F-73DD-541F-09B7-938AB350D59F}"/>
              </a:ext>
            </a:extLst>
          </p:cNvPr>
          <p:cNvSpPr/>
          <p:nvPr/>
        </p:nvSpPr>
        <p:spPr>
          <a:xfrm>
            <a:off x="1981201" y="6424248"/>
            <a:ext cx="2074982" cy="433752"/>
          </a:xfrm>
          <a:prstGeom prst="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r>
              <a:rPr lang="en-US" altLang="zh-CN" sz="1200" b="1" dirty="0">
                <a:solidFill>
                  <a:prstClr val="white"/>
                </a:solidFill>
                <a:latin typeface="Arial" panose="020B0604020202020204"/>
                <a:ea typeface="微软雅黑" panose="020B0503020204020204" charset="-122"/>
                <a:sym typeface="Arial" panose="020B0604020202020204"/>
              </a:rPr>
              <a:t>Remote Access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anim calcmode="lin" valueType="num">
                                      <p:cBhvr>
                                        <p:cTn id="10" dur="500" fill="hold"/>
                                        <p:tgtEl>
                                          <p:spTgt spid="3"/>
                                        </p:tgtEl>
                                        <p:attrNameLst>
                                          <p:attrName>ppt_x</p:attrName>
                                        </p:attrNameLst>
                                      </p:cBhvr>
                                      <p:tavLst>
                                        <p:tav tm="0">
                                          <p:val>
                                            <p:fltVal val="0.5"/>
                                          </p:val>
                                        </p:tav>
                                        <p:tav tm="100000">
                                          <p:val>
                                            <p:strVal val="#ppt_x"/>
                                          </p:val>
                                        </p:tav>
                                      </p:tavLst>
                                    </p:anim>
                                    <p:anim calcmode="lin" valueType="num">
                                      <p:cBhvr>
                                        <p:cTn id="11" dur="500" fill="hold"/>
                                        <p:tgtEl>
                                          <p:spTgt spid="3"/>
                                        </p:tgtEl>
                                        <p:attrNameLst>
                                          <p:attrName>ppt_y</p:attrName>
                                        </p:attrNameLst>
                                      </p:cBhvr>
                                      <p:tavLst>
                                        <p:tav tm="0">
                                          <p:val>
                                            <p:fltVal val="0.5"/>
                                          </p:val>
                                        </p:tav>
                                        <p:tav tm="100000">
                                          <p:val>
                                            <p:strVal val="#ppt_y"/>
                                          </p:val>
                                        </p:tav>
                                      </p:tavLst>
                                    </p:anim>
                                  </p:childTnLst>
                                </p:cTn>
                              </p:par>
                            </p:childTnLst>
                          </p:cTn>
                        </p:par>
                        <p:par>
                          <p:cTn id="12" fill="hold">
                            <p:stCondLst>
                              <p:cond delay="500"/>
                            </p:stCondLst>
                            <p:childTnLst>
                              <p:par>
                                <p:cTn id="13" presetID="14" presetClass="entr" presetSubtype="10"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randombar(horizontal)">
                                      <p:cBhvr>
                                        <p:cTn id="1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圆角矩形 85"/>
          <p:cNvSpPr/>
          <p:nvPr/>
        </p:nvSpPr>
        <p:spPr>
          <a:xfrm>
            <a:off x="-63500" y="2048283"/>
            <a:ext cx="12255500" cy="3426609"/>
          </a:xfrm>
          <a:prstGeom prst="roundRect">
            <a:avLst>
              <a:gd name="adj" fmla="val 0"/>
            </a:avLst>
          </a:prstGeom>
          <a:solidFill>
            <a:srgbClr val="02238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prstClr val="white"/>
              </a:solidFill>
              <a:latin typeface="Arial" panose="020B0604020202020204"/>
              <a:ea typeface="微软雅黑" panose="020B0503020204020204" charset="-122"/>
              <a:sym typeface="Arial" panose="020B0604020202020204"/>
            </a:endParaRPr>
          </a:p>
        </p:txBody>
      </p:sp>
      <p:grpSp>
        <p:nvGrpSpPr>
          <p:cNvPr id="17" name="组合 16"/>
          <p:cNvGrpSpPr/>
          <p:nvPr/>
        </p:nvGrpSpPr>
        <p:grpSpPr>
          <a:xfrm>
            <a:off x="0" y="432157"/>
            <a:ext cx="12192000" cy="584775"/>
            <a:chOff x="0" y="432157"/>
            <a:chExt cx="12192000" cy="584775"/>
          </a:xfrm>
        </p:grpSpPr>
        <p:sp>
          <p:nvSpPr>
            <p:cNvPr id="21" name="文本框 20"/>
            <p:cNvSpPr txBox="1"/>
            <p:nvPr/>
          </p:nvSpPr>
          <p:spPr>
            <a:xfrm>
              <a:off x="1160175" y="432157"/>
              <a:ext cx="4457700" cy="584775"/>
            </a:xfrm>
            <a:prstGeom prst="rect">
              <a:avLst/>
            </a:prstGeom>
            <a:noFill/>
          </p:spPr>
          <p:txBody>
            <a:bodyPr wrap="square" rtlCol="0">
              <a:spAutoFit/>
              <a:scene3d>
                <a:camera prst="orthographicFront"/>
                <a:lightRig rig="threePt" dir="t"/>
              </a:scene3d>
              <a:sp3d contourW="12700"/>
            </a:bodyPr>
            <a:lstStyle/>
            <a:p>
              <a:pPr lvl="0">
                <a:defRPr/>
              </a:pPr>
              <a:r>
                <a:rPr lang="en-US" altLang="zh-CN" sz="3200" b="1" dirty="0">
                  <a:solidFill>
                    <a:prstClr val="white"/>
                  </a:solidFill>
                  <a:ea typeface="微软雅黑" panose="020B0503020204020204" charset="-122"/>
                  <a:sym typeface="Arial" panose="020B0604020202020204"/>
                </a:rPr>
                <a:t>Cisco IOS</a:t>
              </a:r>
              <a:endParaRPr kumimoji="0" lang="zh-CN" altLang="en-US" sz="3200" b="1"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sym typeface="Arial" panose="020B0604020202020204"/>
              </a:endParaRPr>
            </a:p>
          </p:txBody>
        </p:sp>
        <p:cxnSp>
          <p:nvCxnSpPr>
            <p:cNvPr id="19" name="直接连接符 18"/>
            <p:cNvCxnSpPr/>
            <p:nvPr/>
          </p:nvCxnSpPr>
          <p:spPr>
            <a:xfrm>
              <a:off x="4432382" y="724545"/>
              <a:ext cx="7759618" cy="0"/>
            </a:xfrm>
            <a:prstGeom prst="line">
              <a:avLst/>
            </a:prstGeom>
            <a:ln w="25400" cmpd="thickThin">
              <a:solidFill>
                <a:srgbClr val="1C79C6"/>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0" y="724545"/>
              <a:ext cx="660400" cy="0"/>
            </a:xfrm>
            <a:prstGeom prst="line">
              <a:avLst/>
            </a:prstGeom>
            <a:ln w="25400" cmpd="thickThin">
              <a:solidFill>
                <a:srgbClr val="1C79C6"/>
              </a:solidFill>
            </a:ln>
          </p:spPr>
          <p:style>
            <a:lnRef idx="1">
              <a:schemeClr val="accent1"/>
            </a:lnRef>
            <a:fillRef idx="0">
              <a:schemeClr val="accent1"/>
            </a:fillRef>
            <a:effectRef idx="0">
              <a:schemeClr val="accent1"/>
            </a:effectRef>
            <a:fontRef idx="minor">
              <a:schemeClr val="tx1"/>
            </a:fontRef>
          </p:style>
        </p:cxnSp>
      </p:grpSp>
      <p:grpSp>
        <p:nvGrpSpPr>
          <p:cNvPr id="23" name="组合 22"/>
          <p:cNvGrpSpPr/>
          <p:nvPr/>
        </p:nvGrpSpPr>
        <p:grpSpPr>
          <a:xfrm>
            <a:off x="6286500" y="2775299"/>
            <a:ext cx="4725987" cy="2469517"/>
            <a:chOff x="874712" y="3325188"/>
            <a:chExt cx="4725987" cy="679701"/>
          </a:xfrm>
        </p:grpSpPr>
        <p:sp>
          <p:nvSpPr>
            <p:cNvPr id="24" name="矩形 23"/>
            <p:cNvSpPr/>
            <p:nvPr/>
          </p:nvSpPr>
          <p:spPr>
            <a:xfrm>
              <a:off x="874712" y="3677812"/>
              <a:ext cx="4725987" cy="327077"/>
            </a:xfrm>
            <a:prstGeom prst="rect">
              <a:avLst/>
            </a:prstGeom>
          </p:spPr>
          <p:txBody>
            <a:bodyPr wrap="square">
              <a:spAutoFit/>
              <a:scene3d>
                <a:camera prst="orthographicFront"/>
                <a:lightRig rig="threePt" dir="t"/>
              </a:scene3d>
              <a:sp3d contourW="12700"/>
            </a:bodyPr>
            <a:lstStyle/>
            <a:p>
              <a:pPr marL="0" marR="0" lvl="0" indent="0" algn="just" defTabSz="914400" rtl="0" eaLnBrk="1" fontAlgn="auto" latinLnBrk="0" hangingPunct="1">
                <a:lnSpc>
                  <a:spcPct val="120000"/>
                </a:lnSpc>
                <a:spcBef>
                  <a:spcPts val="0"/>
                </a:spcBef>
                <a:spcAft>
                  <a:spcPts val="0"/>
                </a:spcAft>
                <a:buClrTx/>
                <a:buSzTx/>
                <a:buFontTx/>
                <a:buNone/>
                <a:defRPr/>
              </a:pPr>
              <a:endParaRPr kumimoji="0" lang="zh-CN" altLang="en-US" sz="1400" b="0"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sym typeface="Arial" panose="020B0604020202020204"/>
              </a:endParaRPr>
            </a:p>
          </p:txBody>
        </p:sp>
        <p:sp>
          <p:nvSpPr>
            <p:cNvPr id="25" name="矩形 24"/>
            <p:cNvSpPr/>
            <p:nvPr/>
          </p:nvSpPr>
          <p:spPr>
            <a:xfrm>
              <a:off x="874713" y="3325188"/>
              <a:ext cx="4557962" cy="474454"/>
            </a:xfrm>
            <a:prstGeom prst="rect">
              <a:avLst/>
            </a:prstGeom>
          </p:spPr>
          <p:txBody>
            <a:bodyPr wrap="square">
              <a:spAutoFit/>
              <a:scene3d>
                <a:camera prst="orthographicFront"/>
                <a:lightRig rig="threePt" dir="t"/>
              </a:scene3d>
              <a:sp3d contourW="12700"/>
            </a:bodyPr>
            <a:lstStyle/>
            <a:p>
              <a:pPr lvl="0" algn="just">
                <a:lnSpc>
                  <a:spcPct val="120000"/>
                </a:lnSpc>
                <a:defRPr/>
              </a:pPr>
              <a:r>
                <a:rPr kumimoji="0" lang="en-US" altLang="zh-CN" sz="1800" b="1"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sym typeface="Arial" panose="020B0604020202020204"/>
                </a:rPr>
                <a:t>Cisco packet tracer is based on IOS</a:t>
              </a:r>
              <a:r>
                <a:rPr kumimoji="0" lang="zh-CN" altLang="en-US" sz="1800" b="1"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sym typeface="Arial" panose="020B0604020202020204"/>
                </a:rPr>
                <a:t>（</a:t>
              </a:r>
              <a:r>
                <a:rPr lang="en-US" altLang="zh-CN" b="1" dirty="0">
                  <a:solidFill>
                    <a:prstClr val="white"/>
                  </a:solidFill>
                  <a:ea typeface="微软雅黑" panose="020B0503020204020204" charset="-122"/>
                  <a:sym typeface="Arial" panose="020B0604020202020204"/>
                </a:rPr>
                <a:t>Internetwork Operating System</a:t>
              </a:r>
              <a:r>
                <a:rPr kumimoji="0" lang="zh-CN" altLang="en-US" sz="1800" b="1"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sym typeface="Arial" panose="020B0604020202020204"/>
                </a:rPr>
                <a:t>）</a:t>
              </a:r>
              <a:r>
                <a:rPr kumimoji="0" lang="en-US" altLang="zh-CN" sz="1800" b="1"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sym typeface="Arial" panose="020B0604020202020204"/>
                </a:rPr>
                <a:t>which can be configurated </a:t>
              </a:r>
              <a:r>
                <a:rPr lang="en-US" altLang="zh-CN" b="1" dirty="0">
                  <a:solidFill>
                    <a:prstClr val="white"/>
                  </a:solidFill>
                  <a:ea typeface="微软雅黑" panose="020B0503020204020204" charset="-122"/>
                  <a:sym typeface="Arial" panose="020B0604020202020204"/>
                </a:rPr>
                <a:t>by entering IOS commands through Command Line Interface</a:t>
              </a:r>
              <a:r>
                <a:rPr lang="zh-CN" altLang="en-US" b="1" dirty="0">
                  <a:solidFill>
                    <a:prstClr val="white"/>
                  </a:solidFill>
                  <a:ea typeface="微软雅黑" panose="020B0503020204020204" charset="-122"/>
                  <a:sym typeface="Arial" panose="020B0604020202020204"/>
                </a:rPr>
                <a:t>， </a:t>
              </a:r>
              <a:r>
                <a:rPr lang="en-US" altLang="zh-CN" b="1" dirty="0">
                  <a:solidFill>
                    <a:prstClr val="white"/>
                  </a:solidFill>
                  <a:ea typeface="微软雅黑" panose="020B0503020204020204" charset="-122"/>
                  <a:sym typeface="Arial" panose="020B0604020202020204"/>
                </a:rPr>
                <a:t>short for CLI</a:t>
              </a:r>
              <a:endParaRPr kumimoji="0" lang="zh-CN" altLang="en-US" sz="1800" b="1"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sym typeface="Arial" panose="020B0604020202020204"/>
              </a:endParaRPr>
            </a:p>
          </p:txBody>
        </p:sp>
      </p:grpSp>
      <p:pic>
        <p:nvPicPr>
          <p:cNvPr id="1028" name="图片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4610" y="2123408"/>
            <a:ext cx="3638931" cy="32763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a:extLst>
              <a:ext uri="{FF2B5EF4-FFF2-40B4-BE49-F238E27FC236}">
                <a16:creationId xmlns:a16="http://schemas.microsoft.com/office/drawing/2014/main" id="{786C1FE5-E85A-E84D-23B1-EBA31B8C9DF5}"/>
              </a:ext>
            </a:extLst>
          </p:cNvPr>
          <p:cNvSpPr/>
          <p:nvPr/>
        </p:nvSpPr>
        <p:spPr>
          <a:xfrm>
            <a:off x="0" y="6424241"/>
            <a:ext cx="12139246" cy="433760"/>
          </a:xfrm>
          <a:prstGeom prst="rect">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zh-CN" altLang="en-US" dirty="0"/>
          </a:p>
        </p:txBody>
      </p:sp>
      <p:sp>
        <p:nvSpPr>
          <p:cNvPr id="3" name="矩形 2">
            <a:extLst>
              <a:ext uri="{FF2B5EF4-FFF2-40B4-BE49-F238E27FC236}">
                <a16:creationId xmlns:a16="http://schemas.microsoft.com/office/drawing/2014/main" id="{19AA2C2C-07B2-04B2-626F-AD5E7425A1DD}"/>
              </a:ext>
            </a:extLst>
          </p:cNvPr>
          <p:cNvSpPr/>
          <p:nvPr/>
        </p:nvSpPr>
        <p:spPr>
          <a:xfrm>
            <a:off x="1" y="6424248"/>
            <a:ext cx="1981200" cy="433752"/>
          </a:xfrm>
          <a:prstGeom prst="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r>
              <a:rPr lang="en-US" altLang="zh-CN" sz="1200" b="1" dirty="0">
                <a:solidFill>
                  <a:prstClr val="white"/>
                </a:solidFill>
                <a:latin typeface="Arial" panose="020B0604020202020204"/>
                <a:ea typeface="微软雅黑" panose="020B0503020204020204" charset="-122"/>
                <a:sym typeface="Arial" panose="020B0604020202020204"/>
              </a:rPr>
              <a:t>Introduction to Routers</a:t>
            </a:r>
          </a:p>
        </p:txBody>
      </p:sp>
      <p:sp>
        <p:nvSpPr>
          <p:cNvPr id="4" name="矩形 3">
            <a:extLst>
              <a:ext uri="{FF2B5EF4-FFF2-40B4-BE49-F238E27FC236}">
                <a16:creationId xmlns:a16="http://schemas.microsoft.com/office/drawing/2014/main" id="{95940DAC-FD4C-086D-7F1B-18605707DA9D}"/>
              </a:ext>
            </a:extLst>
          </p:cNvPr>
          <p:cNvSpPr/>
          <p:nvPr/>
        </p:nvSpPr>
        <p:spPr>
          <a:xfrm>
            <a:off x="4056183" y="6424248"/>
            <a:ext cx="1913478" cy="433752"/>
          </a:xfrm>
          <a:prstGeom prst="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r>
              <a:rPr lang="en-US" altLang="zh-CN" sz="1200" b="1" dirty="0">
                <a:solidFill>
                  <a:prstClr val="white"/>
                </a:solidFill>
                <a:latin typeface="Arial" panose="020B0604020202020204"/>
                <a:ea typeface="微软雅黑" panose="020B0503020204020204" charset="-122"/>
                <a:sym typeface="Arial" panose="020B0604020202020204"/>
              </a:rPr>
              <a:t>Working Modes</a:t>
            </a:r>
            <a:endParaRPr lang="zh-CN" altLang="en-US" sz="1200" b="1" dirty="0">
              <a:solidFill>
                <a:prstClr val="white"/>
              </a:solidFill>
              <a:latin typeface="Arial" panose="020B0604020202020204"/>
              <a:ea typeface="微软雅黑" panose="020B0503020204020204" charset="-122"/>
            </a:endParaRPr>
          </a:p>
        </p:txBody>
      </p:sp>
      <p:sp>
        <p:nvSpPr>
          <p:cNvPr id="5" name="矩形 4">
            <a:extLst>
              <a:ext uri="{FF2B5EF4-FFF2-40B4-BE49-F238E27FC236}">
                <a16:creationId xmlns:a16="http://schemas.microsoft.com/office/drawing/2014/main" id="{E4A543FF-B107-72A0-B94A-77ED89B489CE}"/>
              </a:ext>
            </a:extLst>
          </p:cNvPr>
          <p:cNvSpPr/>
          <p:nvPr/>
        </p:nvSpPr>
        <p:spPr>
          <a:xfrm>
            <a:off x="5969662" y="6424244"/>
            <a:ext cx="1972366" cy="433752"/>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CN" sz="1200" b="1">
                <a:solidFill>
                  <a:prstClr val="white"/>
                </a:solidFill>
                <a:latin typeface="Arial" panose="020B0604020202020204"/>
                <a:ea typeface="微软雅黑" panose="020B0503020204020204" charset="-122"/>
                <a:sym typeface="Arial" panose="020B0604020202020204"/>
              </a:rPr>
              <a:t>Commands</a:t>
            </a:r>
            <a:endParaRPr lang="en-US" altLang="zh-CN" sz="1200" b="1" dirty="0">
              <a:solidFill>
                <a:prstClr val="white"/>
              </a:solidFill>
              <a:latin typeface="Arial" panose="020B0604020202020204"/>
              <a:ea typeface="微软雅黑" panose="020B0503020204020204" charset="-122"/>
              <a:sym typeface="Arial" panose="020B0604020202020204"/>
            </a:endParaRPr>
          </a:p>
        </p:txBody>
      </p:sp>
      <p:sp>
        <p:nvSpPr>
          <p:cNvPr id="6" name="矩形 5">
            <a:extLst>
              <a:ext uri="{FF2B5EF4-FFF2-40B4-BE49-F238E27FC236}">
                <a16:creationId xmlns:a16="http://schemas.microsoft.com/office/drawing/2014/main" id="{8AA0DDF1-3638-1BB4-5BCB-26294B609068}"/>
              </a:ext>
            </a:extLst>
          </p:cNvPr>
          <p:cNvSpPr/>
          <p:nvPr/>
        </p:nvSpPr>
        <p:spPr>
          <a:xfrm>
            <a:off x="7942028" y="6424244"/>
            <a:ext cx="2069480" cy="433752"/>
          </a:xfrm>
          <a:prstGeom prst="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defRPr/>
            </a:pPr>
            <a:r>
              <a:rPr lang="en-US" altLang="zh-CN" sz="1200" b="1" dirty="0">
                <a:solidFill>
                  <a:prstClr val="white"/>
                </a:solidFill>
                <a:latin typeface="Arial" panose="020B0604020202020204"/>
                <a:ea typeface="微软雅黑" panose="020B0503020204020204" charset="-122"/>
                <a:sym typeface="Arial" panose="020B0604020202020204"/>
              </a:rPr>
              <a:t>Manual Configuration</a:t>
            </a:r>
          </a:p>
        </p:txBody>
      </p:sp>
      <p:sp>
        <p:nvSpPr>
          <p:cNvPr id="7" name="矩形 6">
            <a:extLst>
              <a:ext uri="{FF2B5EF4-FFF2-40B4-BE49-F238E27FC236}">
                <a16:creationId xmlns:a16="http://schemas.microsoft.com/office/drawing/2014/main" id="{7AE62B46-CC53-22B1-D63F-AF2A9A5DC54E}"/>
              </a:ext>
            </a:extLst>
          </p:cNvPr>
          <p:cNvSpPr/>
          <p:nvPr/>
        </p:nvSpPr>
        <p:spPr>
          <a:xfrm>
            <a:off x="10011509" y="6424248"/>
            <a:ext cx="2180490" cy="433752"/>
          </a:xfrm>
          <a:prstGeom prst="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defRPr/>
            </a:pPr>
            <a:r>
              <a:rPr lang="en-US" altLang="zh-CN" sz="1200" b="1" dirty="0">
                <a:solidFill>
                  <a:prstClr val="white"/>
                </a:solidFill>
                <a:latin typeface="Arial" panose="020B0604020202020204"/>
                <a:ea typeface="微软雅黑" panose="020B0503020204020204" charset="-122"/>
                <a:sym typeface="Arial" panose="020B0604020202020204"/>
              </a:rPr>
              <a:t>Experiment</a:t>
            </a:r>
            <a:endParaRPr lang="zh-CN" altLang="en-US" sz="1200" b="1" dirty="0">
              <a:solidFill>
                <a:prstClr val="white"/>
              </a:solidFill>
              <a:latin typeface="Arial" panose="020B0604020202020204"/>
              <a:ea typeface="微软雅黑" panose="020B0503020204020204" charset="-122"/>
            </a:endParaRPr>
          </a:p>
        </p:txBody>
      </p:sp>
      <p:sp>
        <p:nvSpPr>
          <p:cNvPr id="8" name="矩形 7">
            <a:extLst>
              <a:ext uri="{FF2B5EF4-FFF2-40B4-BE49-F238E27FC236}">
                <a16:creationId xmlns:a16="http://schemas.microsoft.com/office/drawing/2014/main" id="{F5D09ABC-661E-12DC-538A-27D8168775C4}"/>
              </a:ext>
            </a:extLst>
          </p:cNvPr>
          <p:cNvSpPr/>
          <p:nvPr/>
        </p:nvSpPr>
        <p:spPr>
          <a:xfrm>
            <a:off x="1981201" y="6424248"/>
            <a:ext cx="2074982" cy="433752"/>
          </a:xfrm>
          <a:prstGeom prst="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r>
              <a:rPr lang="en-US" altLang="zh-CN" sz="1200" b="1" dirty="0">
                <a:solidFill>
                  <a:prstClr val="white"/>
                </a:solidFill>
                <a:latin typeface="Arial" panose="020B0604020202020204"/>
                <a:ea typeface="微软雅黑" panose="020B0503020204020204" charset="-122"/>
                <a:sym typeface="Arial" panose="020B0604020202020204"/>
              </a:rPr>
              <a:t>Remote Access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86"/>
                                        </p:tgtEl>
                                        <p:attrNameLst>
                                          <p:attrName>style.visibility</p:attrName>
                                        </p:attrNameLst>
                                      </p:cBhvr>
                                      <p:to>
                                        <p:strVal val="visible"/>
                                      </p:to>
                                    </p:set>
                                    <p:animEffect transition="in" filter="barn(inVertical)">
                                      <p:cBhvr>
                                        <p:cTn id="7" dur="500"/>
                                        <p:tgtEl>
                                          <p:spTgt spid="86"/>
                                        </p:tgtEl>
                                      </p:cBhvr>
                                    </p:animEffect>
                                  </p:childTnLst>
                                </p:cTn>
                              </p:par>
                            </p:childTnLst>
                          </p:cTn>
                        </p:par>
                        <p:par>
                          <p:cTn id="8" fill="hold">
                            <p:stCondLst>
                              <p:cond delay="500"/>
                            </p:stCondLst>
                            <p:childTnLst>
                              <p:par>
                                <p:cTn id="9" presetID="2" presetClass="entr" presetSubtype="2" fill="hold" nodeType="afterEffect">
                                  <p:stCondLst>
                                    <p:cond delay="0"/>
                                  </p:stCondLst>
                                  <p:childTnLst>
                                    <p:set>
                                      <p:cBhvr>
                                        <p:cTn id="10" dur="1" fill="hold">
                                          <p:stCondLst>
                                            <p:cond delay="0"/>
                                          </p:stCondLst>
                                        </p:cTn>
                                        <p:tgtEl>
                                          <p:spTgt spid="23"/>
                                        </p:tgtEl>
                                        <p:attrNameLst>
                                          <p:attrName>style.visibility</p:attrName>
                                        </p:attrNameLst>
                                      </p:cBhvr>
                                      <p:to>
                                        <p:strVal val="visible"/>
                                      </p:to>
                                    </p:set>
                                    <p:anim calcmode="lin" valueType="num">
                                      <p:cBhvr additive="base">
                                        <p:cTn id="11" dur="500" fill="hold"/>
                                        <p:tgtEl>
                                          <p:spTgt spid="23"/>
                                        </p:tgtEl>
                                        <p:attrNameLst>
                                          <p:attrName>ppt_x</p:attrName>
                                        </p:attrNameLst>
                                      </p:cBhvr>
                                      <p:tavLst>
                                        <p:tav tm="0">
                                          <p:val>
                                            <p:strVal val="1+#ppt_w/2"/>
                                          </p:val>
                                        </p:tav>
                                        <p:tav tm="100000">
                                          <p:val>
                                            <p:strVal val="#ppt_x"/>
                                          </p:val>
                                        </p:tav>
                                      </p:tavLst>
                                    </p:anim>
                                    <p:anim calcmode="lin" valueType="num">
                                      <p:cBhvr additive="base">
                                        <p:cTn id="12" dur="500" fill="hold"/>
                                        <p:tgtEl>
                                          <p:spTgt spid="2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0" y="432158"/>
            <a:ext cx="12192082" cy="646331"/>
            <a:chOff x="0" y="432158"/>
            <a:chExt cx="12192082" cy="646331"/>
          </a:xfrm>
        </p:grpSpPr>
        <p:sp>
          <p:nvSpPr>
            <p:cNvPr id="21" name="文本框 20"/>
            <p:cNvSpPr txBox="1"/>
            <p:nvPr/>
          </p:nvSpPr>
          <p:spPr>
            <a:xfrm>
              <a:off x="773113" y="432158"/>
              <a:ext cx="5435182" cy="646331"/>
            </a:xfrm>
            <a:prstGeom prst="rect">
              <a:avLst/>
            </a:prstGeom>
            <a:noFill/>
          </p:spPr>
          <p:txBody>
            <a:bodyPr wrap="square" rtlCol="0">
              <a:spAutoFit/>
              <a:scene3d>
                <a:camera prst="orthographicFront"/>
                <a:lightRig rig="threePt" dir="t"/>
              </a:scene3d>
              <a:sp3d contourW="12700"/>
            </a:bodyPr>
            <a:lstStyle>
              <a:defPPr>
                <a:defRPr lang="zh-CN"/>
              </a:defPPr>
              <a:lvl1pPr marR="0" lvl="0" indent="0" fontAlgn="auto">
                <a:lnSpc>
                  <a:spcPct val="100000"/>
                </a:lnSpc>
                <a:spcBef>
                  <a:spcPts val="0"/>
                </a:spcBef>
                <a:spcAft>
                  <a:spcPts val="0"/>
                </a:spcAft>
                <a:buClrTx/>
                <a:buSzTx/>
                <a:buFontTx/>
                <a:buNone/>
                <a:defRPr kumimoji="0" sz="3200" b="1" i="0" u="none" strike="noStrike" cap="none" spc="0" normalizeH="0" baseline="0">
                  <a:ln>
                    <a:noFill/>
                  </a:ln>
                  <a:solidFill>
                    <a:prstClr val="white"/>
                  </a:solidFill>
                  <a:effectLst/>
                  <a:uLnTx/>
                  <a:uFillTx/>
                  <a:latin typeface="Arial" panose="020B0604020202020204"/>
                  <a:ea typeface="微软雅黑" panose="020B0503020204020204" charset="-122"/>
                </a:defRPr>
              </a:lvl1pPr>
            </a:lstStyle>
            <a:p>
              <a:r>
                <a:rPr lang="en-US" altLang="zh-CN" sz="3600" dirty="0">
                  <a:sym typeface="Arial" panose="020B0604020202020204"/>
                </a:rPr>
                <a:t>Some IOS commands </a:t>
              </a:r>
            </a:p>
          </p:txBody>
        </p:sp>
        <p:cxnSp>
          <p:nvCxnSpPr>
            <p:cNvPr id="19" name="直接连接符 18"/>
            <p:cNvCxnSpPr/>
            <p:nvPr/>
          </p:nvCxnSpPr>
          <p:spPr>
            <a:xfrm>
              <a:off x="5743074" y="724545"/>
              <a:ext cx="6449008" cy="1"/>
            </a:xfrm>
            <a:prstGeom prst="line">
              <a:avLst/>
            </a:prstGeom>
            <a:ln w="25400" cmpd="thickThin">
              <a:solidFill>
                <a:srgbClr val="1C79C6"/>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0" y="724545"/>
              <a:ext cx="660400" cy="0"/>
            </a:xfrm>
            <a:prstGeom prst="line">
              <a:avLst/>
            </a:prstGeom>
            <a:ln w="25400" cmpd="thickThin">
              <a:solidFill>
                <a:srgbClr val="1C79C6"/>
              </a:solidFill>
            </a:ln>
          </p:spPr>
          <p:style>
            <a:lnRef idx="1">
              <a:schemeClr val="accent1"/>
            </a:lnRef>
            <a:fillRef idx="0">
              <a:schemeClr val="accent1"/>
            </a:fillRef>
            <a:effectRef idx="0">
              <a:schemeClr val="accent1"/>
            </a:effectRef>
            <a:fontRef idx="minor">
              <a:schemeClr val="tx1"/>
            </a:fontRef>
          </p:style>
        </p:cxnSp>
      </p:grpSp>
      <p:sp>
        <p:nvSpPr>
          <p:cNvPr id="8" name="矩形 7"/>
          <p:cNvSpPr/>
          <p:nvPr/>
        </p:nvSpPr>
        <p:spPr>
          <a:xfrm>
            <a:off x="1391285" y="1170940"/>
            <a:ext cx="9408795" cy="4959340"/>
          </a:xfrm>
          <a:prstGeom prst="rect">
            <a:avLst/>
          </a:prstGeom>
        </p:spPr>
        <p:txBody>
          <a:bodyPr wrap="square">
            <a:noAutofit/>
            <a:scene3d>
              <a:camera prst="orthographicFront"/>
              <a:lightRig rig="threePt" dir="t"/>
            </a:scene3d>
            <a:sp3d contourW="12700"/>
          </a:bodyPr>
          <a:lstStyle/>
          <a:p>
            <a:pPr marL="0" marR="0" lvl="0" indent="0" algn="just" defTabSz="914400" rtl="0" eaLnBrk="1" fontAlgn="auto" latinLnBrk="0" hangingPunct="1">
              <a:lnSpc>
                <a:spcPct val="120000"/>
              </a:lnSpc>
              <a:spcBef>
                <a:spcPts val="0"/>
              </a:spcBef>
              <a:spcAft>
                <a:spcPts val="0"/>
              </a:spcAft>
              <a:buClrTx/>
              <a:buSzTx/>
              <a:buFontTx/>
              <a:buNone/>
              <a:defRPr/>
            </a:pPr>
            <a:endParaRPr kumimoji="0" lang="en-US" altLang="zh-CN" sz="2400" b="0"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sym typeface="Arial" panose="020B0604020202020204"/>
            </a:endParaRPr>
          </a:p>
        </p:txBody>
      </p:sp>
      <p:sp>
        <p:nvSpPr>
          <p:cNvPr id="5" name="矩形 4"/>
          <p:cNvSpPr/>
          <p:nvPr/>
        </p:nvSpPr>
        <p:spPr>
          <a:xfrm>
            <a:off x="773113" y="1809296"/>
            <a:ext cx="9718424" cy="4524315"/>
          </a:xfrm>
          <a:prstGeom prst="rect">
            <a:avLst/>
          </a:prstGeom>
        </p:spPr>
        <p:txBody>
          <a:bodyPr wrap="square">
            <a:spAutoFit/>
          </a:bodyPr>
          <a:lstStyle/>
          <a:p>
            <a:r>
              <a:rPr lang="en-US" altLang="zh-CN" sz="3200" dirty="0">
                <a:solidFill>
                  <a:schemeClr val="bg1"/>
                </a:solidFill>
              </a:rPr>
              <a:t>enable: Enters privileged EXEC mode.</a:t>
            </a:r>
          </a:p>
          <a:p>
            <a:endParaRPr lang="en-US" altLang="zh-CN" sz="3200" dirty="0">
              <a:solidFill>
                <a:schemeClr val="bg1"/>
              </a:solidFill>
            </a:endParaRPr>
          </a:p>
          <a:p>
            <a:r>
              <a:rPr lang="en-US" altLang="zh-CN" sz="3200" dirty="0">
                <a:solidFill>
                  <a:schemeClr val="bg1"/>
                </a:solidFill>
              </a:rPr>
              <a:t>configure terminal: Enters global configuration mode.</a:t>
            </a:r>
          </a:p>
          <a:p>
            <a:endParaRPr lang="en-US" altLang="zh-CN" sz="3200" dirty="0">
              <a:solidFill>
                <a:schemeClr val="bg1"/>
              </a:solidFill>
            </a:endParaRPr>
          </a:p>
          <a:p>
            <a:r>
              <a:rPr lang="en-US" altLang="zh-CN" sz="3200" dirty="0">
                <a:solidFill>
                  <a:schemeClr val="bg1"/>
                </a:solidFill>
              </a:rPr>
              <a:t>interface [interface-name]: Enters interface configuration mode for a specific interface.</a:t>
            </a:r>
          </a:p>
          <a:p>
            <a:endParaRPr lang="en-US" altLang="zh-CN" sz="3200" dirty="0">
              <a:solidFill>
                <a:schemeClr val="bg1"/>
              </a:solidFill>
            </a:endParaRPr>
          </a:p>
          <a:p>
            <a:r>
              <a:rPr lang="en-US" altLang="zh-CN" sz="3200" dirty="0" err="1">
                <a:solidFill>
                  <a:schemeClr val="bg1"/>
                </a:solidFill>
              </a:rPr>
              <a:t>ip</a:t>
            </a:r>
            <a:r>
              <a:rPr lang="en-US" altLang="zh-CN" sz="3200" dirty="0">
                <a:solidFill>
                  <a:schemeClr val="bg1"/>
                </a:solidFill>
              </a:rPr>
              <a:t> address [</a:t>
            </a:r>
            <a:r>
              <a:rPr lang="en-US" altLang="zh-CN" sz="3200" dirty="0" err="1">
                <a:solidFill>
                  <a:schemeClr val="bg1"/>
                </a:solidFill>
              </a:rPr>
              <a:t>ip</a:t>
            </a:r>
            <a:r>
              <a:rPr lang="en-US" altLang="zh-CN" sz="3200" dirty="0">
                <a:solidFill>
                  <a:schemeClr val="bg1"/>
                </a:solidFill>
              </a:rPr>
              <a:t>-address] [subnet-mask]: Assigns an IP address and subnet mask to an interface.</a:t>
            </a:r>
            <a:endParaRPr lang="zh-CN" altLang="en-US" sz="3200" dirty="0">
              <a:solidFill>
                <a:schemeClr val="bg1"/>
              </a:solidFill>
            </a:endParaRPr>
          </a:p>
        </p:txBody>
      </p:sp>
      <p:sp>
        <p:nvSpPr>
          <p:cNvPr id="2" name="矩形 1">
            <a:extLst>
              <a:ext uri="{FF2B5EF4-FFF2-40B4-BE49-F238E27FC236}">
                <a16:creationId xmlns:a16="http://schemas.microsoft.com/office/drawing/2014/main" id="{1FEE2D25-982C-22CE-DDE4-3D5B7ACF71E7}"/>
              </a:ext>
            </a:extLst>
          </p:cNvPr>
          <p:cNvSpPr/>
          <p:nvPr/>
        </p:nvSpPr>
        <p:spPr>
          <a:xfrm>
            <a:off x="0" y="6424241"/>
            <a:ext cx="12139246" cy="433760"/>
          </a:xfrm>
          <a:prstGeom prst="rect">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zh-CN" altLang="en-US" dirty="0"/>
          </a:p>
        </p:txBody>
      </p:sp>
      <p:sp>
        <p:nvSpPr>
          <p:cNvPr id="3" name="矩形 2">
            <a:extLst>
              <a:ext uri="{FF2B5EF4-FFF2-40B4-BE49-F238E27FC236}">
                <a16:creationId xmlns:a16="http://schemas.microsoft.com/office/drawing/2014/main" id="{19F57439-C60B-00D6-A84E-45AB59020DC7}"/>
              </a:ext>
            </a:extLst>
          </p:cNvPr>
          <p:cNvSpPr/>
          <p:nvPr/>
        </p:nvSpPr>
        <p:spPr>
          <a:xfrm>
            <a:off x="1" y="6424248"/>
            <a:ext cx="1981200" cy="433752"/>
          </a:xfrm>
          <a:prstGeom prst="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r>
              <a:rPr lang="en-US" altLang="zh-CN" sz="1200" b="1" dirty="0">
                <a:solidFill>
                  <a:prstClr val="white"/>
                </a:solidFill>
                <a:latin typeface="Arial" panose="020B0604020202020204"/>
                <a:ea typeface="微软雅黑" panose="020B0503020204020204" charset="-122"/>
                <a:sym typeface="Arial" panose="020B0604020202020204"/>
              </a:rPr>
              <a:t>Introduction to Routers</a:t>
            </a:r>
          </a:p>
        </p:txBody>
      </p:sp>
      <p:sp>
        <p:nvSpPr>
          <p:cNvPr id="4" name="矩形 3">
            <a:extLst>
              <a:ext uri="{FF2B5EF4-FFF2-40B4-BE49-F238E27FC236}">
                <a16:creationId xmlns:a16="http://schemas.microsoft.com/office/drawing/2014/main" id="{5E9E55FC-0323-DC37-7FD6-CCA739A04665}"/>
              </a:ext>
            </a:extLst>
          </p:cNvPr>
          <p:cNvSpPr/>
          <p:nvPr/>
        </p:nvSpPr>
        <p:spPr>
          <a:xfrm>
            <a:off x="4056183" y="6424248"/>
            <a:ext cx="1913478" cy="433752"/>
          </a:xfrm>
          <a:prstGeom prst="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r>
              <a:rPr lang="en-US" altLang="zh-CN" sz="1200" b="1" dirty="0">
                <a:solidFill>
                  <a:prstClr val="white"/>
                </a:solidFill>
                <a:latin typeface="Arial" panose="020B0604020202020204"/>
                <a:ea typeface="微软雅黑" panose="020B0503020204020204" charset="-122"/>
                <a:sym typeface="Arial" panose="020B0604020202020204"/>
              </a:rPr>
              <a:t>Working Modes</a:t>
            </a:r>
            <a:endParaRPr lang="zh-CN" altLang="en-US" sz="1200" b="1" dirty="0">
              <a:solidFill>
                <a:prstClr val="white"/>
              </a:solidFill>
              <a:latin typeface="Arial" panose="020B0604020202020204"/>
              <a:ea typeface="微软雅黑" panose="020B0503020204020204" charset="-122"/>
            </a:endParaRPr>
          </a:p>
        </p:txBody>
      </p:sp>
      <p:sp>
        <p:nvSpPr>
          <p:cNvPr id="6" name="矩形 5">
            <a:extLst>
              <a:ext uri="{FF2B5EF4-FFF2-40B4-BE49-F238E27FC236}">
                <a16:creationId xmlns:a16="http://schemas.microsoft.com/office/drawing/2014/main" id="{2A0FD4F7-21EA-B5FA-C5F6-4102C1016109}"/>
              </a:ext>
            </a:extLst>
          </p:cNvPr>
          <p:cNvSpPr/>
          <p:nvPr/>
        </p:nvSpPr>
        <p:spPr>
          <a:xfrm>
            <a:off x="5969662" y="6424244"/>
            <a:ext cx="1972366" cy="433752"/>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CN" sz="1200" b="1">
                <a:solidFill>
                  <a:prstClr val="white"/>
                </a:solidFill>
                <a:latin typeface="Arial" panose="020B0604020202020204"/>
                <a:ea typeface="微软雅黑" panose="020B0503020204020204" charset="-122"/>
                <a:sym typeface="Arial" panose="020B0604020202020204"/>
              </a:rPr>
              <a:t>Commands</a:t>
            </a:r>
            <a:endParaRPr lang="en-US" altLang="zh-CN" sz="1200" b="1" dirty="0">
              <a:solidFill>
                <a:prstClr val="white"/>
              </a:solidFill>
              <a:latin typeface="Arial" panose="020B0604020202020204"/>
              <a:ea typeface="微软雅黑" panose="020B0503020204020204" charset="-122"/>
              <a:sym typeface="Arial" panose="020B0604020202020204"/>
            </a:endParaRPr>
          </a:p>
        </p:txBody>
      </p:sp>
      <p:sp>
        <p:nvSpPr>
          <p:cNvPr id="7" name="矩形 6">
            <a:extLst>
              <a:ext uri="{FF2B5EF4-FFF2-40B4-BE49-F238E27FC236}">
                <a16:creationId xmlns:a16="http://schemas.microsoft.com/office/drawing/2014/main" id="{AC2366FA-5A33-DB6F-AD41-DA5D370B3C91}"/>
              </a:ext>
            </a:extLst>
          </p:cNvPr>
          <p:cNvSpPr/>
          <p:nvPr/>
        </p:nvSpPr>
        <p:spPr>
          <a:xfrm>
            <a:off x="7942028" y="6424244"/>
            <a:ext cx="2069480" cy="433752"/>
          </a:xfrm>
          <a:prstGeom prst="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defRPr/>
            </a:pPr>
            <a:r>
              <a:rPr lang="en-US" altLang="zh-CN" sz="1200" b="1" dirty="0">
                <a:solidFill>
                  <a:prstClr val="white"/>
                </a:solidFill>
                <a:latin typeface="Arial" panose="020B0604020202020204"/>
                <a:ea typeface="微软雅黑" panose="020B0503020204020204" charset="-122"/>
                <a:sym typeface="Arial" panose="020B0604020202020204"/>
              </a:rPr>
              <a:t>Manual Configuration</a:t>
            </a:r>
          </a:p>
        </p:txBody>
      </p:sp>
      <p:sp>
        <p:nvSpPr>
          <p:cNvPr id="9" name="矩形 8">
            <a:extLst>
              <a:ext uri="{FF2B5EF4-FFF2-40B4-BE49-F238E27FC236}">
                <a16:creationId xmlns:a16="http://schemas.microsoft.com/office/drawing/2014/main" id="{E780F451-06D7-141A-ECEA-2CDC5B989B08}"/>
              </a:ext>
            </a:extLst>
          </p:cNvPr>
          <p:cNvSpPr/>
          <p:nvPr/>
        </p:nvSpPr>
        <p:spPr>
          <a:xfrm>
            <a:off x="10011509" y="6424248"/>
            <a:ext cx="2180490" cy="433752"/>
          </a:xfrm>
          <a:prstGeom prst="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defRPr/>
            </a:pPr>
            <a:r>
              <a:rPr lang="en-US" altLang="zh-CN" sz="1200" b="1" dirty="0">
                <a:solidFill>
                  <a:prstClr val="white"/>
                </a:solidFill>
                <a:latin typeface="Arial" panose="020B0604020202020204"/>
                <a:ea typeface="微软雅黑" panose="020B0503020204020204" charset="-122"/>
                <a:sym typeface="Arial" panose="020B0604020202020204"/>
              </a:rPr>
              <a:t>Experiment</a:t>
            </a:r>
            <a:endParaRPr lang="zh-CN" altLang="en-US" sz="1200" b="1" dirty="0">
              <a:solidFill>
                <a:prstClr val="white"/>
              </a:solidFill>
              <a:latin typeface="Arial" panose="020B0604020202020204"/>
              <a:ea typeface="微软雅黑" panose="020B0503020204020204" charset="-122"/>
            </a:endParaRPr>
          </a:p>
        </p:txBody>
      </p:sp>
      <p:sp>
        <p:nvSpPr>
          <p:cNvPr id="10" name="矩形 9">
            <a:extLst>
              <a:ext uri="{FF2B5EF4-FFF2-40B4-BE49-F238E27FC236}">
                <a16:creationId xmlns:a16="http://schemas.microsoft.com/office/drawing/2014/main" id="{99C660EB-54CC-B4C5-4B5E-4C9B832570A5}"/>
              </a:ext>
            </a:extLst>
          </p:cNvPr>
          <p:cNvSpPr/>
          <p:nvPr/>
        </p:nvSpPr>
        <p:spPr>
          <a:xfrm>
            <a:off x="1981201" y="6424248"/>
            <a:ext cx="2074982" cy="433752"/>
          </a:xfrm>
          <a:prstGeom prst="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r>
              <a:rPr lang="en-US" altLang="zh-CN" sz="1200" b="1" dirty="0">
                <a:solidFill>
                  <a:prstClr val="white"/>
                </a:solidFill>
                <a:latin typeface="Arial" panose="020B0604020202020204"/>
                <a:ea typeface="微软雅黑" panose="020B0503020204020204" charset="-122"/>
                <a:sym typeface="Arial" panose="020B0604020202020204"/>
              </a:rPr>
              <a:t>Remote Access</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0" y="432158"/>
            <a:ext cx="11133221" cy="1754326"/>
            <a:chOff x="0" y="432158"/>
            <a:chExt cx="7780421" cy="1754326"/>
          </a:xfrm>
        </p:grpSpPr>
        <p:sp>
          <p:nvSpPr>
            <p:cNvPr id="21" name="文本框 20"/>
            <p:cNvSpPr txBox="1"/>
            <p:nvPr/>
          </p:nvSpPr>
          <p:spPr>
            <a:xfrm>
              <a:off x="773113" y="432158"/>
              <a:ext cx="7007308" cy="1754326"/>
            </a:xfrm>
            <a:prstGeom prst="rect">
              <a:avLst/>
            </a:prstGeom>
            <a:noFill/>
          </p:spPr>
          <p:txBody>
            <a:bodyPr wrap="square" rtlCol="0">
              <a:spAutoFit/>
              <a:scene3d>
                <a:camera prst="orthographicFront"/>
                <a:lightRig rig="threePt" dir="t"/>
              </a:scene3d>
              <a:sp3d contourW="12700"/>
            </a:bodyPr>
            <a:lstStyle>
              <a:defPPr>
                <a:defRPr lang="zh-CN"/>
              </a:defPPr>
              <a:lvl1pPr marR="0" lvl="0" indent="0" fontAlgn="auto">
                <a:lnSpc>
                  <a:spcPct val="100000"/>
                </a:lnSpc>
                <a:spcBef>
                  <a:spcPts val="0"/>
                </a:spcBef>
                <a:spcAft>
                  <a:spcPts val="0"/>
                </a:spcAft>
                <a:buClrTx/>
                <a:buSzTx/>
                <a:buFontTx/>
                <a:buNone/>
                <a:defRPr kumimoji="0" sz="3200" b="1" i="0" u="none" strike="noStrike" cap="none" spc="0" normalizeH="0" baseline="0">
                  <a:ln>
                    <a:noFill/>
                  </a:ln>
                  <a:solidFill>
                    <a:prstClr val="white"/>
                  </a:solidFill>
                  <a:effectLst/>
                  <a:uLnTx/>
                  <a:uFillTx/>
                  <a:latin typeface="Arial" panose="020B0604020202020204"/>
                  <a:ea typeface="微软雅黑" panose="020B0503020204020204" charset="-122"/>
                </a:defRPr>
              </a:lvl1pPr>
            </a:lstStyle>
            <a:p>
              <a:r>
                <a:rPr lang="en-US" altLang="zh-CN" sz="3600" dirty="0">
                  <a:sym typeface="Arial" panose="020B0604020202020204"/>
                </a:rPr>
                <a:t>Example for </a:t>
              </a:r>
              <a:r>
                <a:rPr lang="en-US" altLang="zh-CN" dirty="0"/>
                <a:t>setting IP address on a router interface</a:t>
              </a:r>
              <a:r>
                <a:rPr lang="en-US" altLang="zh-CN" sz="3600" dirty="0">
                  <a:sym typeface="Arial" panose="020B0604020202020204"/>
                </a:rPr>
                <a:t> with IOS commands</a:t>
              </a:r>
            </a:p>
          </p:txBody>
        </p:sp>
        <p:cxnSp>
          <p:nvCxnSpPr>
            <p:cNvPr id="20" name="直接连接符 19"/>
            <p:cNvCxnSpPr/>
            <p:nvPr/>
          </p:nvCxnSpPr>
          <p:spPr>
            <a:xfrm>
              <a:off x="0" y="724545"/>
              <a:ext cx="660400" cy="0"/>
            </a:xfrm>
            <a:prstGeom prst="line">
              <a:avLst/>
            </a:prstGeom>
            <a:ln w="25400" cmpd="thickThin">
              <a:solidFill>
                <a:srgbClr val="1C79C6"/>
              </a:solidFill>
            </a:ln>
          </p:spPr>
          <p:style>
            <a:lnRef idx="1">
              <a:schemeClr val="accent1"/>
            </a:lnRef>
            <a:fillRef idx="0">
              <a:schemeClr val="accent1"/>
            </a:fillRef>
            <a:effectRef idx="0">
              <a:schemeClr val="accent1"/>
            </a:effectRef>
            <a:fontRef idx="minor">
              <a:schemeClr val="tx1"/>
            </a:fontRef>
          </p:style>
        </p:cxnSp>
      </p:grpSp>
      <p:sp>
        <p:nvSpPr>
          <p:cNvPr id="8" name="矩形 7"/>
          <p:cNvSpPr/>
          <p:nvPr/>
        </p:nvSpPr>
        <p:spPr>
          <a:xfrm>
            <a:off x="1391285" y="1170940"/>
            <a:ext cx="9408795" cy="4959340"/>
          </a:xfrm>
          <a:prstGeom prst="rect">
            <a:avLst/>
          </a:prstGeom>
        </p:spPr>
        <p:txBody>
          <a:bodyPr wrap="square">
            <a:noAutofit/>
            <a:scene3d>
              <a:camera prst="orthographicFront"/>
              <a:lightRig rig="threePt" dir="t"/>
            </a:scene3d>
            <a:sp3d contourW="12700"/>
          </a:bodyPr>
          <a:lstStyle/>
          <a:p>
            <a:pPr marL="0" marR="0" lvl="0" indent="0" algn="just" defTabSz="914400" rtl="0" eaLnBrk="1" fontAlgn="auto" latinLnBrk="0" hangingPunct="1">
              <a:lnSpc>
                <a:spcPct val="120000"/>
              </a:lnSpc>
              <a:spcBef>
                <a:spcPts val="0"/>
              </a:spcBef>
              <a:spcAft>
                <a:spcPts val="0"/>
              </a:spcAft>
              <a:buClrTx/>
              <a:buSzTx/>
              <a:buFontTx/>
              <a:buNone/>
              <a:defRPr/>
            </a:pPr>
            <a:endParaRPr kumimoji="0" lang="en-US" altLang="zh-CN" sz="2400" b="0"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sym typeface="Arial" panose="020B0604020202020204"/>
            </a:endParaRPr>
          </a:p>
        </p:txBody>
      </p:sp>
      <p:pic>
        <p:nvPicPr>
          <p:cNvPr id="3" name="图片 2"/>
          <p:cNvPicPr>
            <a:picLocks noChangeAspect="1"/>
          </p:cNvPicPr>
          <p:nvPr/>
        </p:nvPicPr>
        <p:blipFill>
          <a:blip r:embed="rId3"/>
          <a:stretch>
            <a:fillRect/>
          </a:stretch>
        </p:blipFill>
        <p:spPr>
          <a:xfrm>
            <a:off x="3705727" y="1906479"/>
            <a:ext cx="3882189" cy="3488261"/>
          </a:xfrm>
          <a:prstGeom prst="rect">
            <a:avLst/>
          </a:prstGeom>
        </p:spPr>
      </p:pic>
      <p:sp>
        <p:nvSpPr>
          <p:cNvPr id="4" name="文本框 3"/>
          <p:cNvSpPr txBox="1"/>
          <p:nvPr/>
        </p:nvSpPr>
        <p:spPr>
          <a:xfrm>
            <a:off x="2117559" y="5518614"/>
            <a:ext cx="8005010" cy="523220"/>
          </a:xfrm>
          <a:prstGeom prst="rect">
            <a:avLst/>
          </a:prstGeom>
          <a:noFill/>
        </p:spPr>
        <p:txBody>
          <a:bodyPr wrap="square" rtlCol="0">
            <a:spAutoFit/>
          </a:bodyPr>
          <a:lstStyle/>
          <a:p>
            <a:r>
              <a:rPr lang="en-US" altLang="zh-CN" sz="2800" dirty="0">
                <a:solidFill>
                  <a:schemeClr val="bg1"/>
                </a:solidFill>
              </a:rPr>
              <a:t>open CIL and then press </a:t>
            </a:r>
            <a:r>
              <a:rPr lang="zh-CN" altLang="en-US" sz="2800" dirty="0">
                <a:solidFill>
                  <a:schemeClr val="bg1"/>
                </a:solidFill>
              </a:rPr>
              <a:t>“</a:t>
            </a:r>
            <a:r>
              <a:rPr lang="en-US" altLang="zh-CN" sz="2800" dirty="0">
                <a:solidFill>
                  <a:schemeClr val="bg1"/>
                </a:solidFill>
              </a:rPr>
              <a:t>enter</a:t>
            </a:r>
            <a:r>
              <a:rPr lang="zh-CN" altLang="en-US" sz="2800" dirty="0">
                <a:solidFill>
                  <a:schemeClr val="bg1"/>
                </a:solidFill>
              </a:rPr>
              <a:t>”</a:t>
            </a:r>
            <a:r>
              <a:rPr lang="en-US" altLang="zh-CN" sz="2800" dirty="0">
                <a:solidFill>
                  <a:schemeClr val="bg1"/>
                </a:solidFill>
              </a:rPr>
              <a:t>to start</a:t>
            </a:r>
            <a:endParaRPr lang="zh-CN" altLang="en-US" sz="2800" dirty="0">
              <a:solidFill>
                <a:schemeClr val="bg1"/>
              </a:solidFill>
            </a:endParaRPr>
          </a:p>
        </p:txBody>
      </p:sp>
      <p:sp>
        <p:nvSpPr>
          <p:cNvPr id="2" name="矩形 1">
            <a:extLst>
              <a:ext uri="{FF2B5EF4-FFF2-40B4-BE49-F238E27FC236}">
                <a16:creationId xmlns:a16="http://schemas.microsoft.com/office/drawing/2014/main" id="{4521D7E9-8469-CD9E-9EEF-84D0232BD637}"/>
              </a:ext>
            </a:extLst>
          </p:cNvPr>
          <p:cNvSpPr/>
          <p:nvPr/>
        </p:nvSpPr>
        <p:spPr>
          <a:xfrm>
            <a:off x="0" y="6424241"/>
            <a:ext cx="12139246" cy="433760"/>
          </a:xfrm>
          <a:prstGeom prst="rect">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zh-CN" altLang="en-US" dirty="0"/>
          </a:p>
        </p:txBody>
      </p:sp>
      <p:sp>
        <p:nvSpPr>
          <p:cNvPr id="5" name="矩形 4">
            <a:extLst>
              <a:ext uri="{FF2B5EF4-FFF2-40B4-BE49-F238E27FC236}">
                <a16:creationId xmlns:a16="http://schemas.microsoft.com/office/drawing/2014/main" id="{26B46289-8EA7-4984-3253-C2611F38F192}"/>
              </a:ext>
            </a:extLst>
          </p:cNvPr>
          <p:cNvSpPr/>
          <p:nvPr/>
        </p:nvSpPr>
        <p:spPr>
          <a:xfrm>
            <a:off x="1" y="6424248"/>
            <a:ext cx="1981200" cy="433752"/>
          </a:xfrm>
          <a:prstGeom prst="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r>
              <a:rPr lang="en-US" altLang="zh-CN" sz="1200" b="1" dirty="0">
                <a:solidFill>
                  <a:prstClr val="white"/>
                </a:solidFill>
                <a:latin typeface="Arial" panose="020B0604020202020204"/>
                <a:ea typeface="微软雅黑" panose="020B0503020204020204" charset="-122"/>
                <a:sym typeface="Arial" panose="020B0604020202020204"/>
              </a:rPr>
              <a:t>Introduction to Routers</a:t>
            </a:r>
          </a:p>
        </p:txBody>
      </p:sp>
      <p:sp>
        <p:nvSpPr>
          <p:cNvPr id="6" name="矩形 5">
            <a:extLst>
              <a:ext uri="{FF2B5EF4-FFF2-40B4-BE49-F238E27FC236}">
                <a16:creationId xmlns:a16="http://schemas.microsoft.com/office/drawing/2014/main" id="{C7E7B1AC-F982-9812-3EB0-5333E1C02A56}"/>
              </a:ext>
            </a:extLst>
          </p:cNvPr>
          <p:cNvSpPr/>
          <p:nvPr/>
        </p:nvSpPr>
        <p:spPr>
          <a:xfrm>
            <a:off x="4056183" y="6424248"/>
            <a:ext cx="1913478" cy="433752"/>
          </a:xfrm>
          <a:prstGeom prst="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r>
              <a:rPr lang="en-US" altLang="zh-CN" sz="1200" b="1" dirty="0">
                <a:solidFill>
                  <a:prstClr val="white"/>
                </a:solidFill>
                <a:latin typeface="Arial" panose="020B0604020202020204"/>
                <a:ea typeface="微软雅黑" panose="020B0503020204020204" charset="-122"/>
                <a:sym typeface="Arial" panose="020B0604020202020204"/>
              </a:rPr>
              <a:t>Working Modes</a:t>
            </a:r>
            <a:endParaRPr lang="zh-CN" altLang="en-US" sz="1200" b="1" dirty="0">
              <a:solidFill>
                <a:prstClr val="white"/>
              </a:solidFill>
              <a:latin typeface="Arial" panose="020B0604020202020204"/>
              <a:ea typeface="微软雅黑" panose="020B0503020204020204" charset="-122"/>
            </a:endParaRPr>
          </a:p>
        </p:txBody>
      </p:sp>
      <p:sp>
        <p:nvSpPr>
          <p:cNvPr id="7" name="矩形 6">
            <a:extLst>
              <a:ext uri="{FF2B5EF4-FFF2-40B4-BE49-F238E27FC236}">
                <a16:creationId xmlns:a16="http://schemas.microsoft.com/office/drawing/2014/main" id="{E85307A8-9D6D-6E51-5A33-47F54EBC648E}"/>
              </a:ext>
            </a:extLst>
          </p:cNvPr>
          <p:cNvSpPr/>
          <p:nvPr/>
        </p:nvSpPr>
        <p:spPr>
          <a:xfrm>
            <a:off x="5969662" y="6424244"/>
            <a:ext cx="1972366" cy="433752"/>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CN" sz="1200" b="1">
                <a:solidFill>
                  <a:prstClr val="white"/>
                </a:solidFill>
                <a:latin typeface="Arial" panose="020B0604020202020204"/>
                <a:ea typeface="微软雅黑" panose="020B0503020204020204" charset="-122"/>
                <a:sym typeface="Arial" panose="020B0604020202020204"/>
              </a:rPr>
              <a:t>Commands</a:t>
            </a:r>
            <a:endParaRPr lang="en-US" altLang="zh-CN" sz="1200" b="1" dirty="0">
              <a:solidFill>
                <a:prstClr val="white"/>
              </a:solidFill>
              <a:latin typeface="Arial" panose="020B0604020202020204"/>
              <a:ea typeface="微软雅黑" panose="020B0503020204020204" charset="-122"/>
              <a:sym typeface="Arial" panose="020B0604020202020204"/>
            </a:endParaRPr>
          </a:p>
        </p:txBody>
      </p:sp>
      <p:sp>
        <p:nvSpPr>
          <p:cNvPr id="9" name="矩形 8">
            <a:extLst>
              <a:ext uri="{FF2B5EF4-FFF2-40B4-BE49-F238E27FC236}">
                <a16:creationId xmlns:a16="http://schemas.microsoft.com/office/drawing/2014/main" id="{FF24F948-178C-B464-E257-744CCAAFCDC8}"/>
              </a:ext>
            </a:extLst>
          </p:cNvPr>
          <p:cNvSpPr/>
          <p:nvPr/>
        </p:nvSpPr>
        <p:spPr>
          <a:xfrm>
            <a:off x="7942028" y="6424244"/>
            <a:ext cx="2069480" cy="433752"/>
          </a:xfrm>
          <a:prstGeom prst="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defRPr/>
            </a:pPr>
            <a:r>
              <a:rPr lang="en-US" altLang="zh-CN" sz="1200" b="1" dirty="0">
                <a:solidFill>
                  <a:prstClr val="white"/>
                </a:solidFill>
                <a:latin typeface="Arial" panose="020B0604020202020204"/>
                <a:ea typeface="微软雅黑" panose="020B0503020204020204" charset="-122"/>
                <a:sym typeface="Arial" panose="020B0604020202020204"/>
              </a:rPr>
              <a:t>Manual Configuration</a:t>
            </a:r>
          </a:p>
        </p:txBody>
      </p:sp>
      <p:sp>
        <p:nvSpPr>
          <p:cNvPr id="10" name="矩形 9">
            <a:extLst>
              <a:ext uri="{FF2B5EF4-FFF2-40B4-BE49-F238E27FC236}">
                <a16:creationId xmlns:a16="http://schemas.microsoft.com/office/drawing/2014/main" id="{417014BC-23EB-7428-9ECC-4987C91D019D}"/>
              </a:ext>
            </a:extLst>
          </p:cNvPr>
          <p:cNvSpPr/>
          <p:nvPr/>
        </p:nvSpPr>
        <p:spPr>
          <a:xfrm>
            <a:off x="10011509" y="6424248"/>
            <a:ext cx="2180490" cy="433752"/>
          </a:xfrm>
          <a:prstGeom prst="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defRPr/>
            </a:pPr>
            <a:r>
              <a:rPr lang="en-US" altLang="zh-CN" sz="1200" b="1" dirty="0">
                <a:solidFill>
                  <a:prstClr val="white"/>
                </a:solidFill>
                <a:latin typeface="Arial" panose="020B0604020202020204"/>
                <a:ea typeface="微软雅黑" panose="020B0503020204020204" charset="-122"/>
                <a:sym typeface="Arial" panose="020B0604020202020204"/>
              </a:rPr>
              <a:t>Experiment</a:t>
            </a:r>
            <a:endParaRPr lang="zh-CN" altLang="en-US" sz="1200" b="1" dirty="0">
              <a:solidFill>
                <a:prstClr val="white"/>
              </a:solidFill>
              <a:latin typeface="Arial" panose="020B0604020202020204"/>
              <a:ea typeface="微软雅黑" panose="020B0503020204020204" charset="-122"/>
            </a:endParaRPr>
          </a:p>
        </p:txBody>
      </p:sp>
      <p:sp>
        <p:nvSpPr>
          <p:cNvPr id="11" name="矩形 10">
            <a:extLst>
              <a:ext uri="{FF2B5EF4-FFF2-40B4-BE49-F238E27FC236}">
                <a16:creationId xmlns:a16="http://schemas.microsoft.com/office/drawing/2014/main" id="{15F65DCD-1AB9-2510-64FA-320395B4DD54}"/>
              </a:ext>
            </a:extLst>
          </p:cNvPr>
          <p:cNvSpPr/>
          <p:nvPr/>
        </p:nvSpPr>
        <p:spPr>
          <a:xfrm>
            <a:off x="1981201" y="6424248"/>
            <a:ext cx="2074982" cy="433752"/>
          </a:xfrm>
          <a:prstGeom prst="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r>
              <a:rPr lang="en-US" altLang="zh-CN" sz="1200" b="1" dirty="0">
                <a:solidFill>
                  <a:prstClr val="white"/>
                </a:solidFill>
                <a:latin typeface="Arial" panose="020B0604020202020204"/>
                <a:ea typeface="微软雅黑" panose="020B0503020204020204" charset="-122"/>
                <a:sym typeface="Arial" panose="020B0604020202020204"/>
              </a:rPr>
              <a:t>Remote Access</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0" y="432158"/>
            <a:ext cx="11133221" cy="1754326"/>
            <a:chOff x="0" y="432158"/>
            <a:chExt cx="7780421" cy="1754326"/>
          </a:xfrm>
        </p:grpSpPr>
        <p:sp>
          <p:nvSpPr>
            <p:cNvPr id="21" name="文本框 20"/>
            <p:cNvSpPr txBox="1"/>
            <p:nvPr/>
          </p:nvSpPr>
          <p:spPr>
            <a:xfrm>
              <a:off x="773113" y="432158"/>
              <a:ext cx="7007308" cy="1754326"/>
            </a:xfrm>
            <a:prstGeom prst="rect">
              <a:avLst/>
            </a:prstGeom>
            <a:noFill/>
          </p:spPr>
          <p:txBody>
            <a:bodyPr wrap="square" rtlCol="0">
              <a:spAutoFit/>
              <a:scene3d>
                <a:camera prst="orthographicFront"/>
                <a:lightRig rig="threePt" dir="t"/>
              </a:scene3d>
              <a:sp3d contourW="12700"/>
            </a:bodyPr>
            <a:lstStyle>
              <a:defPPr>
                <a:defRPr lang="zh-CN"/>
              </a:defPPr>
              <a:lvl1pPr marR="0" lvl="0" indent="0" fontAlgn="auto">
                <a:lnSpc>
                  <a:spcPct val="100000"/>
                </a:lnSpc>
                <a:spcBef>
                  <a:spcPts val="0"/>
                </a:spcBef>
                <a:spcAft>
                  <a:spcPts val="0"/>
                </a:spcAft>
                <a:buClrTx/>
                <a:buSzTx/>
                <a:buFontTx/>
                <a:buNone/>
                <a:defRPr kumimoji="0" sz="3200" b="1" i="0" u="none" strike="noStrike" cap="none" spc="0" normalizeH="0" baseline="0">
                  <a:ln>
                    <a:noFill/>
                  </a:ln>
                  <a:solidFill>
                    <a:prstClr val="white"/>
                  </a:solidFill>
                  <a:effectLst/>
                  <a:uLnTx/>
                  <a:uFillTx/>
                  <a:latin typeface="Arial" panose="020B0604020202020204"/>
                  <a:ea typeface="微软雅黑" panose="020B0503020204020204" charset="-122"/>
                </a:defRPr>
              </a:lvl1pPr>
            </a:lstStyle>
            <a:p>
              <a:r>
                <a:rPr lang="en-US" altLang="zh-CN" sz="3600" dirty="0">
                  <a:sym typeface="Arial" panose="020B0604020202020204"/>
                </a:rPr>
                <a:t>Example for </a:t>
              </a:r>
              <a:r>
                <a:rPr lang="en-US" altLang="zh-CN" dirty="0"/>
                <a:t>setting IP address on a router interface</a:t>
              </a:r>
              <a:r>
                <a:rPr lang="en-US" altLang="zh-CN" sz="3600" dirty="0">
                  <a:sym typeface="Arial" panose="020B0604020202020204"/>
                </a:rPr>
                <a:t> with IOS commands</a:t>
              </a:r>
            </a:p>
          </p:txBody>
        </p:sp>
        <p:cxnSp>
          <p:nvCxnSpPr>
            <p:cNvPr id="20" name="直接连接符 19"/>
            <p:cNvCxnSpPr/>
            <p:nvPr/>
          </p:nvCxnSpPr>
          <p:spPr>
            <a:xfrm>
              <a:off x="0" y="724545"/>
              <a:ext cx="660400" cy="0"/>
            </a:xfrm>
            <a:prstGeom prst="line">
              <a:avLst/>
            </a:prstGeom>
            <a:ln w="25400" cmpd="thickThin">
              <a:solidFill>
                <a:srgbClr val="1C79C6"/>
              </a:solidFill>
            </a:ln>
          </p:spPr>
          <p:style>
            <a:lnRef idx="1">
              <a:schemeClr val="accent1"/>
            </a:lnRef>
            <a:fillRef idx="0">
              <a:schemeClr val="accent1"/>
            </a:fillRef>
            <a:effectRef idx="0">
              <a:schemeClr val="accent1"/>
            </a:effectRef>
            <a:fontRef idx="minor">
              <a:schemeClr val="tx1"/>
            </a:fontRef>
          </p:style>
        </p:cxnSp>
      </p:grpSp>
      <p:sp>
        <p:nvSpPr>
          <p:cNvPr id="8" name="矩形 7"/>
          <p:cNvSpPr/>
          <p:nvPr/>
        </p:nvSpPr>
        <p:spPr>
          <a:xfrm>
            <a:off x="1391285" y="1170940"/>
            <a:ext cx="9408795" cy="4959340"/>
          </a:xfrm>
          <a:prstGeom prst="rect">
            <a:avLst/>
          </a:prstGeom>
        </p:spPr>
        <p:txBody>
          <a:bodyPr wrap="square">
            <a:noAutofit/>
            <a:scene3d>
              <a:camera prst="orthographicFront"/>
              <a:lightRig rig="threePt" dir="t"/>
            </a:scene3d>
            <a:sp3d contourW="12700"/>
          </a:bodyPr>
          <a:lstStyle/>
          <a:p>
            <a:pPr marL="0" marR="0" lvl="0" indent="0" algn="just" defTabSz="914400" rtl="0" eaLnBrk="1" fontAlgn="auto" latinLnBrk="0" hangingPunct="1">
              <a:lnSpc>
                <a:spcPct val="120000"/>
              </a:lnSpc>
              <a:spcBef>
                <a:spcPts val="0"/>
              </a:spcBef>
              <a:spcAft>
                <a:spcPts val="0"/>
              </a:spcAft>
              <a:buClrTx/>
              <a:buSzTx/>
              <a:buFontTx/>
              <a:buNone/>
              <a:defRPr/>
            </a:pPr>
            <a:endParaRPr kumimoji="0" lang="en-US" altLang="zh-CN" sz="2400" b="0"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sym typeface="Arial" panose="020B0604020202020204"/>
            </a:endParaRPr>
          </a:p>
        </p:txBody>
      </p:sp>
      <p:pic>
        <p:nvPicPr>
          <p:cNvPr id="2" name="图片 1"/>
          <p:cNvPicPr>
            <a:picLocks noChangeAspect="1"/>
          </p:cNvPicPr>
          <p:nvPr/>
        </p:nvPicPr>
        <p:blipFill>
          <a:blip r:embed="rId3"/>
          <a:stretch>
            <a:fillRect/>
          </a:stretch>
        </p:blipFill>
        <p:spPr>
          <a:xfrm>
            <a:off x="1503096" y="1958106"/>
            <a:ext cx="9185172" cy="3728954"/>
          </a:xfrm>
          <a:prstGeom prst="rect">
            <a:avLst/>
          </a:prstGeom>
        </p:spPr>
      </p:pic>
      <p:sp>
        <p:nvSpPr>
          <p:cNvPr id="3" name="矩形 2">
            <a:extLst>
              <a:ext uri="{FF2B5EF4-FFF2-40B4-BE49-F238E27FC236}">
                <a16:creationId xmlns:a16="http://schemas.microsoft.com/office/drawing/2014/main" id="{9EA538A9-4925-C845-0845-02C18CEAA232}"/>
              </a:ext>
            </a:extLst>
          </p:cNvPr>
          <p:cNvSpPr/>
          <p:nvPr/>
        </p:nvSpPr>
        <p:spPr>
          <a:xfrm>
            <a:off x="0" y="6424241"/>
            <a:ext cx="12139246" cy="433760"/>
          </a:xfrm>
          <a:prstGeom prst="rect">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zh-CN" altLang="en-US" dirty="0"/>
          </a:p>
        </p:txBody>
      </p:sp>
      <p:sp>
        <p:nvSpPr>
          <p:cNvPr id="4" name="矩形 3">
            <a:extLst>
              <a:ext uri="{FF2B5EF4-FFF2-40B4-BE49-F238E27FC236}">
                <a16:creationId xmlns:a16="http://schemas.microsoft.com/office/drawing/2014/main" id="{C8014B7F-A0F4-F888-1FD8-1D3693A802E9}"/>
              </a:ext>
            </a:extLst>
          </p:cNvPr>
          <p:cNvSpPr/>
          <p:nvPr/>
        </p:nvSpPr>
        <p:spPr>
          <a:xfrm>
            <a:off x="1" y="6424248"/>
            <a:ext cx="1981200" cy="433752"/>
          </a:xfrm>
          <a:prstGeom prst="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r>
              <a:rPr lang="en-US" altLang="zh-CN" sz="1200" b="1" dirty="0">
                <a:solidFill>
                  <a:prstClr val="white"/>
                </a:solidFill>
                <a:latin typeface="Arial" panose="020B0604020202020204"/>
                <a:ea typeface="微软雅黑" panose="020B0503020204020204" charset="-122"/>
                <a:sym typeface="Arial" panose="020B0604020202020204"/>
              </a:rPr>
              <a:t>Introduction to Routers</a:t>
            </a:r>
          </a:p>
        </p:txBody>
      </p:sp>
      <p:sp>
        <p:nvSpPr>
          <p:cNvPr id="5" name="矩形 4">
            <a:extLst>
              <a:ext uri="{FF2B5EF4-FFF2-40B4-BE49-F238E27FC236}">
                <a16:creationId xmlns:a16="http://schemas.microsoft.com/office/drawing/2014/main" id="{5FED3E31-C760-6504-A765-D86BAA34F79E}"/>
              </a:ext>
            </a:extLst>
          </p:cNvPr>
          <p:cNvSpPr/>
          <p:nvPr/>
        </p:nvSpPr>
        <p:spPr>
          <a:xfrm>
            <a:off x="4056183" y="6424248"/>
            <a:ext cx="1913478" cy="433752"/>
          </a:xfrm>
          <a:prstGeom prst="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r>
              <a:rPr lang="en-US" altLang="zh-CN" sz="1200" b="1" dirty="0">
                <a:solidFill>
                  <a:prstClr val="white"/>
                </a:solidFill>
                <a:latin typeface="Arial" panose="020B0604020202020204"/>
                <a:ea typeface="微软雅黑" panose="020B0503020204020204" charset="-122"/>
                <a:sym typeface="Arial" panose="020B0604020202020204"/>
              </a:rPr>
              <a:t>Working Modes</a:t>
            </a:r>
            <a:endParaRPr lang="zh-CN" altLang="en-US" sz="1200" b="1" dirty="0">
              <a:solidFill>
                <a:prstClr val="white"/>
              </a:solidFill>
              <a:latin typeface="Arial" panose="020B0604020202020204"/>
              <a:ea typeface="微软雅黑" panose="020B0503020204020204" charset="-122"/>
            </a:endParaRPr>
          </a:p>
        </p:txBody>
      </p:sp>
      <p:sp>
        <p:nvSpPr>
          <p:cNvPr id="6" name="矩形 5">
            <a:extLst>
              <a:ext uri="{FF2B5EF4-FFF2-40B4-BE49-F238E27FC236}">
                <a16:creationId xmlns:a16="http://schemas.microsoft.com/office/drawing/2014/main" id="{EB14905E-8D18-93F7-8312-3503687429F1}"/>
              </a:ext>
            </a:extLst>
          </p:cNvPr>
          <p:cNvSpPr/>
          <p:nvPr/>
        </p:nvSpPr>
        <p:spPr>
          <a:xfrm>
            <a:off x="5969662" y="6424244"/>
            <a:ext cx="1972366" cy="433752"/>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CN" sz="1200" b="1">
                <a:solidFill>
                  <a:prstClr val="white"/>
                </a:solidFill>
                <a:latin typeface="Arial" panose="020B0604020202020204"/>
                <a:ea typeface="微软雅黑" panose="020B0503020204020204" charset="-122"/>
                <a:sym typeface="Arial" panose="020B0604020202020204"/>
              </a:rPr>
              <a:t>Commands</a:t>
            </a:r>
            <a:endParaRPr lang="en-US" altLang="zh-CN" sz="1200" b="1" dirty="0">
              <a:solidFill>
                <a:prstClr val="white"/>
              </a:solidFill>
              <a:latin typeface="Arial" panose="020B0604020202020204"/>
              <a:ea typeface="微软雅黑" panose="020B0503020204020204" charset="-122"/>
              <a:sym typeface="Arial" panose="020B0604020202020204"/>
            </a:endParaRPr>
          </a:p>
        </p:txBody>
      </p:sp>
      <p:sp>
        <p:nvSpPr>
          <p:cNvPr id="7" name="矩形 6">
            <a:extLst>
              <a:ext uri="{FF2B5EF4-FFF2-40B4-BE49-F238E27FC236}">
                <a16:creationId xmlns:a16="http://schemas.microsoft.com/office/drawing/2014/main" id="{385FF826-6353-27B4-88BD-B4AF10FE23E9}"/>
              </a:ext>
            </a:extLst>
          </p:cNvPr>
          <p:cNvSpPr/>
          <p:nvPr/>
        </p:nvSpPr>
        <p:spPr>
          <a:xfrm>
            <a:off x="7942028" y="6424244"/>
            <a:ext cx="2069480" cy="433752"/>
          </a:xfrm>
          <a:prstGeom prst="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defRPr/>
            </a:pPr>
            <a:r>
              <a:rPr lang="en-US" altLang="zh-CN" sz="1200" b="1" dirty="0">
                <a:solidFill>
                  <a:prstClr val="white"/>
                </a:solidFill>
                <a:latin typeface="Arial" panose="020B0604020202020204"/>
                <a:ea typeface="微软雅黑" panose="020B0503020204020204" charset="-122"/>
                <a:sym typeface="Arial" panose="020B0604020202020204"/>
              </a:rPr>
              <a:t>Manual Configuration</a:t>
            </a:r>
          </a:p>
        </p:txBody>
      </p:sp>
      <p:sp>
        <p:nvSpPr>
          <p:cNvPr id="9" name="矩形 8">
            <a:extLst>
              <a:ext uri="{FF2B5EF4-FFF2-40B4-BE49-F238E27FC236}">
                <a16:creationId xmlns:a16="http://schemas.microsoft.com/office/drawing/2014/main" id="{1499A1B2-EDFB-1BC8-A71E-CF6BE325EC86}"/>
              </a:ext>
            </a:extLst>
          </p:cNvPr>
          <p:cNvSpPr/>
          <p:nvPr/>
        </p:nvSpPr>
        <p:spPr>
          <a:xfrm>
            <a:off x="10011509" y="6424248"/>
            <a:ext cx="2180490" cy="433752"/>
          </a:xfrm>
          <a:prstGeom prst="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defRPr/>
            </a:pPr>
            <a:r>
              <a:rPr lang="en-US" altLang="zh-CN" sz="1200" b="1" dirty="0">
                <a:solidFill>
                  <a:prstClr val="white"/>
                </a:solidFill>
                <a:latin typeface="Arial" panose="020B0604020202020204"/>
                <a:ea typeface="微软雅黑" panose="020B0503020204020204" charset="-122"/>
                <a:sym typeface="Arial" panose="020B0604020202020204"/>
              </a:rPr>
              <a:t>Experiment</a:t>
            </a:r>
            <a:endParaRPr lang="zh-CN" altLang="en-US" sz="1200" b="1" dirty="0">
              <a:solidFill>
                <a:prstClr val="white"/>
              </a:solidFill>
              <a:latin typeface="Arial" panose="020B0604020202020204"/>
              <a:ea typeface="微软雅黑" panose="020B0503020204020204" charset="-122"/>
            </a:endParaRPr>
          </a:p>
        </p:txBody>
      </p:sp>
      <p:sp>
        <p:nvSpPr>
          <p:cNvPr id="10" name="矩形 9">
            <a:extLst>
              <a:ext uri="{FF2B5EF4-FFF2-40B4-BE49-F238E27FC236}">
                <a16:creationId xmlns:a16="http://schemas.microsoft.com/office/drawing/2014/main" id="{B5AE50D0-53FC-9B1D-80AD-EF10C87464F4}"/>
              </a:ext>
            </a:extLst>
          </p:cNvPr>
          <p:cNvSpPr/>
          <p:nvPr/>
        </p:nvSpPr>
        <p:spPr>
          <a:xfrm>
            <a:off x="1981201" y="6424248"/>
            <a:ext cx="2074982" cy="433752"/>
          </a:xfrm>
          <a:prstGeom prst="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r>
              <a:rPr lang="en-US" altLang="zh-CN" sz="1200" b="1" dirty="0">
                <a:solidFill>
                  <a:prstClr val="white"/>
                </a:solidFill>
                <a:latin typeface="Arial" panose="020B0604020202020204"/>
                <a:ea typeface="微软雅黑" panose="020B0503020204020204" charset="-122"/>
                <a:sym typeface="Arial" panose="020B0604020202020204"/>
              </a:rPr>
              <a:t>Remote Access</a:t>
            </a:r>
          </a:p>
        </p:txBody>
      </p:sp>
      <p:sp>
        <p:nvSpPr>
          <p:cNvPr id="12" name="文本框 11">
            <a:extLst>
              <a:ext uri="{FF2B5EF4-FFF2-40B4-BE49-F238E27FC236}">
                <a16:creationId xmlns:a16="http://schemas.microsoft.com/office/drawing/2014/main" id="{6473991C-4215-43EF-8F28-B7FB0708D9DC}"/>
              </a:ext>
            </a:extLst>
          </p:cNvPr>
          <p:cNvSpPr txBox="1"/>
          <p:nvPr/>
        </p:nvSpPr>
        <p:spPr>
          <a:xfrm flipH="1">
            <a:off x="3975879" y="1964133"/>
            <a:ext cx="4121835" cy="369332"/>
          </a:xfrm>
          <a:prstGeom prst="rect">
            <a:avLst/>
          </a:prstGeom>
          <a:noFill/>
        </p:spPr>
        <p:txBody>
          <a:bodyPr wrap="square" rtlCol="0">
            <a:spAutoFit/>
          </a:bodyPr>
          <a:lstStyle/>
          <a:p>
            <a:r>
              <a:rPr lang="en-US" altLang="zh-CN" dirty="0">
                <a:solidFill>
                  <a:srgbClr val="FF0000"/>
                </a:solidFill>
              </a:rPr>
              <a:t>Use privileged EXEC mode</a:t>
            </a:r>
            <a:endParaRPr lang="zh-CN" altLang="en-US" dirty="0">
              <a:solidFill>
                <a:srgbClr val="FF0000"/>
              </a:solidFill>
            </a:endParaRPr>
          </a:p>
        </p:txBody>
      </p:sp>
      <p:sp>
        <p:nvSpPr>
          <p:cNvPr id="16" name="文本框 15">
            <a:extLst>
              <a:ext uri="{FF2B5EF4-FFF2-40B4-BE49-F238E27FC236}">
                <a16:creationId xmlns:a16="http://schemas.microsoft.com/office/drawing/2014/main" id="{F2831C91-2DE4-405F-BCFE-65B26160416A}"/>
              </a:ext>
            </a:extLst>
          </p:cNvPr>
          <p:cNvSpPr txBox="1"/>
          <p:nvPr/>
        </p:nvSpPr>
        <p:spPr>
          <a:xfrm flipH="1">
            <a:off x="4894927" y="2258094"/>
            <a:ext cx="4121835" cy="369332"/>
          </a:xfrm>
          <a:prstGeom prst="rect">
            <a:avLst/>
          </a:prstGeom>
          <a:noFill/>
        </p:spPr>
        <p:txBody>
          <a:bodyPr wrap="square" rtlCol="0">
            <a:spAutoFit/>
          </a:bodyPr>
          <a:lstStyle/>
          <a:p>
            <a:r>
              <a:rPr lang="en-US" altLang="zh-CN" dirty="0">
                <a:solidFill>
                  <a:srgbClr val="FF0000"/>
                </a:solidFill>
              </a:rPr>
              <a:t>Configuration mode</a:t>
            </a:r>
            <a:endParaRPr lang="zh-CN" altLang="en-US" dirty="0">
              <a:solidFill>
                <a:srgbClr val="FF0000"/>
              </a:solidFill>
            </a:endParaRPr>
          </a:p>
        </p:txBody>
      </p:sp>
      <p:sp>
        <p:nvSpPr>
          <p:cNvPr id="18" name="文本框 17">
            <a:extLst>
              <a:ext uri="{FF2B5EF4-FFF2-40B4-BE49-F238E27FC236}">
                <a16:creationId xmlns:a16="http://schemas.microsoft.com/office/drawing/2014/main" id="{C25CBD51-C097-4FED-AC95-4A45CD9D3683}"/>
              </a:ext>
            </a:extLst>
          </p:cNvPr>
          <p:cNvSpPr txBox="1"/>
          <p:nvPr/>
        </p:nvSpPr>
        <p:spPr>
          <a:xfrm flipH="1">
            <a:off x="8696886" y="2996876"/>
            <a:ext cx="1054032" cy="369332"/>
          </a:xfrm>
          <a:prstGeom prst="rect">
            <a:avLst/>
          </a:prstGeom>
          <a:noFill/>
        </p:spPr>
        <p:txBody>
          <a:bodyPr wrap="square" rtlCol="0">
            <a:spAutoFit/>
          </a:bodyPr>
          <a:lstStyle/>
          <a:p>
            <a:r>
              <a:rPr lang="en-US" altLang="zh-CN" dirty="0">
                <a:solidFill>
                  <a:srgbClr val="FF0000"/>
                </a:solidFill>
              </a:rPr>
              <a:t>setting</a:t>
            </a:r>
            <a:endParaRPr lang="zh-CN" altLang="en-US" dirty="0">
              <a:solidFill>
                <a:srgbClr val="FF0000"/>
              </a:solidFill>
            </a:endParaRPr>
          </a:p>
        </p:txBody>
      </p:sp>
      <p:sp>
        <p:nvSpPr>
          <p:cNvPr id="19" name="文本框 18">
            <a:extLst>
              <a:ext uri="{FF2B5EF4-FFF2-40B4-BE49-F238E27FC236}">
                <a16:creationId xmlns:a16="http://schemas.microsoft.com/office/drawing/2014/main" id="{9A1C12B7-C89F-4AC6-82DD-92F1FF983380}"/>
              </a:ext>
            </a:extLst>
          </p:cNvPr>
          <p:cNvSpPr txBox="1"/>
          <p:nvPr/>
        </p:nvSpPr>
        <p:spPr>
          <a:xfrm flipH="1">
            <a:off x="3453963" y="4611117"/>
            <a:ext cx="4860141" cy="369332"/>
          </a:xfrm>
          <a:prstGeom prst="rect">
            <a:avLst/>
          </a:prstGeom>
          <a:noFill/>
        </p:spPr>
        <p:txBody>
          <a:bodyPr wrap="square" rtlCol="0">
            <a:spAutoFit/>
          </a:bodyPr>
          <a:lstStyle/>
          <a:p>
            <a:r>
              <a:rPr lang="en-US" altLang="zh-CN" dirty="0">
                <a:solidFill>
                  <a:srgbClr val="FF0000"/>
                </a:solidFill>
              </a:rPr>
              <a:t>Write configuration into router’s memory</a:t>
            </a:r>
            <a:endParaRPr lang="zh-CN" altLang="en-US" dirty="0">
              <a:solidFill>
                <a:srgbClr val="FF0000"/>
              </a:solidFill>
            </a:endParaRPr>
          </a:p>
        </p:txBody>
      </p:sp>
      <p:sp>
        <p:nvSpPr>
          <p:cNvPr id="22" name="文本框 21">
            <a:extLst>
              <a:ext uri="{FF2B5EF4-FFF2-40B4-BE49-F238E27FC236}">
                <a16:creationId xmlns:a16="http://schemas.microsoft.com/office/drawing/2014/main" id="{4AB2D863-6CF7-4220-8617-88010CBED179}"/>
              </a:ext>
            </a:extLst>
          </p:cNvPr>
          <p:cNvSpPr txBox="1"/>
          <p:nvPr/>
        </p:nvSpPr>
        <p:spPr>
          <a:xfrm flipH="1">
            <a:off x="6865242" y="2775868"/>
            <a:ext cx="2153572" cy="369332"/>
          </a:xfrm>
          <a:prstGeom prst="rect">
            <a:avLst/>
          </a:prstGeom>
          <a:noFill/>
        </p:spPr>
        <p:txBody>
          <a:bodyPr wrap="square" rtlCol="0">
            <a:spAutoFit/>
          </a:bodyPr>
          <a:lstStyle/>
          <a:p>
            <a:r>
              <a:rPr lang="en-US" altLang="zh-CN" dirty="0">
                <a:solidFill>
                  <a:srgbClr val="FF0000"/>
                </a:solidFill>
              </a:rPr>
              <a:t>The port to set</a:t>
            </a:r>
            <a:endParaRPr lang="zh-CN" altLang="en-US" dirty="0">
              <a:solidFill>
                <a:srgbClr val="FF0000"/>
              </a:solidFill>
            </a:endParaRPr>
          </a:p>
        </p:txBody>
      </p:sp>
      <p:sp>
        <p:nvSpPr>
          <p:cNvPr id="23" name="文本框 22">
            <a:extLst>
              <a:ext uri="{FF2B5EF4-FFF2-40B4-BE49-F238E27FC236}">
                <a16:creationId xmlns:a16="http://schemas.microsoft.com/office/drawing/2014/main" id="{F071CD85-38E8-4580-BD4A-B4E2D707D00F}"/>
              </a:ext>
            </a:extLst>
          </p:cNvPr>
          <p:cNvSpPr txBox="1"/>
          <p:nvPr/>
        </p:nvSpPr>
        <p:spPr>
          <a:xfrm flipH="1">
            <a:off x="5781483" y="3535174"/>
            <a:ext cx="4121835" cy="369332"/>
          </a:xfrm>
          <a:prstGeom prst="rect">
            <a:avLst/>
          </a:prstGeom>
          <a:noFill/>
        </p:spPr>
        <p:txBody>
          <a:bodyPr wrap="square" rtlCol="0">
            <a:spAutoFit/>
          </a:bodyPr>
          <a:lstStyle/>
          <a:p>
            <a:r>
              <a:rPr lang="en-US" altLang="zh-CN" dirty="0">
                <a:solidFill>
                  <a:srgbClr val="FF0000"/>
                </a:solidFill>
              </a:rPr>
              <a:t>Don’t forget to enable the port</a:t>
            </a:r>
            <a:endParaRPr lang="zh-CN" altLang="en-US" dirty="0">
              <a:solidFill>
                <a:srgbClr val="FF0000"/>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0" y="432158"/>
            <a:ext cx="11133221" cy="1754326"/>
            <a:chOff x="0" y="432158"/>
            <a:chExt cx="7780421" cy="1754326"/>
          </a:xfrm>
        </p:grpSpPr>
        <p:sp>
          <p:nvSpPr>
            <p:cNvPr id="21" name="文本框 20"/>
            <p:cNvSpPr txBox="1"/>
            <p:nvPr/>
          </p:nvSpPr>
          <p:spPr>
            <a:xfrm>
              <a:off x="773113" y="432158"/>
              <a:ext cx="7007308" cy="1754326"/>
            </a:xfrm>
            <a:prstGeom prst="rect">
              <a:avLst/>
            </a:prstGeom>
            <a:noFill/>
          </p:spPr>
          <p:txBody>
            <a:bodyPr wrap="square" rtlCol="0">
              <a:spAutoFit/>
              <a:scene3d>
                <a:camera prst="orthographicFront"/>
                <a:lightRig rig="threePt" dir="t"/>
              </a:scene3d>
              <a:sp3d contourW="12700"/>
            </a:bodyPr>
            <a:lstStyle>
              <a:defPPr>
                <a:defRPr lang="zh-CN"/>
              </a:defPPr>
              <a:lvl1pPr marR="0" lvl="0" indent="0" fontAlgn="auto">
                <a:lnSpc>
                  <a:spcPct val="100000"/>
                </a:lnSpc>
                <a:spcBef>
                  <a:spcPts val="0"/>
                </a:spcBef>
                <a:spcAft>
                  <a:spcPts val="0"/>
                </a:spcAft>
                <a:buClrTx/>
                <a:buSzTx/>
                <a:buFontTx/>
                <a:buNone/>
                <a:defRPr kumimoji="0" sz="3200" b="1" i="0" u="none" strike="noStrike" cap="none" spc="0" normalizeH="0" baseline="0">
                  <a:ln>
                    <a:noFill/>
                  </a:ln>
                  <a:solidFill>
                    <a:prstClr val="white"/>
                  </a:solidFill>
                  <a:effectLst/>
                  <a:uLnTx/>
                  <a:uFillTx/>
                  <a:latin typeface="Arial" panose="020B0604020202020204"/>
                  <a:ea typeface="微软雅黑" panose="020B0503020204020204" charset="-122"/>
                </a:defRPr>
              </a:lvl1pPr>
            </a:lstStyle>
            <a:p>
              <a:r>
                <a:rPr lang="en-US" altLang="zh-CN" sz="3600" dirty="0">
                  <a:sym typeface="Arial" panose="020B0604020202020204"/>
                </a:rPr>
                <a:t>Example for </a:t>
              </a:r>
              <a:r>
                <a:rPr lang="en-US" altLang="zh-CN" dirty="0"/>
                <a:t>setting IP address on a router interface</a:t>
              </a:r>
              <a:r>
                <a:rPr lang="en-US" altLang="zh-CN" sz="3600" dirty="0">
                  <a:sym typeface="Arial" panose="020B0604020202020204"/>
                </a:rPr>
                <a:t> with IOS commands</a:t>
              </a:r>
            </a:p>
          </p:txBody>
        </p:sp>
        <p:cxnSp>
          <p:nvCxnSpPr>
            <p:cNvPr id="20" name="直接连接符 19"/>
            <p:cNvCxnSpPr/>
            <p:nvPr/>
          </p:nvCxnSpPr>
          <p:spPr>
            <a:xfrm>
              <a:off x="0" y="724545"/>
              <a:ext cx="660400" cy="0"/>
            </a:xfrm>
            <a:prstGeom prst="line">
              <a:avLst/>
            </a:prstGeom>
            <a:ln w="25400" cmpd="thickThin">
              <a:solidFill>
                <a:srgbClr val="1C79C6"/>
              </a:solidFill>
            </a:ln>
          </p:spPr>
          <p:style>
            <a:lnRef idx="1">
              <a:schemeClr val="accent1"/>
            </a:lnRef>
            <a:fillRef idx="0">
              <a:schemeClr val="accent1"/>
            </a:fillRef>
            <a:effectRef idx="0">
              <a:schemeClr val="accent1"/>
            </a:effectRef>
            <a:fontRef idx="minor">
              <a:schemeClr val="tx1"/>
            </a:fontRef>
          </p:style>
        </p:cxnSp>
      </p:grpSp>
      <p:sp>
        <p:nvSpPr>
          <p:cNvPr id="8" name="矩形 7"/>
          <p:cNvSpPr/>
          <p:nvPr/>
        </p:nvSpPr>
        <p:spPr>
          <a:xfrm>
            <a:off x="1391285" y="1170940"/>
            <a:ext cx="9408795" cy="4959340"/>
          </a:xfrm>
          <a:prstGeom prst="rect">
            <a:avLst/>
          </a:prstGeom>
        </p:spPr>
        <p:txBody>
          <a:bodyPr wrap="square">
            <a:noAutofit/>
            <a:scene3d>
              <a:camera prst="orthographicFront"/>
              <a:lightRig rig="threePt" dir="t"/>
            </a:scene3d>
            <a:sp3d contourW="12700"/>
          </a:bodyPr>
          <a:lstStyle/>
          <a:p>
            <a:pPr marL="0" marR="0" lvl="0" indent="0" algn="just" defTabSz="914400" rtl="0" eaLnBrk="1" fontAlgn="auto" latinLnBrk="0" hangingPunct="1">
              <a:lnSpc>
                <a:spcPct val="120000"/>
              </a:lnSpc>
              <a:spcBef>
                <a:spcPts val="0"/>
              </a:spcBef>
              <a:spcAft>
                <a:spcPts val="0"/>
              </a:spcAft>
              <a:buClrTx/>
              <a:buSzTx/>
              <a:buFontTx/>
              <a:buNone/>
              <a:defRPr/>
            </a:pPr>
            <a:endParaRPr kumimoji="0" lang="en-US" altLang="zh-CN" sz="2400" b="0"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sym typeface="Arial" panose="020B0604020202020204"/>
            </a:endParaRPr>
          </a:p>
        </p:txBody>
      </p:sp>
      <p:pic>
        <p:nvPicPr>
          <p:cNvPr id="3" name="图片 2"/>
          <p:cNvPicPr>
            <a:picLocks noChangeAspect="1"/>
          </p:cNvPicPr>
          <p:nvPr/>
        </p:nvPicPr>
        <p:blipFill>
          <a:blip r:embed="rId3"/>
          <a:stretch>
            <a:fillRect/>
          </a:stretch>
        </p:blipFill>
        <p:spPr>
          <a:xfrm>
            <a:off x="1391285" y="2451025"/>
            <a:ext cx="9223978" cy="948481"/>
          </a:xfrm>
          <a:prstGeom prst="rect">
            <a:avLst/>
          </a:prstGeom>
        </p:spPr>
      </p:pic>
      <p:sp>
        <p:nvSpPr>
          <p:cNvPr id="9" name="文本框 8"/>
          <p:cNvSpPr txBox="1"/>
          <p:nvPr/>
        </p:nvSpPr>
        <p:spPr>
          <a:xfrm>
            <a:off x="1555448" y="4503283"/>
            <a:ext cx="8005010" cy="523220"/>
          </a:xfrm>
          <a:prstGeom prst="rect">
            <a:avLst/>
          </a:prstGeom>
          <a:noFill/>
        </p:spPr>
        <p:txBody>
          <a:bodyPr wrap="square" rtlCol="0">
            <a:spAutoFit/>
          </a:bodyPr>
          <a:lstStyle/>
          <a:p>
            <a:r>
              <a:rPr lang="en-US" altLang="zh-CN" sz="2800" dirty="0">
                <a:solidFill>
                  <a:schemeClr val="bg1"/>
                </a:solidFill>
              </a:rPr>
              <a:t>Error for wrong input </a:t>
            </a:r>
            <a:endParaRPr lang="zh-CN" altLang="en-US" sz="2800" dirty="0">
              <a:solidFill>
                <a:schemeClr val="bg1"/>
              </a:solidFill>
            </a:endParaRPr>
          </a:p>
        </p:txBody>
      </p:sp>
      <p:sp>
        <p:nvSpPr>
          <p:cNvPr id="2" name="矩形 1">
            <a:extLst>
              <a:ext uri="{FF2B5EF4-FFF2-40B4-BE49-F238E27FC236}">
                <a16:creationId xmlns:a16="http://schemas.microsoft.com/office/drawing/2014/main" id="{10210FE5-5C9B-70EE-9DB0-AC0020D512D6}"/>
              </a:ext>
            </a:extLst>
          </p:cNvPr>
          <p:cNvSpPr/>
          <p:nvPr/>
        </p:nvSpPr>
        <p:spPr>
          <a:xfrm>
            <a:off x="0" y="6424241"/>
            <a:ext cx="12139246" cy="433760"/>
          </a:xfrm>
          <a:prstGeom prst="rect">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zh-CN" altLang="en-US" dirty="0"/>
          </a:p>
        </p:txBody>
      </p:sp>
      <p:sp>
        <p:nvSpPr>
          <p:cNvPr id="4" name="矩形 3">
            <a:extLst>
              <a:ext uri="{FF2B5EF4-FFF2-40B4-BE49-F238E27FC236}">
                <a16:creationId xmlns:a16="http://schemas.microsoft.com/office/drawing/2014/main" id="{37C863D1-9F99-2E17-BB1A-DDB6F5ED5ECC}"/>
              </a:ext>
            </a:extLst>
          </p:cNvPr>
          <p:cNvSpPr/>
          <p:nvPr/>
        </p:nvSpPr>
        <p:spPr>
          <a:xfrm>
            <a:off x="1" y="6424248"/>
            <a:ext cx="1981200" cy="433752"/>
          </a:xfrm>
          <a:prstGeom prst="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r>
              <a:rPr lang="en-US" altLang="zh-CN" sz="1200" b="1" dirty="0">
                <a:solidFill>
                  <a:prstClr val="white"/>
                </a:solidFill>
                <a:latin typeface="Arial" panose="020B0604020202020204"/>
                <a:ea typeface="微软雅黑" panose="020B0503020204020204" charset="-122"/>
                <a:sym typeface="Arial" panose="020B0604020202020204"/>
              </a:rPr>
              <a:t>Introduction to Routers</a:t>
            </a:r>
          </a:p>
        </p:txBody>
      </p:sp>
      <p:sp>
        <p:nvSpPr>
          <p:cNvPr id="5" name="矩形 4">
            <a:extLst>
              <a:ext uri="{FF2B5EF4-FFF2-40B4-BE49-F238E27FC236}">
                <a16:creationId xmlns:a16="http://schemas.microsoft.com/office/drawing/2014/main" id="{9B07F5E9-9A49-56B8-4FBC-9EDCDBA6B635}"/>
              </a:ext>
            </a:extLst>
          </p:cNvPr>
          <p:cNvSpPr/>
          <p:nvPr/>
        </p:nvSpPr>
        <p:spPr>
          <a:xfrm>
            <a:off x="4056183" y="6424248"/>
            <a:ext cx="1913478" cy="433752"/>
          </a:xfrm>
          <a:prstGeom prst="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r>
              <a:rPr lang="en-US" altLang="zh-CN" sz="1200" b="1" dirty="0">
                <a:solidFill>
                  <a:prstClr val="white"/>
                </a:solidFill>
                <a:latin typeface="Arial" panose="020B0604020202020204"/>
                <a:ea typeface="微软雅黑" panose="020B0503020204020204" charset="-122"/>
                <a:sym typeface="Arial" panose="020B0604020202020204"/>
              </a:rPr>
              <a:t>Working Modes</a:t>
            </a:r>
            <a:endParaRPr lang="zh-CN" altLang="en-US" sz="1200" b="1" dirty="0">
              <a:solidFill>
                <a:prstClr val="white"/>
              </a:solidFill>
              <a:latin typeface="Arial" panose="020B0604020202020204"/>
              <a:ea typeface="微软雅黑" panose="020B0503020204020204" charset="-122"/>
            </a:endParaRPr>
          </a:p>
        </p:txBody>
      </p:sp>
      <p:sp>
        <p:nvSpPr>
          <p:cNvPr id="6" name="矩形 5">
            <a:extLst>
              <a:ext uri="{FF2B5EF4-FFF2-40B4-BE49-F238E27FC236}">
                <a16:creationId xmlns:a16="http://schemas.microsoft.com/office/drawing/2014/main" id="{8032CB79-1488-6209-15DF-320470CE7AB5}"/>
              </a:ext>
            </a:extLst>
          </p:cNvPr>
          <p:cNvSpPr/>
          <p:nvPr/>
        </p:nvSpPr>
        <p:spPr>
          <a:xfrm>
            <a:off x="5969662" y="6424244"/>
            <a:ext cx="1972366" cy="433752"/>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CN" sz="1200" b="1">
                <a:solidFill>
                  <a:prstClr val="white"/>
                </a:solidFill>
                <a:latin typeface="Arial" panose="020B0604020202020204"/>
                <a:ea typeface="微软雅黑" panose="020B0503020204020204" charset="-122"/>
                <a:sym typeface="Arial" panose="020B0604020202020204"/>
              </a:rPr>
              <a:t>Commands</a:t>
            </a:r>
            <a:endParaRPr lang="en-US" altLang="zh-CN" sz="1200" b="1" dirty="0">
              <a:solidFill>
                <a:prstClr val="white"/>
              </a:solidFill>
              <a:latin typeface="Arial" panose="020B0604020202020204"/>
              <a:ea typeface="微软雅黑" panose="020B0503020204020204" charset="-122"/>
              <a:sym typeface="Arial" panose="020B0604020202020204"/>
            </a:endParaRPr>
          </a:p>
        </p:txBody>
      </p:sp>
      <p:sp>
        <p:nvSpPr>
          <p:cNvPr id="7" name="矩形 6">
            <a:extLst>
              <a:ext uri="{FF2B5EF4-FFF2-40B4-BE49-F238E27FC236}">
                <a16:creationId xmlns:a16="http://schemas.microsoft.com/office/drawing/2014/main" id="{6A7CB6E4-263A-D7CC-A5A3-A240DF6B107E}"/>
              </a:ext>
            </a:extLst>
          </p:cNvPr>
          <p:cNvSpPr/>
          <p:nvPr/>
        </p:nvSpPr>
        <p:spPr>
          <a:xfrm>
            <a:off x="7942028" y="6424244"/>
            <a:ext cx="2069480" cy="433752"/>
          </a:xfrm>
          <a:prstGeom prst="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defRPr/>
            </a:pPr>
            <a:r>
              <a:rPr lang="en-US" altLang="zh-CN" sz="1200" b="1" dirty="0">
                <a:solidFill>
                  <a:prstClr val="white"/>
                </a:solidFill>
                <a:latin typeface="Arial" panose="020B0604020202020204"/>
                <a:ea typeface="微软雅黑" panose="020B0503020204020204" charset="-122"/>
                <a:sym typeface="Arial" panose="020B0604020202020204"/>
              </a:rPr>
              <a:t>Manual Configuration</a:t>
            </a:r>
          </a:p>
        </p:txBody>
      </p:sp>
      <p:sp>
        <p:nvSpPr>
          <p:cNvPr id="10" name="矩形 9">
            <a:extLst>
              <a:ext uri="{FF2B5EF4-FFF2-40B4-BE49-F238E27FC236}">
                <a16:creationId xmlns:a16="http://schemas.microsoft.com/office/drawing/2014/main" id="{50F37480-DF19-85DD-85BE-2120E5E26D6C}"/>
              </a:ext>
            </a:extLst>
          </p:cNvPr>
          <p:cNvSpPr/>
          <p:nvPr/>
        </p:nvSpPr>
        <p:spPr>
          <a:xfrm>
            <a:off x="10011509" y="6424248"/>
            <a:ext cx="2180490" cy="433752"/>
          </a:xfrm>
          <a:prstGeom prst="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defRPr/>
            </a:pPr>
            <a:r>
              <a:rPr lang="en-US" altLang="zh-CN" sz="1200" b="1" dirty="0">
                <a:solidFill>
                  <a:prstClr val="white"/>
                </a:solidFill>
                <a:latin typeface="Arial" panose="020B0604020202020204"/>
                <a:ea typeface="微软雅黑" panose="020B0503020204020204" charset="-122"/>
                <a:sym typeface="Arial" panose="020B0604020202020204"/>
              </a:rPr>
              <a:t>Experiment</a:t>
            </a:r>
            <a:endParaRPr lang="zh-CN" altLang="en-US" sz="1200" b="1" dirty="0">
              <a:solidFill>
                <a:prstClr val="white"/>
              </a:solidFill>
              <a:latin typeface="Arial" panose="020B0604020202020204"/>
              <a:ea typeface="微软雅黑" panose="020B0503020204020204" charset="-122"/>
            </a:endParaRPr>
          </a:p>
        </p:txBody>
      </p:sp>
      <p:sp>
        <p:nvSpPr>
          <p:cNvPr id="11" name="矩形 10">
            <a:extLst>
              <a:ext uri="{FF2B5EF4-FFF2-40B4-BE49-F238E27FC236}">
                <a16:creationId xmlns:a16="http://schemas.microsoft.com/office/drawing/2014/main" id="{7397C9C9-D27F-67DA-EEE3-B7CB34CEEBA5}"/>
              </a:ext>
            </a:extLst>
          </p:cNvPr>
          <p:cNvSpPr/>
          <p:nvPr/>
        </p:nvSpPr>
        <p:spPr>
          <a:xfrm>
            <a:off x="1981201" y="6424248"/>
            <a:ext cx="2074982" cy="433752"/>
          </a:xfrm>
          <a:prstGeom prst="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r>
              <a:rPr lang="en-US" altLang="zh-CN" sz="1200" b="1" dirty="0">
                <a:solidFill>
                  <a:prstClr val="white"/>
                </a:solidFill>
                <a:latin typeface="Arial" panose="020B0604020202020204"/>
                <a:ea typeface="微软雅黑" panose="020B0503020204020204" charset="-122"/>
                <a:sym typeface="Arial" panose="020B0604020202020204"/>
              </a:rPr>
              <a:t>Remote Access</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0" y="432158"/>
            <a:ext cx="11133221" cy="646331"/>
            <a:chOff x="0" y="432158"/>
            <a:chExt cx="7780421" cy="646331"/>
          </a:xfrm>
        </p:grpSpPr>
        <p:sp>
          <p:nvSpPr>
            <p:cNvPr id="21" name="文本框 20"/>
            <p:cNvSpPr txBox="1"/>
            <p:nvPr/>
          </p:nvSpPr>
          <p:spPr>
            <a:xfrm>
              <a:off x="773113" y="432158"/>
              <a:ext cx="7007308" cy="646331"/>
            </a:xfrm>
            <a:prstGeom prst="rect">
              <a:avLst/>
            </a:prstGeom>
            <a:noFill/>
          </p:spPr>
          <p:txBody>
            <a:bodyPr wrap="square" rtlCol="0">
              <a:spAutoFit/>
              <a:scene3d>
                <a:camera prst="orthographicFront"/>
                <a:lightRig rig="threePt" dir="t"/>
              </a:scene3d>
              <a:sp3d contourW="12700"/>
            </a:bodyPr>
            <a:lstStyle>
              <a:defPPr>
                <a:defRPr lang="zh-CN"/>
              </a:defPPr>
              <a:lvl1pPr marR="0" lvl="0" indent="0" fontAlgn="auto">
                <a:lnSpc>
                  <a:spcPct val="100000"/>
                </a:lnSpc>
                <a:spcBef>
                  <a:spcPts val="0"/>
                </a:spcBef>
                <a:spcAft>
                  <a:spcPts val="0"/>
                </a:spcAft>
                <a:buClrTx/>
                <a:buSzTx/>
                <a:buFontTx/>
                <a:buNone/>
                <a:defRPr kumimoji="0" sz="3200" b="1" i="0" u="none" strike="noStrike" cap="none" spc="0" normalizeH="0" baseline="0">
                  <a:ln>
                    <a:noFill/>
                  </a:ln>
                  <a:solidFill>
                    <a:prstClr val="white"/>
                  </a:solidFill>
                  <a:effectLst/>
                  <a:uLnTx/>
                  <a:uFillTx/>
                  <a:latin typeface="Arial" panose="020B0604020202020204"/>
                  <a:ea typeface="微软雅黑" panose="020B0503020204020204" charset="-122"/>
                </a:defRPr>
              </a:lvl1pPr>
            </a:lstStyle>
            <a:p>
              <a:r>
                <a:rPr lang="en-US" altLang="zh-CN" sz="3600" dirty="0">
                  <a:sym typeface="Arial" panose="020B0604020202020204"/>
                </a:rPr>
                <a:t>Show </a:t>
              </a:r>
              <a:r>
                <a:rPr lang="en-US" altLang="zh-CN" dirty="0"/>
                <a:t>router information</a:t>
              </a:r>
              <a:r>
                <a:rPr lang="en-US" altLang="zh-CN" sz="3600" dirty="0">
                  <a:sym typeface="Arial" panose="020B0604020202020204"/>
                </a:rPr>
                <a:t> with show commands</a:t>
              </a:r>
            </a:p>
          </p:txBody>
        </p:sp>
        <p:cxnSp>
          <p:nvCxnSpPr>
            <p:cNvPr id="20" name="直接连接符 19"/>
            <p:cNvCxnSpPr/>
            <p:nvPr/>
          </p:nvCxnSpPr>
          <p:spPr>
            <a:xfrm>
              <a:off x="0" y="724545"/>
              <a:ext cx="660400" cy="0"/>
            </a:xfrm>
            <a:prstGeom prst="line">
              <a:avLst/>
            </a:prstGeom>
            <a:ln w="25400" cmpd="thickThin">
              <a:solidFill>
                <a:srgbClr val="1C79C6"/>
              </a:solidFill>
            </a:ln>
          </p:spPr>
          <p:style>
            <a:lnRef idx="1">
              <a:schemeClr val="accent1"/>
            </a:lnRef>
            <a:fillRef idx="0">
              <a:schemeClr val="accent1"/>
            </a:fillRef>
            <a:effectRef idx="0">
              <a:schemeClr val="accent1"/>
            </a:effectRef>
            <a:fontRef idx="minor">
              <a:schemeClr val="tx1"/>
            </a:fontRef>
          </p:style>
        </p:cxnSp>
      </p:grpSp>
      <p:sp>
        <p:nvSpPr>
          <p:cNvPr id="8" name="矩形 7"/>
          <p:cNvSpPr/>
          <p:nvPr/>
        </p:nvSpPr>
        <p:spPr>
          <a:xfrm>
            <a:off x="1391285" y="1170940"/>
            <a:ext cx="9408795" cy="4959340"/>
          </a:xfrm>
          <a:prstGeom prst="rect">
            <a:avLst/>
          </a:prstGeom>
        </p:spPr>
        <p:txBody>
          <a:bodyPr wrap="square">
            <a:noAutofit/>
            <a:scene3d>
              <a:camera prst="orthographicFront"/>
              <a:lightRig rig="threePt" dir="t"/>
            </a:scene3d>
            <a:sp3d contourW="12700"/>
          </a:bodyPr>
          <a:lstStyle/>
          <a:p>
            <a:pPr marL="0" marR="0" lvl="0" indent="0" algn="just" defTabSz="914400" rtl="0" eaLnBrk="1" fontAlgn="auto" latinLnBrk="0" hangingPunct="1">
              <a:lnSpc>
                <a:spcPct val="120000"/>
              </a:lnSpc>
              <a:spcBef>
                <a:spcPts val="0"/>
              </a:spcBef>
              <a:spcAft>
                <a:spcPts val="0"/>
              </a:spcAft>
              <a:buClrTx/>
              <a:buSzTx/>
              <a:buFontTx/>
              <a:buNone/>
              <a:defRPr/>
            </a:pPr>
            <a:endParaRPr kumimoji="0" lang="en-US" altLang="zh-CN" sz="2400" b="0"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sym typeface="Arial" panose="020B0604020202020204"/>
            </a:endParaRPr>
          </a:p>
        </p:txBody>
      </p:sp>
      <p:pic>
        <p:nvPicPr>
          <p:cNvPr id="3" name="图片 2"/>
          <p:cNvPicPr>
            <a:picLocks noChangeAspect="1"/>
          </p:cNvPicPr>
          <p:nvPr/>
        </p:nvPicPr>
        <p:blipFill>
          <a:blip r:embed="rId3"/>
          <a:stretch>
            <a:fillRect/>
          </a:stretch>
        </p:blipFill>
        <p:spPr>
          <a:xfrm>
            <a:off x="2116921" y="1957394"/>
            <a:ext cx="6662704" cy="3729666"/>
          </a:xfrm>
          <a:prstGeom prst="rect">
            <a:avLst/>
          </a:prstGeom>
        </p:spPr>
      </p:pic>
      <p:sp>
        <p:nvSpPr>
          <p:cNvPr id="9" name="文本框 8"/>
          <p:cNvSpPr txBox="1"/>
          <p:nvPr/>
        </p:nvSpPr>
        <p:spPr>
          <a:xfrm>
            <a:off x="1106268" y="5902622"/>
            <a:ext cx="10428005" cy="523220"/>
          </a:xfrm>
          <a:prstGeom prst="rect">
            <a:avLst/>
          </a:prstGeom>
          <a:noFill/>
        </p:spPr>
        <p:txBody>
          <a:bodyPr wrap="square" rtlCol="0">
            <a:spAutoFit/>
          </a:bodyPr>
          <a:lstStyle/>
          <a:p>
            <a:r>
              <a:rPr lang="en-US" altLang="zh-CN" sz="2800" dirty="0">
                <a:solidFill>
                  <a:schemeClr val="bg1"/>
                </a:solidFill>
              </a:rPr>
              <a:t>Use “show interface” command to show interface information</a:t>
            </a:r>
            <a:endParaRPr lang="zh-CN" altLang="en-US" sz="2800" dirty="0">
              <a:solidFill>
                <a:schemeClr val="bg1"/>
              </a:solidFill>
            </a:endParaRPr>
          </a:p>
        </p:txBody>
      </p:sp>
      <p:sp>
        <p:nvSpPr>
          <p:cNvPr id="2" name="矩形 1">
            <a:extLst>
              <a:ext uri="{FF2B5EF4-FFF2-40B4-BE49-F238E27FC236}">
                <a16:creationId xmlns:a16="http://schemas.microsoft.com/office/drawing/2014/main" id="{CFC069C9-A17E-C24F-AB64-1D7BC36A2DB6}"/>
              </a:ext>
            </a:extLst>
          </p:cNvPr>
          <p:cNvSpPr/>
          <p:nvPr/>
        </p:nvSpPr>
        <p:spPr>
          <a:xfrm>
            <a:off x="0" y="6424241"/>
            <a:ext cx="12139246" cy="433760"/>
          </a:xfrm>
          <a:prstGeom prst="rect">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zh-CN" altLang="en-US" dirty="0"/>
          </a:p>
        </p:txBody>
      </p:sp>
      <p:sp>
        <p:nvSpPr>
          <p:cNvPr id="4" name="矩形 3">
            <a:extLst>
              <a:ext uri="{FF2B5EF4-FFF2-40B4-BE49-F238E27FC236}">
                <a16:creationId xmlns:a16="http://schemas.microsoft.com/office/drawing/2014/main" id="{003BB634-21EB-FB3A-4EF6-AEFC085EED3F}"/>
              </a:ext>
            </a:extLst>
          </p:cNvPr>
          <p:cNvSpPr/>
          <p:nvPr/>
        </p:nvSpPr>
        <p:spPr>
          <a:xfrm>
            <a:off x="1" y="6424248"/>
            <a:ext cx="1981200" cy="433752"/>
          </a:xfrm>
          <a:prstGeom prst="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r>
              <a:rPr lang="en-US" altLang="zh-CN" sz="1200" b="1" dirty="0">
                <a:solidFill>
                  <a:prstClr val="white"/>
                </a:solidFill>
                <a:latin typeface="Arial" panose="020B0604020202020204"/>
                <a:ea typeface="微软雅黑" panose="020B0503020204020204" charset="-122"/>
                <a:sym typeface="Arial" panose="020B0604020202020204"/>
              </a:rPr>
              <a:t>Introduction to Routers</a:t>
            </a:r>
          </a:p>
        </p:txBody>
      </p:sp>
      <p:sp>
        <p:nvSpPr>
          <p:cNvPr id="5" name="矩形 4">
            <a:extLst>
              <a:ext uri="{FF2B5EF4-FFF2-40B4-BE49-F238E27FC236}">
                <a16:creationId xmlns:a16="http://schemas.microsoft.com/office/drawing/2014/main" id="{23EC0A5B-AFDD-4B78-E3EE-7CFC0294E2A3}"/>
              </a:ext>
            </a:extLst>
          </p:cNvPr>
          <p:cNvSpPr/>
          <p:nvPr/>
        </p:nvSpPr>
        <p:spPr>
          <a:xfrm>
            <a:off x="4056183" y="6424248"/>
            <a:ext cx="1913478" cy="433752"/>
          </a:xfrm>
          <a:prstGeom prst="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r>
              <a:rPr lang="en-US" altLang="zh-CN" sz="1200" b="1" dirty="0">
                <a:solidFill>
                  <a:prstClr val="white"/>
                </a:solidFill>
                <a:latin typeface="Arial" panose="020B0604020202020204"/>
                <a:ea typeface="微软雅黑" panose="020B0503020204020204" charset="-122"/>
                <a:sym typeface="Arial" panose="020B0604020202020204"/>
              </a:rPr>
              <a:t>Working Modes</a:t>
            </a:r>
            <a:endParaRPr lang="zh-CN" altLang="en-US" sz="1200" b="1" dirty="0">
              <a:solidFill>
                <a:prstClr val="white"/>
              </a:solidFill>
              <a:latin typeface="Arial" panose="020B0604020202020204"/>
              <a:ea typeface="微软雅黑" panose="020B0503020204020204" charset="-122"/>
            </a:endParaRPr>
          </a:p>
        </p:txBody>
      </p:sp>
      <p:sp>
        <p:nvSpPr>
          <p:cNvPr id="6" name="矩形 5">
            <a:extLst>
              <a:ext uri="{FF2B5EF4-FFF2-40B4-BE49-F238E27FC236}">
                <a16:creationId xmlns:a16="http://schemas.microsoft.com/office/drawing/2014/main" id="{778E8703-D17F-CF4C-7829-4ECEFBC0B64C}"/>
              </a:ext>
            </a:extLst>
          </p:cNvPr>
          <p:cNvSpPr/>
          <p:nvPr/>
        </p:nvSpPr>
        <p:spPr>
          <a:xfrm>
            <a:off x="5969662" y="6424244"/>
            <a:ext cx="1972366" cy="433752"/>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CN" sz="1200" b="1">
                <a:solidFill>
                  <a:prstClr val="white"/>
                </a:solidFill>
                <a:latin typeface="Arial" panose="020B0604020202020204"/>
                <a:ea typeface="微软雅黑" panose="020B0503020204020204" charset="-122"/>
                <a:sym typeface="Arial" panose="020B0604020202020204"/>
              </a:rPr>
              <a:t>Commands</a:t>
            </a:r>
            <a:endParaRPr lang="en-US" altLang="zh-CN" sz="1200" b="1" dirty="0">
              <a:solidFill>
                <a:prstClr val="white"/>
              </a:solidFill>
              <a:latin typeface="Arial" panose="020B0604020202020204"/>
              <a:ea typeface="微软雅黑" panose="020B0503020204020204" charset="-122"/>
              <a:sym typeface="Arial" panose="020B0604020202020204"/>
            </a:endParaRPr>
          </a:p>
        </p:txBody>
      </p:sp>
      <p:sp>
        <p:nvSpPr>
          <p:cNvPr id="7" name="矩形 6">
            <a:extLst>
              <a:ext uri="{FF2B5EF4-FFF2-40B4-BE49-F238E27FC236}">
                <a16:creationId xmlns:a16="http://schemas.microsoft.com/office/drawing/2014/main" id="{55B9BC6B-C05E-6A92-2E79-C3392721F172}"/>
              </a:ext>
            </a:extLst>
          </p:cNvPr>
          <p:cNvSpPr/>
          <p:nvPr/>
        </p:nvSpPr>
        <p:spPr>
          <a:xfrm>
            <a:off x="7942028" y="6424244"/>
            <a:ext cx="2069480" cy="433752"/>
          </a:xfrm>
          <a:prstGeom prst="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defRPr/>
            </a:pPr>
            <a:r>
              <a:rPr lang="en-US" altLang="zh-CN" sz="1200" b="1" dirty="0">
                <a:solidFill>
                  <a:prstClr val="white"/>
                </a:solidFill>
                <a:latin typeface="Arial" panose="020B0604020202020204"/>
                <a:ea typeface="微软雅黑" panose="020B0503020204020204" charset="-122"/>
                <a:sym typeface="Arial" panose="020B0604020202020204"/>
              </a:rPr>
              <a:t>Manual Configuration</a:t>
            </a:r>
          </a:p>
        </p:txBody>
      </p:sp>
      <p:sp>
        <p:nvSpPr>
          <p:cNvPr id="10" name="矩形 9">
            <a:extLst>
              <a:ext uri="{FF2B5EF4-FFF2-40B4-BE49-F238E27FC236}">
                <a16:creationId xmlns:a16="http://schemas.microsoft.com/office/drawing/2014/main" id="{D62CA726-1407-BE78-CA6C-C49B36C87696}"/>
              </a:ext>
            </a:extLst>
          </p:cNvPr>
          <p:cNvSpPr/>
          <p:nvPr/>
        </p:nvSpPr>
        <p:spPr>
          <a:xfrm>
            <a:off x="10011509" y="6424248"/>
            <a:ext cx="2180490" cy="433752"/>
          </a:xfrm>
          <a:prstGeom prst="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defRPr/>
            </a:pPr>
            <a:r>
              <a:rPr lang="en-US" altLang="zh-CN" sz="1200" b="1" dirty="0">
                <a:solidFill>
                  <a:prstClr val="white"/>
                </a:solidFill>
                <a:latin typeface="Arial" panose="020B0604020202020204"/>
                <a:ea typeface="微软雅黑" panose="020B0503020204020204" charset="-122"/>
                <a:sym typeface="Arial" panose="020B0604020202020204"/>
              </a:rPr>
              <a:t>Experiment</a:t>
            </a:r>
            <a:endParaRPr lang="zh-CN" altLang="en-US" sz="1200" b="1" dirty="0">
              <a:solidFill>
                <a:prstClr val="white"/>
              </a:solidFill>
              <a:latin typeface="Arial" panose="020B0604020202020204"/>
              <a:ea typeface="微软雅黑" panose="020B0503020204020204" charset="-122"/>
            </a:endParaRPr>
          </a:p>
        </p:txBody>
      </p:sp>
      <p:sp>
        <p:nvSpPr>
          <p:cNvPr id="11" name="矩形 10">
            <a:extLst>
              <a:ext uri="{FF2B5EF4-FFF2-40B4-BE49-F238E27FC236}">
                <a16:creationId xmlns:a16="http://schemas.microsoft.com/office/drawing/2014/main" id="{CF38327E-2E29-A218-768D-C8B29CBF3CCC}"/>
              </a:ext>
            </a:extLst>
          </p:cNvPr>
          <p:cNvSpPr/>
          <p:nvPr/>
        </p:nvSpPr>
        <p:spPr>
          <a:xfrm>
            <a:off x="1981201" y="6424248"/>
            <a:ext cx="2074982" cy="433752"/>
          </a:xfrm>
          <a:prstGeom prst="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r>
              <a:rPr lang="en-US" altLang="zh-CN" sz="1200" b="1" dirty="0">
                <a:solidFill>
                  <a:prstClr val="white"/>
                </a:solidFill>
                <a:latin typeface="Arial" panose="020B0604020202020204"/>
                <a:ea typeface="微软雅黑" panose="020B0503020204020204" charset="-122"/>
                <a:sym typeface="Arial" panose="020B0604020202020204"/>
              </a:rPr>
              <a:t>Remote Access</a:t>
            </a:r>
          </a:p>
        </p:txBody>
      </p:sp>
      <p:sp>
        <p:nvSpPr>
          <p:cNvPr id="15" name="文本框 14">
            <a:extLst>
              <a:ext uri="{FF2B5EF4-FFF2-40B4-BE49-F238E27FC236}">
                <a16:creationId xmlns:a16="http://schemas.microsoft.com/office/drawing/2014/main" id="{9451D877-D3F0-4D2B-AB33-C1B4CF0E834D}"/>
              </a:ext>
            </a:extLst>
          </p:cNvPr>
          <p:cNvSpPr txBox="1"/>
          <p:nvPr/>
        </p:nvSpPr>
        <p:spPr>
          <a:xfrm>
            <a:off x="1106268" y="1126339"/>
            <a:ext cx="10939194" cy="523220"/>
          </a:xfrm>
          <a:prstGeom prst="rect">
            <a:avLst/>
          </a:prstGeom>
          <a:noFill/>
        </p:spPr>
        <p:txBody>
          <a:bodyPr wrap="square" rtlCol="0">
            <a:spAutoFit/>
          </a:bodyPr>
          <a:lstStyle/>
          <a:p>
            <a:r>
              <a:rPr lang="en-US" altLang="zh-CN" sz="2800" dirty="0">
                <a:solidFill>
                  <a:schemeClr val="bg1"/>
                </a:solidFill>
              </a:rPr>
              <a:t>We need to enter privileged mode             to use “show” command</a:t>
            </a:r>
            <a:endParaRPr lang="zh-CN" altLang="en-US" sz="2800" dirty="0">
              <a:solidFill>
                <a:schemeClr val="bg1"/>
              </a:solidFill>
            </a:endParaRPr>
          </a:p>
        </p:txBody>
      </p:sp>
      <p:pic>
        <p:nvPicPr>
          <p:cNvPr id="16" name="图片 15">
            <a:extLst>
              <a:ext uri="{FF2B5EF4-FFF2-40B4-BE49-F238E27FC236}">
                <a16:creationId xmlns:a16="http://schemas.microsoft.com/office/drawing/2014/main" id="{720190EF-6AC5-4F7A-9596-F504CEA4A531}"/>
              </a:ext>
            </a:extLst>
          </p:cNvPr>
          <p:cNvPicPr>
            <a:picLocks noChangeAspect="1"/>
          </p:cNvPicPr>
          <p:nvPr/>
        </p:nvPicPr>
        <p:blipFill rotWithShape="1">
          <a:blip r:embed="rId4"/>
          <a:srcRect l="874" t="6538" r="70507" b="5225"/>
          <a:stretch/>
        </p:blipFill>
        <p:spPr>
          <a:xfrm>
            <a:off x="6575865" y="1226208"/>
            <a:ext cx="1139707" cy="320232"/>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0" name="直接连接符 19"/>
          <p:cNvCxnSpPr/>
          <p:nvPr/>
        </p:nvCxnSpPr>
        <p:spPr>
          <a:xfrm>
            <a:off x="0" y="724545"/>
            <a:ext cx="944985" cy="0"/>
          </a:xfrm>
          <a:prstGeom prst="line">
            <a:avLst/>
          </a:prstGeom>
          <a:ln w="25400" cmpd="thickThin">
            <a:solidFill>
              <a:srgbClr val="1C79C6"/>
            </a:solidFill>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1391285" y="1170940"/>
            <a:ext cx="9408795" cy="4959340"/>
          </a:xfrm>
          <a:prstGeom prst="rect">
            <a:avLst/>
          </a:prstGeom>
        </p:spPr>
        <p:txBody>
          <a:bodyPr wrap="square">
            <a:noAutofit/>
            <a:scene3d>
              <a:camera prst="orthographicFront"/>
              <a:lightRig rig="threePt" dir="t"/>
            </a:scene3d>
            <a:sp3d contourW="12700"/>
          </a:bodyPr>
          <a:lstStyle/>
          <a:p>
            <a:pPr marL="0" marR="0" lvl="0" indent="0" algn="just" defTabSz="914400" rtl="0" eaLnBrk="1" fontAlgn="auto" latinLnBrk="0" hangingPunct="1">
              <a:lnSpc>
                <a:spcPct val="120000"/>
              </a:lnSpc>
              <a:spcBef>
                <a:spcPts val="0"/>
              </a:spcBef>
              <a:spcAft>
                <a:spcPts val="0"/>
              </a:spcAft>
              <a:buClrTx/>
              <a:buSzTx/>
              <a:buFontTx/>
              <a:buNone/>
              <a:defRPr/>
            </a:pPr>
            <a:endParaRPr kumimoji="0" lang="en-US" altLang="zh-CN" sz="2400" b="0"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sym typeface="Arial" panose="020B0604020202020204"/>
            </a:endParaRPr>
          </a:p>
        </p:txBody>
      </p:sp>
      <p:sp>
        <p:nvSpPr>
          <p:cNvPr id="10" name="文本框 9"/>
          <p:cNvSpPr txBox="1"/>
          <p:nvPr/>
        </p:nvSpPr>
        <p:spPr>
          <a:xfrm>
            <a:off x="1106269" y="432158"/>
            <a:ext cx="10026952" cy="646331"/>
          </a:xfrm>
          <a:prstGeom prst="rect">
            <a:avLst/>
          </a:prstGeom>
          <a:noFill/>
        </p:spPr>
        <p:txBody>
          <a:bodyPr wrap="square" rtlCol="0">
            <a:spAutoFit/>
            <a:scene3d>
              <a:camera prst="orthographicFront"/>
              <a:lightRig rig="threePt" dir="t"/>
            </a:scene3d>
            <a:sp3d contourW="12700"/>
          </a:bodyPr>
          <a:lstStyle>
            <a:defPPr>
              <a:defRPr lang="zh-CN"/>
            </a:defPPr>
            <a:lvl1pPr marR="0" lvl="0" indent="0" fontAlgn="auto">
              <a:lnSpc>
                <a:spcPct val="100000"/>
              </a:lnSpc>
              <a:spcBef>
                <a:spcPts val="0"/>
              </a:spcBef>
              <a:spcAft>
                <a:spcPts val="0"/>
              </a:spcAft>
              <a:buClrTx/>
              <a:buSzTx/>
              <a:buFontTx/>
              <a:buNone/>
              <a:defRPr kumimoji="0" sz="3200" b="1" i="0" u="none" strike="noStrike" cap="none" spc="0" normalizeH="0" baseline="0">
                <a:ln>
                  <a:noFill/>
                </a:ln>
                <a:solidFill>
                  <a:prstClr val="white"/>
                </a:solidFill>
                <a:effectLst/>
                <a:uLnTx/>
                <a:uFillTx/>
                <a:latin typeface="Arial" panose="020B0604020202020204"/>
                <a:ea typeface="微软雅黑" panose="020B0503020204020204" charset="-122"/>
              </a:defRPr>
            </a:lvl1pPr>
          </a:lstStyle>
          <a:p>
            <a:r>
              <a:rPr lang="en-US" altLang="zh-CN" sz="3600" dirty="0">
                <a:sym typeface="Arial" panose="020B0604020202020204"/>
              </a:rPr>
              <a:t>Show </a:t>
            </a:r>
            <a:r>
              <a:rPr lang="en-US" altLang="zh-CN" dirty="0"/>
              <a:t>router information</a:t>
            </a:r>
            <a:r>
              <a:rPr lang="en-US" altLang="zh-CN" sz="3600" dirty="0">
                <a:sym typeface="Arial" panose="020B0604020202020204"/>
              </a:rPr>
              <a:t> with show commands</a:t>
            </a:r>
          </a:p>
        </p:txBody>
      </p:sp>
      <p:sp>
        <p:nvSpPr>
          <p:cNvPr id="11" name="文本框 10"/>
          <p:cNvSpPr txBox="1"/>
          <p:nvPr/>
        </p:nvSpPr>
        <p:spPr>
          <a:xfrm>
            <a:off x="1106269" y="5097547"/>
            <a:ext cx="10428005" cy="523220"/>
          </a:xfrm>
          <a:prstGeom prst="rect">
            <a:avLst/>
          </a:prstGeom>
          <a:noFill/>
        </p:spPr>
        <p:txBody>
          <a:bodyPr wrap="square" rtlCol="0">
            <a:spAutoFit/>
          </a:bodyPr>
          <a:lstStyle/>
          <a:p>
            <a:r>
              <a:rPr lang="en-US" altLang="zh-CN" sz="2800" dirty="0">
                <a:solidFill>
                  <a:schemeClr val="bg1"/>
                </a:solidFill>
              </a:rPr>
              <a:t>Use “show </a:t>
            </a:r>
            <a:r>
              <a:rPr lang="en-US" altLang="zh-CN" sz="2800" dirty="0" err="1">
                <a:solidFill>
                  <a:schemeClr val="bg1"/>
                </a:solidFill>
              </a:rPr>
              <a:t>ip</a:t>
            </a:r>
            <a:r>
              <a:rPr lang="en-US" altLang="zh-CN" sz="2800" dirty="0">
                <a:solidFill>
                  <a:schemeClr val="bg1"/>
                </a:solidFill>
              </a:rPr>
              <a:t> route” command to show ipv4 route information</a:t>
            </a:r>
          </a:p>
        </p:txBody>
      </p:sp>
      <p:pic>
        <p:nvPicPr>
          <p:cNvPr id="4" name="图片 3"/>
          <p:cNvPicPr>
            <a:picLocks noChangeAspect="1"/>
          </p:cNvPicPr>
          <p:nvPr/>
        </p:nvPicPr>
        <p:blipFill>
          <a:blip r:embed="rId3"/>
          <a:stretch>
            <a:fillRect/>
          </a:stretch>
        </p:blipFill>
        <p:spPr>
          <a:xfrm>
            <a:off x="1257300" y="1200215"/>
            <a:ext cx="7620000" cy="3509897"/>
          </a:xfrm>
          <a:prstGeom prst="rect">
            <a:avLst/>
          </a:prstGeom>
        </p:spPr>
      </p:pic>
      <p:sp>
        <p:nvSpPr>
          <p:cNvPr id="2" name="矩形 1">
            <a:extLst>
              <a:ext uri="{FF2B5EF4-FFF2-40B4-BE49-F238E27FC236}">
                <a16:creationId xmlns:a16="http://schemas.microsoft.com/office/drawing/2014/main" id="{E56F8463-2DC0-CBF2-0BEE-E703EADAFD38}"/>
              </a:ext>
            </a:extLst>
          </p:cNvPr>
          <p:cNvSpPr/>
          <p:nvPr/>
        </p:nvSpPr>
        <p:spPr>
          <a:xfrm>
            <a:off x="0" y="6424241"/>
            <a:ext cx="12139246" cy="433760"/>
          </a:xfrm>
          <a:prstGeom prst="rect">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zh-CN" altLang="en-US" dirty="0"/>
          </a:p>
        </p:txBody>
      </p:sp>
      <p:sp>
        <p:nvSpPr>
          <p:cNvPr id="3" name="矩形 2">
            <a:extLst>
              <a:ext uri="{FF2B5EF4-FFF2-40B4-BE49-F238E27FC236}">
                <a16:creationId xmlns:a16="http://schemas.microsoft.com/office/drawing/2014/main" id="{33569DFF-D2BB-E262-FE63-A295D2C86436}"/>
              </a:ext>
            </a:extLst>
          </p:cNvPr>
          <p:cNvSpPr/>
          <p:nvPr/>
        </p:nvSpPr>
        <p:spPr>
          <a:xfrm>
            <a:off x="1" y="6424248"/>
            <a:ext cx="1981200" cy="433752"/>
          </a:xfrm>
          <a:prstGeom prst="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r>
              <a:rPr lang="en-US" altLang="zh-CN" sz="1200" b="1" dirty="0">
                <a:solidFill>
                  <a:prstClr val="white"/>
                </a:solidFill>
                <a:latin typeface="Arial" panose="020B0604020202020204"/>
                <a:ea typeface="微软雅黑" panose="020B0503020204020204" charset="-122"/>
                <a:sym typeface="Arial" panose="020B0604020202020204"/>
              </a:rPr>
              <a:t>Introduction to Routers</a:t>
            </a:r>
          </a:p>
        </p:txBody>
      </p:sp>
      <p:sp>
        <p:nvSpPr>
          <p:cNvPr id="5" name="矩形 4">
            <a:extLst>
              <a:ext uri="{FF2B5EF4-FFF2-40B4-BE49-F238E27FC236}">
                <a16:creationId xmlns:a16="http://schemas.microsoft.com/office/drawing/2014/main" id="{DE5BD111-E1F0-3485-9806-3816D2EB0D21}"/>
              </a:ext>
            </a:extLst>
          </p:cNvPr>
          <p:cNvSpPr/>
          <p:nvPr/>
        </p:nvSpPr>
        <p:spPr>
          <a:xfrm>
            <a:off x="4056183" y="6424248"/>
            <a:ext cx="1913478" cy="433752"/>
          </a:xfrm>
          <a:prstGeom prst="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r>
              <a:rPr lang="en-US" altLang="zh-CN" sz="1200" b="1" dirty="0">
                <a:solidFill>
                  <a:prstClr val="white"/>
                </a:solidFill>
                <a:latin typeface="Arial" panose="020B0604020202020204"/>
                <a:ea typeface="微软雅黑" panose="020B0503020204020204" charset="-122"/>
                <a:sym typeface="Arial" panose="020B0604020202020204"/>
              </a:rPr>
              <a:t>Working Modes</a:t>
            </a:r>
            <a:endParaRPr lang="zh-CN" altLang="en-US" sz="1200" b="1" dirty="0">
              <a:solidFill>
                <a:prstClr val="white"/>
              </a:solidFill>
              <a:latin typeface="Arial" panose="020B0604020202020204"/>
              <a:ea typeface="微软雅黑" panose="020B0503020204020204" charset="-122"/>
            </a:endParaRPr>
          </a:p>
        </p:txBody>
      </p:sp>
      <p:sp>
        <p:nvSpPr>
          <p:cNvPr id="6" name="矩形 5">
            <a:extLst>
              <a:ext uri="{FF2B5EF4-FFF2-40B4-BE49-F238E27FC236}">
                <a16:creationId xmlns:a16="http://schemas.microsoft.com/office/drawing/2014/main" id="{48E8CA13-C6F8-4264-1F73-F3201ADF903E}"/>
              </a:ext>
            </a:extLst>
          </p:cNvPr>
          <p:cNvSpPr/>
          <p:nvPr/>
        </p:nvSpPr>
        <p:spPr>
          <a:xfrm>
            <a:off x="5969662" y="6424244"/>
            <a:ext cx="1972366" cy="433752"/>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CN" sz="1200" b="1">
                <a:solidFill>
                  <a:prstClr val="white"/>
                </a:solidFill>
                <a:latin typeface="Arial" panose="020B0604020202020204"/>
                <a:ea typeface="微软雅黑" panose="020B0503020204020204" charset="-122"/>
                <a:sym typeface="Arial" panose="020B0604020202020204"/>
              </a:rPr>
              <a:t>Commands</a:t>
            </a:r>
            <a:endParaRPr lang="en-US" altLang="zh-CN" sz="1200" b="1" dirty="0">
              <a:solidFill>
                <a:prstClr val="white"/>
              </a:solidFill>
              <a:latin typeface="Arial" panose="020B0604020202020204"/>
              <a:ea typeface="微软雅黑" panose="020B0503020204020204" charset="-122"/>
              <a:sym typeface="Arial" panose="020B0604020202020204"/>
            </a:endParaRPr>
          </a:p>
        </p:txBody>
      </p:sp>
      <p:sp>
        <p:nvSpPr>
          <p:cNvPr id="7" name="矩形 6">
            <a:extLst>
              <a:ext uri="{FF2B5EF4-FFF2-40B4-BE49-F238E27FC236}">
                <a16:creationId xmlns:a16="http://schemas.microsoft.com/office/drawing/2014/main" id="{52FC9A9A-A816-3E5C-4921-1BFEE5193F83}"/>
              </a:ext>
            </a:extLst>
          </p:cNvPr>
          <p:cNvSpPr/>
          <p:nvPr/>
        </p:nvSpPr>
        <p:spPr>
          <a:xfrm>
            <a:off x="7942028" y="6424244"/>
            <a:ext cx="2069480" cy="433752"/>
          </a:xfrm>
          <a:prstGeom prst="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defRPr/>
            </a:pPr>
            <a:r>
              <a:rPr lang="en-US" altLang="zh-CN" sz="1200" b="1" dirty="0">
                <a:solidFill>
                  <a:prstClr val="white"/>
                </a:solidFill>
                <a:latin typeface="Arial" panose="020B0604020202020204"/>
                <a:ea typeface="微软雅黑" panose="020B0503020204020204" charset="-122"/>
                <a:sym typeface="Arial" panose="020B0604020202020204"/>
              </a:rPr>
              <a:t>Manual Configuration</a:t>
            </a:r>
          </a:p>
        </p:txBody>
      </p:sp>
      <p:sp>
        <p:nvSpPr>
          <p:cNvPr id="9" name="矩形 8">
            <a:extLst>
              <a:ext uri="{FF2B5EF4-FFF2-40B4-BE49-F238E27FC236}">
                <a16:creationId xmlns:a16="http://schemas.microsoft.com/office/drawing/2014/main" id="{40041CC8-642A-77E5-6FD3-DCBE2477E0A1}"/>
              </a:ext>
            </a:extLst>
          </p:cNvPr>
          <p:cNvSpPr/>
          <p:nvPr/>
        </p:nvSpPr>
        <p:spPr>
          <a:xfrm>
            <a:off x="10011509" y="6424248"/>
            <a:ext cx="2180490" cy="433752"/>
          </a:xfrm>
          <a:prstGeom prst="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defRPr/>
            </a:pPr>
            <a:r>
              <a:rPr lang="en-US" altLang="zh-CN" sz="1200" b="1" dirty="0">
                <a:solidFill>
                  <a:prstClr val="white"/>
                </a:solidFill>
                <a:latin typeface="Arial" panose="020B0604020202020204"/>
                <a:ea typeface="微软雅黑" panose="020B0503020204020204" charset="-122"/>
                <a:sym typeface="Arial" panose="020B0604020202020204"/>
              </a:rPr>
              <a:t>Experiment</a:t>
            </a:r>
            <a:endParaRPr lang="zh-CN" altLang="en-US" sz="1200" b="1" dirty="0">
              <a:solidFill>
                <a:prstClr val="white"/>
              </a:solidFill>
              <a:latin typeface="Arial" panose="020B0604020202020204"/>
              <a:ea typeface="微软雅黑" panose="020B0503020204020204" charset="-122"/>
            </a:endParaRPr>
          </a:p>
        </p:txBody>
      </p:sp>
      <p:sp>
        <p:nvSpPr>
          <p:cNvPr id="12" name="矩形 11">
            <a:extLst>
              <a:ext uri="{FF2B5EF4-FFF2-40B4-BE49-F238E27FC236}">
                <a16:creationId xmlns:a16="http://schemas.microsoft.com/office/drawing/2014/main" id="{914B7ABD-1D9E-2FC8-C304-65F4B41FBC0F}"/>
              </a:ext>
            </a:extLst>
          </p:cNvPr>
          <p:cNvSpPr/>
          <p:nvPr/>
        </p:nvSpPr>
        <p:spPr>
          <a:xfrm>
            <a:off x="1981201" y="6424248"/>
            <a:ext cx="2074982" cy="433752"/>
          </a:xfrm>
          <a:prstGeom prst="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r>
              <a:rPr lang="en-US" altLang="zh-CN" sz="1200" b="1" dirty="0">
                <a:solidFill>
                  <a:prstClr val="white"/>
                </a:solidFill>
                <a:latin typeface="Arial" panose="020B0604020202020204"/>
                <a:ea typeface="微软雅黑" panose="020B0503020204020204" charset="-122"/>
                <a:sym typeface="Arial" panose="020B0604020202020204"/>
              </a:rPr>
              <a:t>Remote Access</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0" name="直接连接符 19"/>
          <p:cNvCxnSpPr/>
          <p:nvPr/>
        </p:nvCxnSpPr>
        <p:spPr>
          <a:xfrm>
            <a:off x="0" y="724545"/>
            <a:ext cx="944985" cy="0"/>
          </a:xfrm>
          <a:prstGeom prst="line">
            <a:avLst/>
          </a:prstGeom>
          <a:ln w="25400" cmpd="thickThin">
            <a:solidFill>
              <a:srgbClr val="1C79C6"/>
            </a:solidFill>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1391285" y="1170940"/>
            <a:ext cx="9408795" cy="4959340"/>
          </a:xfrm>
          <a:prstGeom prst="rect">
            <a:avLst/>
          </a:prstGeom>
        </p:spPr>
        <p:txBody>
          <a:bodyPr wrap="square">
            <a:noAutofit/>
            <a:scene3d>
              <a:camera prst="orthographicFront"/>
              <a:lightRig rig="threePt" dir="t"/>
            </a:scene3d>
            <a:sp3d contourW="12700"/>
          </a:bodyPr>
          <a:lstStyle/>
          <a:p>
            <a:pPr marL="0" marR="0" lvl="0" indent="0" algn="just" defTabSz="914400" rtl="0" eaLnBrk="1" fontAlgn="auto" latinLnBrk="0" hangingPunct="1">
              <a:lnSpc>
                <a:spcPct val="120000"/>
              </a:lnSpc>
              <a:spcBef>
                <a:spcPts val="0"/>
              </a:spcBef>
              <a:spcAft>
                <a:spcPts val="0"/>
              </a:spcAft>
              <a:buClrTx/>
              <a:buSzTx/>
              <a:buFontTx/>
              <a:buNone/>
              <a:defRPr/>
            </a:pPr>
            <a:endParaRPr kumimoji="0" lang="en-US" altLang="zh-CN" sz="2400" b="0"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sym typeface="Arial" panose="020B0604020202020204"/>
            </a:endParaRPr>
          </a:p>
        </p:txBody>
      </p:sp>
      <p:sp>
        <p:nvSpPr>
          <p:cNvPr id="10" name="文本框 9"/>
          <p:cNvSpPr txBox="1"/>
          <p:nvPr/>
        </p:nvSpPr>
        <p:spPr>
          <a:xfrm>
            <a:off x="1106269" y="432158"/>
            <a:ext cx="10026952" cy="646331"/>
          </a:xfrm>
          <a:prstGeom prst="rect">
            <a:avLst/>
          </a:prstGeom>
          <a:noFill/>
        </p:spPr>
        <p:txBody>
          <a:bodyPr wrap="square" rtlCol="0">
            <a:spAutoFit/>
            <a:scene3d>
              <a:camera prst="orthographicFront"/>
              <a:lightRig rig="threePt" dir="t"/>
            </a:scene3d>
            <a:sp3d contourW="12700"/>
          </a:bodyPr>
          <a:lstStyle>
            <a:defPPr>
              <a:defRPr lang="zh-CN"/>
            </a:defPPr>
            <a:lvl1pPr marR="0" lvl="0" indent="0" fontAlgn="auto">
              <a:lnSpc>
                <a:spcPct val="100000"/>
              </a:lnSpc>
              <a:spcBef>
                <a:spcPts val="0"/>
              </a:spcBef>
              <a:spcAft>
                <a:spcPts val="0"/>
              </a:spcAft>
              <a:buClrTx/>
              <a:buSzTx/>
              <a:buFontTx/>
              <a:buNone/>
              <a:defRPr kumimoji="0" sz="3200" b="1" i="0" u="none" strike="noStrike" cap="none" spc="0" normalizeH="0" baseline="0">
                <a:ln>
                  <a:noFill/>
                </a:ln>
                <a:solidFill>
                  <a:prstClr val="white"/>
                </a:solidFill>
                <a:effectLst/>
                <a:uLnTx/>
                <a:uFillTx/>
                <a:latin typeface="Arial" panose="020B0604020202020204"/>
                <a:ea typeface="微软雅黑" panose="020B0503020204020204" charset="-122"/>
              </a:defRPr>
            </a:lvl1pPr>
          </a:lstStyle>
          <a:p>
            <a:r>
              <a:rPr lang="en-US" altLang="zh-CN" sz="3600" dirty="0">
                <a:sym typeface="Arial" panose="020B0604020202020204"/>
              </a:rPr>
              <a:t>Show </a:t>
            </a:r>
            <a:r>
              <a:rPr lang="en-US" altLang="zh-CN" dirty="0"/>
              <a:t>router information</a:t>
            </a:r>
            <a:r>
              <a:rPr lang="en-US" altLang="zh-CN" sz="3600" dirty="0">
                <a:sym typeface="Arial" panose="020B0604020202020204"/>
              </a:rPr>
              <a:t> with show commands</a:t>
            </a:r>
          </a:p>
        </p:txBody>
      </p:sp>
      <p:sp>
        <p:nvSpPr>
          <p:cNvPr id="11" name="文本框 10"/>
          <p:cNvSpPr txBox="1"/>
          <p:nvPr/>
        </p:nvSpPr>
        <p:spPr>
          <a:xfrm>
            <a:off x="1106269" y="5097547"/>
            <a:ext cx="10428005" cy="954107"/>
          </a:xfrm>
          <a:prstGeom prst="rect">
            <a:avLst/>
          </a:prstGeom>
          <a:noFill/>
        </p:spPr>
        <p:txBody>
          <a:bodyPr wrap="square" rtlCol="0">
            <a:spAutoFit/>
          </a:bodyPr>
          <a:lstStyle/>
          <a:p>
            <a:r>
              <a:rPr lang="en-US" altLang="zh-CN" sz="2800" dirty="0">
                <a:solidFill>
                  <a:schemeClr val="bg1"/>
                </a:solidFill>
              </a:rPr>
              <a:t>We can also use “show </a:t>
            </a:r>
            <a:r>
              <a:rPr lang="en-US" altLang="zh-CN" sz="2800" dirty="0" err="1">
                <a:solidFill>
                  <a:schemeClr val="bg1"/>
                </a:solidFill>
              </a:rPr>
              <a:t>ip</a:t>
            </a:r>
            <a:r>
              <a:rPr lang="en-US" altLang="zh-CN" sz="2800" dirty="0">
                <a:solidFill>
                  <a:schemeClr val="bg1"/>
                </a:solidFill>
              </a:rPr>
              <a:t> route [</a:t>
            </a:r>
            <a:r>
              <a:rPr lang="en-US" altLang="zh-CN" sz="2800" dirty="0" err="1">
                <a:solidFill>
                  <a:schemeClr val="bg1"/>
                </a:solidFill>
              </a:rPr>
              <a:t>ip</a:t>
            </a:r>
            <a:r>
              <a:rPr lang="en-US" altLang="zh-CN" sz="2800" dirty="0">
                <a:solidFill>
                  <a:schemeClr val="bg1"/>
                </a:solidFill>
              </a:rPr>
              <a:t> </a:t>
            </a:r>
            <a:r>
              <a:rPr lang="en-US" altLang="zh-CN" sz="2800" dirty="0" err="1">
                <a:solidFill>
                  <a:schemeClr val="bg1"/>
                </a:solidFill>
              </a:rPr>
              <a:t>adress</a:t>
            </a:r>
            <a:r>
              <a:rPr lang="en-US" altLang="zh-CN" sz="2800" dirty="0">
                <a:solidFill>
                  <a:schemeClr val="bg1"/>
                </a:solidFill>
              </a:rPr>
              <a:t>]” command to show information for specific </a:t>
            </a:r>
            <a:r>
              <a:rPr lang="en-US" altLang="zh-CN" sz="2800" dirty="0" err="1">
                <a:solidFill>
                  <a:schemeClr val="bg1"/>
                </a:solidFill>
              </a:rPr>
              <a:t>ip</a:t>
            </a:r>
            <a:r>
              <a:rPr lang="en-US" altLang="zh-CN" sz="2800" dirty="0">
                <a:solidFill>
                  <a:schemeClr val="bg1"/>
                </a:solidFill>
              </a:rPr>
              <a:t> address</a:t>
            </a:r>
          </a:p>
        </p:txBody>
      </p:sp>
      <p:pic>
        <p:nvPicPr>
          <p:cNvPr id="3" name="图片 2"/>
          <p:cNvPicPr>
            <a:picLocks noChangeAspect="1"/>
          </p:cNvPicPr>
          <p:nvPr/>
        </p:nvPicPr>
        <p:blipFill>
          <a:blip r:embed="rId3"/>
          <a:stretch>
            <a:fillRect/>
          </a:stretch>
        </p:blipFill>
        <p:spPr>
          <a:xfrm>
            <a:off x="1106269" y="1760453"/>
            <a:ext cx="10152970" cy="2009442"/>
          </a:xfrm>
          <a:prstGeom prst="rect">
            <a:avLst/>
          </a:prstGeom>
        </p:spPr>
      </p:pic>
      <p:sp>
        <p:nvSpPr>
          <p:cNvPr id="13" name="矩形 12">
            <a:extLst>
              <a:ext uri="{FF2B5EF4-FFF2-40B4-BE49-F238E27FC236}">
                <a16:creationId xmlns:a16="http://schemas.microsoft.com/office/drawing/2014/main" id="{5807900C-B7F6-1D5D-1815-1E064D47345B}"/>
              </a:ext>
            </a:extLst>
          </p:cNvPr>
          <p:cNvSpPr/>
          <p:nvPr/>
        </p:nvSpPr>
        <p:spPr>
          <a:xfrm>
            <a:off x="0" y="6424241"/>
            <a:ext cx="12139246" cy="433760"/>
          </a:xfrm>
          <a:prstGeom prst="rect">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zh-CN" altLang="en-US" dirty="0"/>
          </a:p>
        </p:txBody>
      </p:sp>
      <p:sp>
        <p:nvSpPr>
          <p:cNvPr id="14" name="矩形 13">
            <a:extLst>
              <a:ext uri="{FF2B5EF4-FFF2-40B4-BE49-F238E27FC236}">
                <a16:creationId xmlns:a16="http://schemas.microsoft.com/office/drawing/2014/main" id="{70D89A20-1AFD-F4FB-806C-6AE05F64E34E}"/>
              </a:ext>
            </a:extLst>
          </p:cNvPr>
          <p:cNvSpPr/>
          <p:nvPr/>
        </p:nvSpPr>
        <p:spPr>
          <a:xfrm>
            <a:off x="1" y="6424248"/>
            <a:ext cx="1981200" cy="433752"/>
          </a:xfrm>
          <a:prstGeom prst="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r>
              <a:rPr lang="en-US" altLang="zh-CN" sz="1200" b="1" dirty="0">
                <a:solidFill>
                  <a:prstClr val="white"/>
                </a:solidFill>
                <a:latin typeface="Arial" panose="020B0604020202020204"/>
                <a:ea typeface="微软雅黑" panose="020B0503020204020204" charset="-122"/>
                <a:sym typeface="Arial" panose="020B0604020202020204"/>
              </a:rPr>
              <a:t>Introduction to Routers</a:t>
            </a:r>
          </a:p>
        </p:txBody>
      </p:sp>
      <p:sp>
        <p:nvSpPr>
          <p:cNvPr id="15" name="矩形 14">
            <a:extLst>
              <a:ext uri="{FF2B5EF4-FFF2-40B4-BE49-F238E27FC236}">
                <a16:creationId xmlns:a16="http://schemas.microsoft.com/office/drawing/2014/main" id="{AF3BFAB1-10B2-D3FF-B428-DC9582F92FC2}"/>
              </a:ext>
            </a:extLst>
          </p:cNvPr>
          <p:cNvSpPr/>
          <p:nvPr/>
        </p:nvSpPr>
        <p:spPr>
          <a:xfrm>
            <a:off x="4056183" y="6424248"/>
            <a:ext cx="1913478" cy="433752"/>
          </a:xfrm>
          <a:prstGeom prst="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r>
              <a:rPr lang="en-US" altLang="zh-CN" sz="1200" b="1" dirty="0">
                <a:solidFill>
                  <a:prstClr val="white"/>
                </a:solidFill>
                <a:latin typeface="Arial" panose="020B0604020202020204"/>
                <a:ea typeface="微软雅黑" panose="020B0503020204020204" charset="-122"/>
                <a:sym typeface="Arial" panose="020B0604020202020204"/>
              </a:rPr>
              <a:t>Working Modes</a:t>
            </a:r>
            <a:endParaRPr lang="zh-CN" altLang="en-US" sz="1200" b="1" dirty="0">
              <a:solidFill>
                <a:prstClr val="white"/>
              </a:solidFill>
              <a:latin typeface="Arial" panose="020B0604020202020204"/>
              <a:ea typeface="微软雅黑" panose="020B0503020204020204" charset="-122"/>
            </a:endParaRPr>
          </a:p>
        </p:txBody>
      </p:sp>
      <p:sp>
        <p:nvSpPr>
          <p:cNvPr id="16" name="矩形 15">
            <a:extLst>
              <a:ext uri="{FF2B5EF4-FFF2-40B4-BE49-F238E27FC236}">
                <a16:creationId xmlns:a16="http://schemas.microsoft.com/office/drawing/2014/main" id="{EEC91547-A702-1781-58DA-E53DE734FCF2}"/>
              </a:ext>
            </a:extLst>
          </p:cNvPr>
          <p:cNvSpPr/>
          <p:nvPr/>
        </p:nvSpPr>
        <p:spPr>
          <a:xfrm>
            <a:off x="5969662" y="6424244"/>
            <a:ext cx="1972366" cy="433752"/>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CN" sz="1200" b="1">
                <a:solidFill>
                  <a:prstClr val="white"/>
                </a:solidFill>
                <a:latin typeface="Arial" panose="020B0604020202020204"/>
                <a:ea typeface="微软雅黑" panose="020B0503020204020204" charset="-122"/>
                <a:sym typeface="Arial" panose="020B0604020202020204"/>
              </a:rPr>
              <a:t>Commands</a:t>
            </a:r>
            <a:endParaRPr lang="en-US" altLang="zh-CN" sz="1200" b="1" dirty="0">
              <a:solidFill>
                <a:prstClr val="white"/>
              </a:solidFill>
              <a:latin typeface="Arial" panose="020B0604020202020204"/>
              <a:ea typeface="微软雅黑" panose="020B0503020204020204" charset="-122"/>
              <a:sym typeface="Arial" panose="020B0604020202020204"/>
            </a:endParaRPr>
          </a:p>
        </p:txBody>
      </p:sp>
      <p:sp>
        <p:nvSpPr>
          <p:cNvPr id="17" name="矩形 16">
            <a:extLst>
              <a:ext uri="{FF2B5EF4-FFF2-40B4-BE49-F238E27FC236}">
                <a16:creationId xmlns:a16="http://schemas.microsoft.com/office/drawing/2014/main" id="{ECA2B732-AF7D-90D1-D321-6856776D291D}"/>
              </a:ext>
            </a:extLst>
          </p:cNvPr>
          <p:cNvSpPr/>
          <p:nvPr/>
        </p:nvSpPr>
        <p:spPr>
          <a:xfrm>
            <a:off x="7942028" y="6424244"/>
            <a:ext cx="2069480" cy="433752"/>
          </a:xfrm>
          <a:prstGeom prst="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defRPr/>
            </a:pPr>
            <a:r>
              <a:rPr lang="en-US" altLang="zh-CN" sz="1200" b="1" dirty="0">
                <a:solidFill>
                  <a:prstClr val="white"/>
                </a:solidFill>
                <a:latin typeface="Arial" panose="020B0604020202020204"/>
                <a:ea typeface="微软雅黑" panose="020B0503020204020204" charset="-122"/>
                <a:sym typeface="Arial" panose="020B0604020202020204"/>
              </a:rPr>
              <a:t>Manual Configuration</a:t>
            </a:r>
          </a:p>
        </p:txBody>
      </p:sp>
      <p:sp>
        <p:nvSpPr>
          <p:cNvPr id="18" name="矩形 17">
            <a:extLst>
              <a:ext uri="{FF2B5EF4-FFF2-40B4-BE49-F238E27FC236}">
                <a16:creationId xmlns:a16="http://schemas.microsoft.com/office/drawing/2014/main" id="{4806ABE8-9052-9E50-6EB9-C6EEAA3633A1}"/>
              </a:ext>
            </a:extLst>
          </p:cNvPr>
          <p:cNvSpPr/>
          <p:nvPr/>
        </p:nvSpPr>
        <p:spPr>
          <a:xfrm>
            <a:off x="10011509" y="6424248"/>
            <a:ext cx="2180490" cy="433752"/>
          </a:xfrm>
          <a:prstGeom prst="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defRPr/>
            </a:pPr>
            <a:r>
              <a:rPr lang="en-US" altLang="zh-CN" sz="1200" b="1" dirty="0">
                <a:solidFill>
                  <a:prstClr val="white"/>
                </a:solidFill>
                <a:latin typeface="Arial" panose="020B0604020202020204"/>
                <a:ea typeface="微软雅黑" panose="020B0503020204020204" charset="-122"/>
                <a:sym typeface="Arial" panose="020B0604020202020204"/>
              </a:rPr>
              <a:t>Experiment</a:t>
            </a:r>
            <a:endParaRPr lang="zh-CN" altLang="en-US" sz="1200" b="1" dirty="0">
              <a:solidFill>
                <a:prstClr val="white"/>
              </a:solidFill>
              <a:latin typeface="Arial" panose="020B0604020202020204"/>
              <a:ea typeface="微软雅黑" panose="020B0503020204020204" charset="-122"/>
            </a:endParaRPr>
          </a:p>
        </p:txBody>
      </p:sp>
      <p:sp>
        <p:nvSpPr>
          <p:cNvPr id="19" name="矩形 18">
            <a:extLst>
              <a:ext uri="{FF2B5EF4-FFF2-40B4-BE49-F238E27FC236}">
                <a16:creationId xmlns:a16="http://schemas.microsoft.com/office/drawing/2014/main" id="{7D16B53B-5279-5CB3-339A-8FD3A77ED74C}"/>
              </a:ext>
            </a:extLst>
          </p:cNvPr>
          <p:cNvSpPr/>
          <p:nvPr/>
        </p:nvSpPr>
        <p:spPr>
          <a:xfrm>
            <a:off x="1981201" y="6424248"/>
            <a:ext cx="2074982" cy="433752"/>
          </a:xfrm>
          <a:prstGeom prst="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r>
              <a:rPr lang="en-US" altLang="zh-CN" sz="1200" b="1" dirty="0">
                <a:solidFill>
                  <a:prstClr val="white"/>
                </a:solidFill>
                <a:latin typeface="Arial" panose="020B0604020202020204"/>
                <a:ea typeface="微软雅黑" panose="020B0503020204020204" charset="-122"/>
                <a:sym typeface="Arial" panose="020B0604020202020204"/>
              </a:rPr>
              <a:t>Remote Access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4864028" y="2095143"/>
            <a:ext cx="2463944" cy="769441"/>
          </a:xfrm>
          <a:prstGeom prst="rect">
            <a:avLst/>
          </a:prstGeom>
          <a:noFill/>
        </p:spPr>
        <p:txBody>
          <a:bodyPr wrap="non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44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Arial" panose="020B0604020202020204"/>
                <a:ea typeface="微软雅黑" panose="020B0503020204020204" charset="-122"/>
                <a:sym typeface="Arial" panose="020B0604020202020204"/>
              </a:rPr>
              <a:t>PART 01</a:t>
            </a:r>
            <a:endParaRPr kumimoji="0" lang="zh-CN" altLang="en-US" sz="44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Arial" panose="020B0604020202020204"/>
              <a:ea typeface="微软雅黑" panose="020B0503020204020204" charset="-122"/>
              <a:sym typeface="Arial" panose="020B0604020202020204"/>
            </a:endParaRPr>
          </a:p>
        </p:txBody>
      </p:sp>
      <p:grpSp>
        <p:nvGrpSpPr>
          <p:cNvPr id="7" name="组合 6"/>
          <p:cNvGrpSpPr/>
          <p:nvPr/>
        </p:nvGrpSpPr>
        <p:grpSpPr>
          <a:xfrm>
            <a:off x="3274483" y="2995681"/>
            <a:ext cx="5643034" cy="742882"/>
            <a:chOff x="3274483" y="2995681"/>
            <a:chExt cx="5643034" cy="742882"/>
          </a:xfrm>
        </p:grpSpPr>
        <p:sp>
          <p:nvSpPr>
            <p:cNvPr id="6" name="矩形 5"/>
            <p:cNvSpPr/>
            <p:nvPr/>
          </p:nvSpPr>
          <p:spPr>
            <a:xfrm>
              <a:off x="3660107" y="2995681"/>
              <a:ext cx="4871786" cy="742882"/>
            </a:xfrm>
            <a:prstGeom prst="rect">
              <a:avLst/>
            </a:prstGeom>
            <a:solidFill>
              <a:srgbClr val="02238E"/>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a:ea typeface="微软雅黑" panose="020B0503020204020204" charset="-122"/>
                <a:sym typeface="Arial" panose="020B0604020202020204"/>
              </a:endParaRPr>
            </a:p>
          </p:txBody>
        </p:sp>
        <p:sp>
          <p:nvSpPr>
            <p:cNvPr id="4" name="文本框 3"/>
            <p:cNvSpPr txBox="1"/>
            <p:nvPr/>
          </p:nvSpPr>
          <p:spPr>
            <a:xfrm>
              <a:off x="3274483" y="3074734"/>
              <a:ext cx="5643034" cy="584775"/>
            </a:xfrm>
            <a:prstGeom prst="rect">
              <a:avLst/>
            </a:prstGeom>
            <a:noFill/>
          </p:spPr>
          <p:txBody>
            <a:bodyPr wrap="squar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2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Arial" panose="020B0604020202020204"/>
                  <a:ea typeface="微软雅黑" panose="020B0503020204020204" charset="-122"/>
                  <a:sym typeface="Arial" panose="020B0604020202020204"/>
                </a:rPr>
                <a:t>Introduction to Routers</a:t>
              </a:r>
              <a:endParaRPr kumimoji="0" lang="zh-CN" altLang="en-US" sz="32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Arial" panose="020B0604020202020204"/>
                <a:ea typeface="微软雅黑" panose="020B0503020204020204" charset="-122"/>
                <a:sym typeface="Arial" panose="020B0604020202020204"/>
              </a:endParaRPr>
            </a:p>
          </p:txBody>
        </p:sp>
      </p:grpSp>
      <p:sp>
        <p:nvSpPr>
          <p:cNvPr id="2" name="矩形 1">
            <a:extLst>
              <a:ext uri="{FF2B5EF4-FFF2-40B4-BE49-F238E27FC236}">
                <a16:creationId xmlns:a16="http://schemas.microsoft.com/office/drawing/2014/main" id="{BC9A4BF9-6EB4-8D34-7811-5393428209C3}"/>
              </a:ext>
            </a:extLst>
          </p:cNvPr>
          <p:cNvSpPr/>
          <p:nvPr/>
        </p:nvSpPr>
        <p:spPr>
          <a:xfrm>
            <a:off x="52754" y="6424240"/>
            <a:ext cx="12139246" cy="433755"/>
          </a:xfrm>
          <a:prstGeom prst="rect">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zh-CN" altLang="en-US" dirty="0"/>
          </a:p>
        </p:txBody>
      </p:sp>
      <p:sp>
        <p:nvSpPr>
          <p:cNvPr id="5" name="矩形 4">
            <a:extLst>
              <a:ext uri="{FF2B5EF4-FFF2-40B4-BE49-F238E27FC236}">
                <a16:creationId xmlns:a16="http://schemas.microsoft.com/office/drawing/2014/main" id="{B35ADFE1-1ADF-5CC3-C629-C6C982F007DA}"/>
              </a:ext>
            </a:extLst>
          </p:cNvPr>
          <p:cNvSpPr/>
          <p:nvPr/>
        </p:nvSpPr>
        <p:spPr>
          <a:xfrm>
            <a:off x="1" y="6424248"/>
            <a:ext cx="1981200" cy="433752"/>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kumimoji="0" lang="en-US" altLang="zh-CN" sz="1200" b="1"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sym typeface="Arial" panose="020B0604020202020204"/>
              </a:rPr>
              <a:t>Introduction to Routers</a:t>
            </a:r>
          </a:p>
        </p:txBody>
      </p:sp>
      <p:sp>
        <p:nvSpPr>
          <p:cNvPr id="8" name="矩形 7">
            <a:extLst>
              <a:ext uri="{FF2B5EF4-FFF2-40B4-BE49-F238E27FC236}">
                <a16:creationId xmlns:a16="http://schemas.microsoft.com/office/drawing/2014/main" id="{B7E38B0A-CBAF-A500-A2ED-EF167D5596F3}"/>
              </a:ext>
            </a:extLst>
          </p:cNvPr>
          <p:cNvSpPr/>
          <p:nvPr/>
        </p:nvSpPr>
        <p:spPr>
          <a:xfrm>
            <a:off x="4056183" y="6424248"/>
            <a:ext cx="1913478" cy="433752"/>
          </a:xfrm>
          <a:prstGeom prst="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200" b="1" dirty="0">
                <a:solidFill>
                  <a:prstClr val="white"/>
                </a:solidFill>
                <a:latin typeface="Arial" panose="020B0604020202020204"/>
                <a:ea typeface="微软雅黑" panose="020B0503020204020204" charset="-122"/>
                <a:sym typeface="Arial" panose="020B0604020202020204"/>
              </a:rPr>
              <a:t>Five</a:t>
            </a:r>
            <a:r>
              <a:rPr lang="en-US" altLang="zh-CN" sz="1200" b="1" noProof="0" dirty="0">
                <a:ln>
                  <a:noFill/>
                </a:ln>
                <a:solidFill>
                  <a:prstClr val="white"/>
                </a:solidFill>
                <a:effectLst/>
                <a:uLnTx/>
                <a:uFillTx/>
                <a:latin typeface="Arial" panose="020B0604020202020204"/>
                <a:ea typeface="微软雅黑" panose="020B0503020204020204" charset="-122"/>
                <a:sym typeface="Arial" panose="020B0604020202020204"/>
              </a:rPr>
              <a:t> Working Modes</a:t>
            </a:r>
            <a:endParaRPr kumimoji="0" lang="zh-CN" altLang="en-US" sz="1200" b="1"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sym typeface="Arial" panose="020B0604020202020204"/>
            </a:endParaRPr>
          </a:p>
        </p:txBody>
      </p:sp>
      <p:sp>
        <p:nvSpPr>
          <p:cNvPr id="9" name="矩形 8">
            <a:extLst>
              <a:ext uri="{FF2B5EF4-FFF2-40B4-BE49-F238E27FC236}">
                <a16:creationId xmlns:a16="http://schemas.microsoft.com/office/drawing/2014/main" id="{4AEB09B4-D38B-628D-755F-7469F074A221}"/>
              </a:ext>
            </a:extLst>
          </p:cNvPr>
          <p:cNvSpPr/>
          <p:nvPr/>
        </p:nvSpPr>
        <p:spPr>
          <a:xfrm>
            <a:off x="5969662" y="6424244"/>
            <a:ext cx="1972366" cy="433752"/>
          </a:xfrm>
          <a:prstGeom prst="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200" b="1" dirty="0">
                <a:solidFill>
                  <a:prstClr val="white"/>
                </a:solidFill>
                <a:latin typeface="Arial" panose="020B0604020202020204"/>
                <a:ea typeface="微软雅黑" panose="020B0503020204020204" charset="-122"/>
                <a:sym typeface="Arial" panose="020B0604020202020204"/>
              </a:rPr>
              <a:t>C</a:t>
            </a:r>
            <a:r>
              <a:rPr kumimoji="0" lang="en-US" altLang="zh-CN" sz="1200" b="1" i="0" u="none" strike="noStrike" kern="1200" cap="none" spc="0" normalizeH="0" baseline="0" noProof="0" dirty="0" err="1">
                <a:ln>
                  <a:noFill/>
                </a:ln>
                <a:solidFill>
                  <a:prstClr val="white"/>
                </a:solidFill>
                <a:effectLst/>
                <a:uLnTx/>
                <a:uFillTx/>
                <a:latin typeface="Arial" panose="020B0604020202020204"/>
                <a:ea typeface="微软雅黑" panose="020B0503020204020204" charset="-122"/>
                <a:sym typeface="Arial" panose="020B0604020202020204"/>
              </a:rPr>
              <a:t>ommands</a:t>
            </a:r>
            <a:endParaRPr kumimoji="0" lang="en-US" altLang="zh-CN" sz="1200" b="1"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sym typeface="Arial" panose="020B0604020202020204"/>
            </a:endParaRPr>
          </a:p>
        </p:txBody>
      </p:sp>
      <p:sp>
        <p:nvSpPr>
          <p:cNvPr id="10" name="矩形 9">
            <a:extLst>
              <a:ext uri="{FF2B5EF4-FFF2-40B4-BE49-F238E27FC236}">
                <a16:creationId xmlns:a16="http://schemas.microsoft.com/office/drawing/2014/main" id="{5AFEBA60-A4FD-CB8E-019A-74F7D61DD768}"/>
              </a:ext>
            </a:extLst>
          </p:cNvPr>
          <p:cNvSpPr/>
          <p:nvPr/>
        </p:nvSpPr>
        <p:spPr>
          <a:xfrm>
            <a:off x="7942028" y="6424244"/>
            <a:ext cx="2069480" cy="433752"/>
          </a:xfrm>
          <a:prstGeom prst="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1"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sym typeface="Arial" panose="020B0604020202020204"/>
              </a:rPr>
              <a:t>Manual </a:t>
            </a:r>
            <a:r>
              <a:rPr lang="en-US" altLang="zh-CN" sz="1200" b="1" dirty="0">
                <a:solidFill>
                  <a:prstClr val="white"/>
                </a:solidFill>
                <a:latin typeface="Arial" panose="020B0604020202020204"/>
                <a:ea typeface="微软雅黑" panose="020B0503020204020204" charset="-122"/>
                <a:sym typeface="Arial" panose="020B0604020202020204"/>
              </a:rPr>
              <a:t>C</a:t>
            </a:r>
            <a:r>
              <a:rPr kumimoji="0" lang="en-US" altLang="zh-CN" sz="1200" b="1" i="0" u="none" strike="noStrike" kern="1200" cap="none" spc="0" normalizeH="0" baseline="0" noProof="0" dirty="0" err="1">
                <a:ln>
                  <a:noFill/>
                </a:ln>
                <a:solidFill>
                  <a:prstClr val="white"/>
                </a:solidFill>
                <a:effectLst/>
                <a:uLnTx/>
                <a:uFillTx/>
                <a:latin typeface="Arial" panose="020B0604020202020204"/>
                <a:ea typeface="微软雅黑" panose="020B0503020204020204" charset="-122"/>
                <a:sym typeface="Arial" panose="020B0604020202020204"/>
              </a:rPr>
              <a:t>onfiguration</a:t>
            </a:r>
            <a:endParaRPr kumimoji="0" lang="en-US" altLang="zh-CN" sz="1200" b="1"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sym typeface="Arial" panose="020B0604020202020204"/>
            </a:endParaRPr>
          </a:p>
        </p:txBody>
      </p:sp>
      <p:sp>
        <p:nvSpPr>
          <p:cNvPr id="11" name="矩形 10">
            <a:extLst>
              <a:ext uri="{FF2B5EF4-FFF2-40B4-BE49-F238E27FC236}">
                <a16:creationId xmlns:a16="http://schemas.microsoft.com/office/drawing/2014/main" id="{B717E37C-CF60-91B2-4807-EA5F5664B1D0}"/>
              </a:ext>
            </a:extLst>
          </p:cNvPr>
          <p:cNvSpPr/>
          <p:nvPr/>
        </p:nvSpPr>
        <p:spPr>
          <a:xfrm>
            <a:off x="10011509" y="6424248"/>
            <a:ext cx="2180490" cy="433752"/>
          </a:xfrm>
          <a:prstGeom prst="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defRPr/>
            </a:pPr>
            <a:r>
              <a:rPr lang="en-US" altLang="zh-CN" sz="1200" b="1" dirty="0">
                <a:solidFill>
                  <a:prstClr val="white"/>
                </a:solidFill>
                <a:latin typeface="Arial" panose="020B0604020202020204"/>
                <a:ea typeface="微软雅黑" panose="020B0503020204020204" charset="-122"/>
                <a:sym typeface="Arial" panose="020B0604020202020204"/>
              </a:rPr>
              <a:t>Experiment</a:t>
            </a:r>
            <a:endParaRPr lang="zh-CN" altLang="en-US" sz="1200" b="1" dirty="0">
              <a:solidFill>
                <a:prstClr val="white"/>
              </a:solidFill>
              <a:latin typeface="Arial" panose="020B0604020202020204"/>
              <a:ea typeface="微软雅黑" panose="020B0503020204020204" charset="-122"/>
            </a:endParaRPr>
          </a:p>
        </p:txBody>
      </p:sp>
      <p:sp>
        <p:nvSpPr>
          <p:cNvPr id="12" name="矩形 11">
            <a:extLst>
              <a:ext uri="{FF2B5EF4-FFF2-40B4-BE49-F238E27FC236}">
                <a16:creationId xmlns:a16="http://schemas.microsoft.com/office/drawing/2014/main" id="{255F377A-15AE-6441-BDDE-A1C85594562A}"/>
              </a:ext>
            </a:extLst>
          </p:cNvPr>
          <p:cNvSpPr/>
          <p:nvPr/>
        </p:nvSpPr>
        <p:spPr>
          <a:xfrm>
            <a:off x="1981201" y="6424244"/>
            <a:ext cx="2074982" cy="433752"/>
          </a:xfrm>
          <a:prstGeom prst="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1"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sym typeface="Arial" panose="020B0604020202020204"/>
              </a:rPr>
              <a:t>Remote Access</a:t>
            </a:r>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0" name="直接连接符 19"/>
          <p:cNvCxnSpPr/>
          <p:nvPr/>
        </p:nvCxnSpPr>
        <p:spPr>
          <a:xfrm>
            <a:off x="0" y="724545"/>
            <a:ext cx="944985" cy="0"/>
          </a:xfrm>
          <a:prstGeom prst="line">
            <a:avLst/>
          </a:prstGeom>
          <a:ln w="25400" cmpd="thickThin">
            <a:solidFill>
              <a:srgbClr val="1C79C6"/>
            </a:solidFill>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1391285" y="1170940"/>
            <a:ext cx="9408795" cy="4959340"/>
          </a:xfrm>
          <a:prstGeom prst="rect">
            <a:avLst/>
          </a:prstGeom>
        </p:spPr>
        <p:txBody>
          <a:bodyPr wrap="square">
            <a:noAutofit/>
            <a:scene3d>
              <a:camera prst="orthographicFront"/>
              <a:lightRig rig="threePt" dir="t"/>
            </a:scene3d>
            <a:sp3d contourW="12700"/>
          </a:bodyPr>
          <a:lstStyle/>
          <a:p>
            <a:pPr marL="0" marR="0" lvl="0" indent="0" algn="just" defTabSz="914400" rtl="0" eaLnBrk="1" fontAlgn="auto" latinLnBrk="0" hangingPunct="1">
              <a:lnSpc>
                <a:spcPct val="120000"/>
              </a:lnSpc>
              <a:spcBef>
                <a:spcPts val="0"/>
              </a:spcBef>
              <a:spcAft>
                <a:spcPts val="0"/>
              </a:spcAft>
              <a:buClrTx/>
              <a:buSzTx/>
              <a:buFontTx/>
              <a:buNone/>
              <a:defRPr/>
            </a:pPr>
            <a:endParaRPr kumimoji="0" lang="en-US" altLang="zh-CN" sz="2400" b="0"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sym typeface="Arial" panose="020B0604020202020204"/>
            </a:endParaRPr>
          </a:p>
        </p:txBody>
      </p:sp>
      <p:sp>
        <p:nvSpPr>
          <p:cNvPr id="10" name="文本框 9"/>
          <p:cNvSpPr txBox="1"/>
          <p:nvPr/>
        </p:nvSpPr>
        <p:spPr>
          <a:xfrm>
            <a:off x="1106269" y="432158"/>
            <a:ext cx="10026952" cy="646331"/>
          </a:xfrm>
          <a:prstGeom prst="rect">
            <a:avLst/>
          </a:prstGeom>
          <a:noFill/>
        </p:spPr>
        <p:txBody>
          <a:bodyPr wrap="square" rtlCol="0">
            <a:spAutoFit/>
            <a:scene3d>
              <a:camera prst="orthographicFront"/>
              <a:lightRig rig="threePt" dir="t"/>
            </a:scene3d>
            <a:sp3d contourW="12700"/>
          </a:bodyPr>
          <a:lstStyle>
            <a:defPPr>
              <a:defRPr lang="zh-CN"/>
            </a:defPPr>
            <a:lvl1pPr marR="0" lvl="0" indent="0" fontAlgn="auto">
              <a:lnSpc>
                <a:spcPct val="100000"/>
              </a:lnSpc>
              <a:spcBef>
                <a:spcPts val="0"/>
              </a:spcBef>
              <a:spcAft>
                <a:spcPts val="0"/>
              </a:spcAft>
              <a:buClrTx/>
              <a:buSzTx/>
              <a:buFontTx/>
              <a:buNone/>
              <a:defRPr kumimoji="0" sz="3200" b="1" i="0" u="none" strike="noStrike" cap="none" spc="0" normalizeH="0" baseline="0">
                <a:ln>
                  <a:noFill/>
                </a:ln>
                <a:solidFill>
                  <a:prstClr val="white"/>
                </a:solidFill>
                <a:effectLst/>
                <a:uLnTx/>
                <a:uFillTx/>
                <a:latin typeface="Arial" panose="020B0604020202020204"/>
                <a:ea typeface="微软雅黑" panose="020B0503020204020204" charset="-122"/>
              </a:defRPr>
            </a:lvl1pPr>
          </a:lstStyle>
          <a:p>
            <a:r>
              <a:rPr lang="en-US" altLang="zh-CN" sz="3600" dirty="0">
                <a:sym typeface="Arial" panose="020B0604020202020204"/>
              </a:rPr>
              <a:t>More commands</a:t>
            </a:r>
          </a:p>
        </p:txBody>
      </p:sp>
      <p:sp>
        <p:nvSpPr>
          <p:cNvPr id="11" name="文本框 10"/>
          <p:cNvSpPr txBox="1"/>
          <p:nvPr/>
        </p:nvSpPr>
        <p:spPr>
          <a:xfrm>
            <a:off x="1106269" y="5576149"/>
            <a:ext cx="10428005" cy="523220"/>
          </a:xfrm>
          <a:prstGeom prst="rect">
            <a:avLst/>
          </a:prstGeom>
          <a:noFill/>
        </p:spPr>
        <p:txBody>
          <a:bodyPr wrap="square" rtlCol="0">
            <a:spAutoFit/>
          </a:bodyPr>
          <a:lstStyle/>
          <a:p>
            <a:r>
              <a:rPr lang="en-US" altLang="zh-CN" sz="2800" dirty="0">
                <a:solidFill>
                  <a:schemeClr val="bg1"/>
                </a:solidFill>
              </a:rPr>
              <a:t>Append  symbol “?” to obtain more commands </a:t>
            </a:r>
          </a:p>
        </p:txBody>
      </p:sp>
      <p:pic>
        <p:nvPicPr>
          <p:cNvPr id="2" name="图片 1"/>
          <p:cNvPicPr>
            <a:picLocks noChangeAspect="1"/>
          </p:cNvPicPr>
          <p:nvPr/>
        </p:nvPicPr>
        <p:blipFill>
          <a:blip r:embed="rId3"/>
          <a:stretch>
            <a:fillRect/>
          </a:stretch>
        </p:blipFill>
        <p:spPr>
          <a:xfrm>
            <a:off x="1391285" y="1514475"/>
            <a:ext cx="7847965" cy="3829050"/>
          </a:xfrm>
          <a:prstGeom prst="rect">
            <a:avLst/>
          </a:prstGeom>
        </p:spPr>
      </p:pic>
      <p:sp>
        <p:nvSpPr>
          <p:cNvPr id="13" name="矩形 12">
            <a:extLst>
              <a:ext uri="{FF2B5EF4-FFF2-40B4-BE49-F238E27FC236}">
                <a16:creationId xmlns:a16="http://schemas.microsoft.com/office/drawing/2014/main" id="{B4907DE3-A355-93BF-590A-EA5B25BC805A}"/>
              </a:ext>
            </a:extLst>
          </p:cNvPr>
          <p:cNvSpPr/>
          <p:nvPr/>
        </p:nvSpPr>
        <p:spPr>
          <a:xfrm>
            <a:off x="0" y="6424241"/>
            <a:ext cx="12139246" cy="433760"/>
          </a:xfrm>
          <a:prstGeom prst="rect">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zh-CN" altLang="en-US" dirty="0"/>
          </a:p>
        </p:txBody>
      </p:sp>
      <p:sp>
        <p:nvSpPr>
          <p:cNvPr id="14" name="矩形 13">
            <a:extLst>
              <a:ext uri="{FF2B5EF4-FFF2-40B4-BE49-F238E27FC236}">
                <a16:creationId xmlns:a16="http://schemas.microsoft.com/office/drawing/2014/main" id="{61DF7EE7-95A7-F9DD-6AD5-94F187DA4994}"/>
              </a:ext>
            </a:extLst>
          </p:cNvPr>
          <p:cNvSpPr/>
          <p:nvPr/>
        </p:nvSpPr>
        <p:spPr>
          <a:xfrm>
            <a:off x="1" y="6424248"/>
            <a:ext cx="1981200" cy="433752"/>
          </a:xfrm>
          <a:prstGeom prst="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r>
              <a:rPr lang="en-US" altLang="zh-CN" sz="1200" b="1" dirty="0">
                <a:solidFill>
                  <a:prstClr val="white"/>
                </a:solidFill>
                <a:latin typeface="Arial" panose="020B0604020202020204"/>
                <a:ea typeface="微软雅黑" panose="020B0503020204020204" charset="-122"/>
                <a:sym typeface="Arial" panose="020B0604020202020204"/>
              </a:rPr>
              <a:t>Introduction to Routers</a:t>
            </a:r>
          </a:p>
        </p:txBody>
      </p:sp>
      <p:sp>
        <p:nvSpPr>
          <p:cNvPr id="15" name="矩形 14">
            <a:extLst>
              <a:ext uri="{FF2B5EF4-FFF2-40B4-BE49-F238E27FC236}">
                <a16:creationId xmlns:a16="http://schemas.microsoft.com/office/drawing/2014/main" id="{A0739949-2AD7-BF28-A184-A17B4968E03E}"/>
              </a:ext>
            </a:extLst>
          </p:cNvPr>
          <p:cNvSpPr/>
          <p:nvPr/>
        </p:nvSpPr>
        <p:spPr>
          <a:xfrm>
            <a:off x="4056183" y="6424248"/>
            <a:ext cx="1913478" cy="433752"/>
          </a:xfrm>
          <a:prstGeom prst="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r>
              <a:rPr lang="en-US" altLang="zh-CN" sz="1200" b="1" dirty="0">
                <a:solidFill>
                  <a:prstClr val="white"/>
                </a:solidFill>
                <a:latin typeface="Arial" panose="020B0604020202020204"/>
                <a:ea typeface="微软雅黑" panose="020B0503020204020204" charset="-122"/>
                <a:sym typeface="Arial" panose="020B0604020202020204"/>
              </a:rPr>
              <a:t>Working Modes</a:t>
            </a:r>
            <a:endParaRPr lang="zh-CN" altLang="en-US" sz="1200" b="1" dirty="0">
              <a:solidFill>
                <a:prstClr val="white"/>
              </a:solidFill>
              <a:latin typeface="Arial" panose="020B0604020202020204"/>
              <a:ea typeface="微软雅黑" panose="020B0503020204020204" charset="-122"/>
            </a:endParaRPr>
          </a:p>
        </p:txBody>
      </p:sp>
      <p:sp>
        <p:nvSpPr>
          <p:cNvPr id="16" name="矩形 15">
            <a:extLst>
              <a:ext uri="{FF2B5EF4-FFF2-40B4-BE49-F238E27FC236}">
                <a16:creationId xmlns:a16="http://schemas.microsoft.com/office/drawing/2014/main" id="{D35CFDAD-7280-702B-DF58-3C1F16BFADE9}"/>
              </a:ext>
            </a:extLst>
          </p:cNvPr>
          <p:cNvSpPr/>
          <p:nvPr/>
        </p:nvSpPr>
        <p:spPr>
          <a:xfrm>
            <a:off x="5969662" y="6424244"/>
            <a:ext cx="1972366" cy="433752"/>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CN" sz="1200" b="1">
                <a:solidFill>
                  <a:prstClr val="white"/>
                </a:solidFill>
                <a:latin typeface="Arial" panose="020B0604020202020204"/>
                <a:ea typeface="微软雅黑" panose="020B0503020204020204" charset="-122"/>
                <a:sym typeface="Arial" panose="020B0604020202020204"/>
              </a:rPr>
              <a:t>Commands</a:t>
            </a:r>
            <a:endParaRPr lang="en-US" altLang="zh-CN" sz="1200" b="1" dirty="0">
              <a:solidFill>
                <a:prstClr val="white"/>
              </a:solidFill>
              <a:latin typeface="Arial" panose="020B0604020202020204"/>
              <a:ea typeface="微软雅黑" panose="020B0503020204020204" charset="-122"/>
              <a:sym typeface="Arial" panose="020B0604020202020204"/>
            </a:endParaRPr>
          </a:p>
        </p:txBody>
      </p:sp>
      <p:sp>
        <p:nvSpPr>
          <p:cNvPr id="17" name="矩形 16">
            <a:extLst>
              <a:ext uri="{FF2B5EF4-FFF2-40B4-BE49-F238E27FC236}">
                <a16:creationId xmlns:a16="http://schemas.microsoft.com/office/drawing/2014/main" id="{F7E7844A-8CA7-F8EF-9849-30DC2BFD43DB}"/>
              </a:ext>
            </a:extLst>
          </p:cNvPr>
          <p:cNvSpPr/>
          <p:nvPr/>
        </p:nvSpPr>
        <p:spPr>
          <a:xfrm>
            <a:off x="7942028" y="6424244"/>
            <a:ext cx="2069480" cy="433752"/>
          </a:xfrm>
          <a:prstGeom prst="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defRPr/>
            </a:pPr>
            <a:r>
              <a:rPr lang="en-US" altLang="zh-CN" sz="1200" b="1" dirty="0">
                <a:solidFill>
                  <a:prstClr val="white"/>
                </a:solidFill>
                <a:latin typeface="Arial" panose="020B0604020202020204"/>
                <a:ea typeface="微软雅黑" panose="020B0503020204020204" charset="-122"/>
                <a:sym typeface="Arial" panose="020B0604020202020204"/>
              </a:rPr>
              <a:t>Manual Configuration</a:t>
            </a:r>
          </a:p>
        </p:txBody>
      </p:sp>
      <p:sp>
        <p:nvSpPr>
          <p:cNvPr id="18" name="矩形 17">
            <a:extLst>
              <a:ext uri="{FF2B5EF4-FFF2-40B4-BE49-F238E27FC236}">
                <a16:creationId xmlns:a16="http://schemas.microsoft.com/office/drawing/2014/main" id="{8136CF8A-E891-14FC-9FB3-30F9E602F389}"/>
              </a:ext>
            </a:extLst>
          </p:cNvPr>
          <p:cNvSpPr/>
          <p:nvPr/>
        </p:nvSpPr>
        <p:spPr>
          <a:xfrm>
            <a:off x="10011509" y="6424248"/>
            <a:ext cx="2180490" cy="433752"/>
          </a:xfrm>
          <a:prstGeom prst="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defRPr/>
            </a:pPr>
            <a:r>
              <a:rPr lang="en-US" altLang="zh-CN" sz="1200" b="1" dirty="0">
                <a:solidFill>
                  <a:prstClr val="white"/>
                </a:solidFill>
                <a:latin typeface="Arial" panose="020B0604020202020204"/>
                <a:ea typeface="微软雅黑" panose="020B0503020204020204" charset="-122"/>
                <a:sym typeface="Arial" panose="020B0604020202020204"/>
              </a:rPr>
              <a:t>Experiment</a:t>
            </a:r>
            <a:endParaRPr lang="zh-CN" altLang="en-US" sz="1200" b="1" dirty="0">
              <a:solidFill>
                <a:prstClr val="white"/>
              </a:solidFill>
              <a:latin typeface="Arial" panose="020B0604020202020204"/>
              <a:ea typeface="微软雅黑" panose="020B0503020204020204" charset="-122"/>
            </a:endParaRPr>
          </a:p>
        </p:txBody>
      </p:sp>
      <p:sp>
        <p:nvSpPr>
          <p:cNvPr id="19" name="矩形 18">
            <a:extLst>
              <a:ext uri="{FF2B5EF4-FFF2-40B4-BE49-F238E27FC236}">
                <a16:creationId xmlns:a16="http://schemas.microsoft.com/office/drawing/2014/main" id="{37824DD7-35B9-B713-F9FE-D2205F755220}"/>
              </a:ext>
            </a:extLst>
          </p:cNvPr>
          <p:cNvSpPr/>
          <p:nvPr/>
        </p:nvSpPr>
        <p:spPr>
          <a:xfrm>
            <a:off x="1981201" y="6424248"/>
            <a:ext cx="2074982" cy="433752"/>
          </a:xfrm>
          <a:prstGeom prst="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r>
              <a:rPr lang="en-US" altLang="zh-CN" sz="1200" b="1" dirty="0">
                <a:solidFill>
                  <a:prstClr val="white"/>
                </a:solidFill>
                <a:latin typeface="Arial" panose="020B0604020202020204"/>
                <a:ea typeface="微软雅黑" panose="020B0503020204020204" charset="-122"/>
                <a:sym typeface="Arial" panose="020B0604020202020204"/>
              </a:rPr>
              <a:t>Remote Access</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4864028" y="2095143"/>
            <a:ext cx="2463944" cy="769441"/>
          </a:xfrm>
          <a:prstGeom prst="rect">
            <a:avLst/>
          </a:prstGeom>
          <a:noFill/>
        </p:spPr>
        <p:txBody>
          <a:bodyPr wrap="non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44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Arial" panose="020B0604020202020204"/>
                <a:ea typeface="微软雅黑" panose="020B0503020204020204" charset="-122"/>
                <a:sym typeface="Arial" panose="020B0604020202020204"/>
              </a:rPr>
              <a:t>PART 05</a:t>
            </a:r>
            <a:endParaRPr kumimoji="0" lang="zh-CN" altLang="en-US" sz="44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Arial" panose="020B0604020202020204"/>
              <a:ea typeface="微软雅黑" panose="020B0503020204020204" charset="-122"/>
              <a:sym typeface="Arial" panose="020B0604020202020204"/>
            </a:endParaRPr>
          </a:p>
        </p:txBody>
      </p:sp>
      <p:grpSp>
        <p:nvGrpSpPr>
          <p:cNvPr id="7" name="组合 6"/>
          <p:cNvGrpSpPr/>
          <p:nvPr/>
        </p:nvGrpSpPr>
        <p:grpSpPr>
          <a:xfrm>
            <a:off x="3243938" y="2972235"/>
            <a:ext cx="5976262" cy="1276534"/>
            <a:chOff x="3660107" y="2995681"/>
            <a:chExt cx="4871786" cy="1276534"/>
          </a:xfrm>
        </p:grpSpPr>
        <p:sp>
          <p:nvSpPr>
            <p:cNvPr id="6" name="矩形 5"/>
            <p:cNvSpPr/>
            <p:nvPr/>
          </p:nvSpPr>
          <p:spPr>
            <a:xfrm>
              <a:off x="3660107" y="2995681"/>
              <a:ext cx="4871786" cy="742882"/>
            </a:xfrm>
            <a:prstGeom prst="rect">
              <a:avLst/>
            </a:prstGeom>
            <a:solidFill>
              <a:srgbClr val="02238E"/>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a:ea typeface="微软雅黑" panose="020B0503020204020204" charset="-122"/>
                <a:sym typeface="Arial" panose="020B0604020202020204"/>
              </a:endParaRPr>
            </a:p>
          </p:txBody>
        </p:sp>
        <p:sp>
          <p:nvSpPr>
            <p:cNvPr id="4" name="文本框 3"/>
            <p:cNvSpPr txBox="1"/>
            <p:nvPr/>
          </p:nvSpPr>
          <p:spPr>
            <a:xfrm>
              <a:off x="3949699" y="3071886"/>
              <a:ext cx="4292602" cy="1200329"/>
            </a:xfrm>
            <a:prstGeom prst="rect">
              <a:avLst/>
            </a:prstGeom>
            <a:noFill/>
          </p:spPr>
          <p:txBody>
            <a:bodyPr wrap="square" rtlCol="0">
              <a:spAutoFit/>
              <a:scene3d>
                <a:camera prst="orthographicFront"/>
                <a:lightRig rig="threePt" dir="t"/>
              </a:scene3d>
              <a:sp3d contourW="12700"/>
            </a:bodyPr>
            <a:lstStyle>
              <a:defPPr>
                <a:defRPr lang="zh-CN"/>
              </a:defPPr>
              <a:lvl1pPr marR="0" lvl="0" indent="0" algn="ctr" fontAlgn="auto">
                <a:lnSpc>
                  <a:spcPct val="100000"/>
                </a:lnSpc>
                <a:spcBef>
                  <a:spcPts val="0"/>
                </a:spcBef>
                <a:spcAft>
                  <a:spcPts val="0"/>
                </a:spcAft>
                <a:buClrTx/>
                <a:buSzTx/>
                <a:buFontTx/>
                <a:buNone/>
                <a:defRPr kumimoji="0" sz="3600" b="1" i="0" u="none" strike="noStrike" cap="none" spc="0" normalizeH="0" baseline="0">
                  <a:ln>
                    <a:noFill/>
                  </a:ln>
                  <a:solidFill>
                    <a:prstClr val="white"/>
                  </a:solidFill>
                  <a:effectLst>
                    <a:outerShdw blurRad="38100" dist="38100" dir="2700000" algn="tl">
                      <a:srgbClr val="000000">
                        <a:alpha val="43137"/>
                      </a:srgbClr>
                    </a:outerShdw>
                  </a:effectLst>
                  <a:uLnTx/>
                  <a:uFillTx/>
                  <a:latin typeface="Arial" panose="020B0604020202020204"/>
                  <a:ea typeface="微软雅黑" panose="020B0503020204020204" charset="-122"/>
                </a:defRPr>
              </a:lvl1pPr>
            </a:lstStyle>
            <a:p>
              <a:r>
                <a:rPr lang="en-US" altLang="zh-CN" dirty="0">
                  <a:sym typeface="Arial" panose="020B0604020202020204"/>
                </a:rPr>
                <a:t>Manual configuration</a:t>
              </a:r>
              <a:endParaRPr lang="zh-CN" altLang="en-US" dirty="0">
                <a:sym typeface="Arial" panose="020B0604020202020204"/>
              </a:endParaRPr>
            </a:p>
          </p:txBody>
        </p:sp>
      </p:grpSp>
      <p:sp>
        <p:nvSpPr>
          <p:cNvPr id="2" name="矩形 1">
            <a:extLst>
              <a:ext uri="{FF2B5EF4-FFF2-40B4-BE49-F238E27FC236}">
                <a16:creationId xmlns:a16="http://schemas.microsoft.com/office/drawing/2014/main" id="{98185D55-E586-44F2-C6D8-5C3D1CC70524}"/>
              </a:ext>
            </a:extLst>
          </p:cNvPr>
          <p:cNvSpPr/>
          <p:nvPr/>
        </p:nvSpPr>
        <p:spPr>
          <a:xfrm>
            <a:off x="0" y="6424241"/>
            <a:ext cx="12139246" cy="433760"/>
          </a:xfrm>
          <a:prstGeom prst="rect">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zh-CN" altLang="en-US" dirty="0"/>
          </a:p>
        </p:txBody>
      </p:sp>
      <p:sp>
        <p:nvSpPr>
          <p:cNvPr id="5" name="矩形 4">
            <a:extLst>
              <a:ext uri="{FF2B5EF4-FFF2-40B4-BE49-F238E27FC236}">
                <a16:creationId xmlns:a16="http://schemas.microsoft.com/office/drawing/2014/main" id="{09F552B6-7407-1722-0FF0-A787D38FA20E}"/>
              </a:ext>
            </a:extLst>
          </p:cNvPr>
          <p:cNvSpPr/>
          <p:nvPr/>
        </p:nvSpPr>
        <p:spPr>
          <a:xfrm>
            <a:off x="1" y="6424248"/>
            <a:ext cx="1981200" cy="433752"/>
          </a:xfrm>
          <a:prstGeom prst="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r>
              <a:rPr lang="en-US" altLang="zh-CN" sz="1200" b="1" dirty="0">
                <a:solidFill>
                  <a:prstClr val="white"/>
                </a:solidFill>
                <a:latin typeface="Arial" panose="020B0604020202020204"/>
                <a:ea typeface="微软雅黑" panose="020B0503020204020204" charset="-122"/>
                <a:sym typeface="Arial" panose="020B0604020202020204"/>
              </a:rPr>
              <a:t>Introduction to Routers</a:t>
            </a:r>
          </a:p>
        </p:txBody>
      </p:sp>
      <p:sp>
        <p:nvSpPr>
          <p:cNvPr id="8" name="矩形 7">
            <a:extLst>
              <a:ext uri="{FF2B5EF4-FFF2-40B4-BE49-F238E27FC236}">
                <a16:creationId xmlns:a16="http://schemas.microsoft.com/office/drawing/2014/main" id="{F58C6146-9F1C-4F5B-6AFB-3649A827352D}"/>
              </a:ext>
            </a:extLst>
          </p:cNvPr>
          <p:cNvSpPr/>
          <p:nvPr/>
        </p:nvSpPr>
        <p:spPr>
          <a:xfrm>
            <a:off x="4056183" y="6424248"/>
            <a:ext cx="1913478" cy="433752"/>
          </a:xfrm>
          <a:prstGeom prst="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r>
              <a:rPr lang="en-US" altLang="zh-CN" sz="1200" b="1" dirty="0">
                <a:solidFill>
                  <a:prstClr val="white"/>
                </a:solidFill>
                <a:latin typeface="Arial" panose="020B0604020202020204"/>
                <a:ea typeface="微软雅黑" panose="020B0503020204020204" charset="-122"/>
                <a:sym typeface="Arial" panose="020B0604020202020204"/>
              </a:rPr>
              <a:t>Working Modes</a:t>
            </a:r>
            <a:endParaRPr lang="zh-CN" altLang="en-US" sz="1200" b="1" dirty="0">
              <a:solidFill>
                <a:prstClr val="white"/>
              </a:solidFill>
              <a:latin typeface="Arial" panose="020B0604020202020204"/>
              <a:ea typeface="微软雅黑" panose="020B0503020204020204" charset="-122"/>
            </a:endParaRPr>
          </a:p>
        </p:txBody>
      </p:sp>
      <p:sp>
        <p:nvSpPr>
          <p:cNvPr id="9" name="矩形 8">
            <a:extLst>
              <a:ext uri="{FF2B5EF4-FFF2-40B4-BE49-F238E27FC236}">
                <a16:creationId xmlns:a16="http://schemas.microsoft.com/office/drawing/2014/main" id="{3B0A0F65-9C6B-A4BC-28C7-3E3E26DF8444}"/>
              </a:ext>
            </a:extLst>
          </p:cNvPr>
          <p:cNvSpPr/>
          <p:nvPr/>
        </p:nvSpPr>
        <p:spPr>
          <a:xfrm>
            <a:off x="5969662" y="6424244"/>
            <a:ext cx="1972366" cy="433752"/>
          </a:xfrm>
          <a:prstGeom prst="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r>
              <a:rPr lang="en-US" altLang="zh-CN" sz="1200" b="1">
                <a:solidFill>
                  <a:prstClr val="white"/>
                </a:solidFill>
                <a:latin typeface="Arial" panose="020B0604020202020204"/>
                <a:ea typeface="微软雅黑" panose="020B0503020204020204" charset="-122"/>
                <a:sym typeface="Arial" panose="020B0604020202020204"/>
              </a:rPr>
              <a:t>Commands</a:t>
            </a:r>
            <a:endParaRPr lang="en-US" altLang="zh-CN" sz="1200" b="1" dirty="0">
              <a:solidFill>
                <a:prstClr val="white"/>
              </a:solidFill>
              <a:latin typeface="Arial" panose="020B0604020202020204"/>
              <a:ea typeface="微软雅黑" panose="020B0503020204020204" charset="-122"/>
              <a:sym typeface="Arial" panose="020B0604020202020204"/>
            </a:endParaRPr>
          </a:p>
        </p:txBody>
      </p:sp>
      <p:sp>
        <p:nvSpPr>
          <p:cNvPr id="10" name="矩形 9">
            <a:extLst>
              <a:ext uri="{FF2B5EF4-FFF2-40B4-BE49-F238E27FC236}">
                <a16:creationId xmlns:a16="http://schemas.microsoft.com/office/drawing/2014/main" id="{F040FBAB-4CF6-1C5B-87AC-FAD7EC1BD0BF}"/>
              </a:ext>
            </a:extLst>
          </p:cNvPr>
          <p:cNvSpPr/>
          <p:nvPr/>
        </p:nvSpPr>
        <p:spPr>
          <a:xfrm>
            <a:off x="7942028" y="6424244"/>
            <a:ext cx="2069480" cy="433752"/>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CN" sz="1200" b="1">
                <a:solidFill>
                  <a:prstClr val="white"/>
                </a:solidFill>
                <a:latin typeface="Arial" panose="020B0604020202020204"/>
                <a:ea typeface="微软雅黑" panose="020B0503020204020204" charset="-122"/>
                <a:sym typeface="Arial" panose="020B0604020202020204"/>
              </a:rPr>
              <a:t>Manual Configuration</a:t>
            </a:r>
            <a:endParaRPr lang="en-US" altLang="zh-CN" sz="1200" b="1" dirty="0">
              <a:solidFill>
                <a:prstClr val="white"/>
              </a:solidFill>
              <a:latin typeface="Arial" panose="020B0604020202020204"/>
              <a:ea typeface="微软雅黑" panose="020B0503020204020204" charset="-122"/>
              <a:sym typeface="Arial" panose="020B0604020202020204"/>
            </a:endParaRPr>
          </a:p>
        </p:txBody>
      </p:sp>
      <p:sp>
        <p:nvSpPr>
          <p:cNvPr id="11" name="矩形 10">
            <a:extLst>
              <a:ext uri="{FF2B5EF4-FFF2-40B4-BE49-F238E27FC236}">
                <a16:creationId xmlns:a16="http://schemas.microsoft.com/office/drawing/2014/main" id="{EC4B1690-BBA6-7E1A-5E45-AC57EE3B7C72}"/>
              </a:ext>
            </a:extLst>
          </p:cNvPr>
          <p:cNvSpPr/>
          <p:nvPr/>
        </p:nvSpPr>
        <p:spPr>
          <a:xfrm>
            <a:off x="10011509" y="6424248"/>
            <a:ext cx="2180490" cy="433752"/>
          </a:xfrm>
          <a:prstGeom prst="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defRPr/>
            </a:pPr>
            <a:r>
              <a:rPr lang="en-US" altLang="zh-CN" sz="1200" b="1" dirty="0">
                <a:solidFill>
                  <a:prstClr val="white"/>
                </a:solidFill>
                <a:latin typeface="Arial" panose="020B0604020202020204"/>
                <a:ea typeface="微软雅黑" panose="020B0503020204020204" charset="-122"/>
                <a:sym typeface="Arial" panose="020B0604020202020204"/>
              </a:rPr>
              <a:t>Experiment</a:t>
            </a:r>
            <a:endParaRPr lang="zh-CN" altLang="en-US" sz="1200" b="1" dirty="0">
              <a:solidFill>
                <a:prstClr val="white"/>
              </a:solidFill>
              <a:latin typeface="Arial" panose="020B0604020202020204"/>
              <a:ea typeface="微软雅黑" panose="020B0503020204020204" charset="-122"/>
            </a:endParaRPr>
          </a:p>
        </p:txBody>
      </p:sp>
      <p:sp>
        <p:nvSpPr>
          <p:cNvPr id="12" name="矩形 11">
            <a:extLst>
              <a:ext uri="{FF2B5EF4-FFF2-40B4-BE49-F238E27FC236}">
                <a16:creationId xmlns:a16="http://schemas.microsoft.com/office/drawing/2014/main" id="{C2A20FC4-C84B-49FA-DC53-7E5E113DF6AF}"/>
              </a:ext>
            </a:extLst>
          </p:cNvPr>
          <p:cNvSpPr/>
          <p:nvPr/>
        </p:nvSpPr>
        <p:spPr>
          <a:xfrm>
            <a:off x="1981201" y="6424248"/>
            <a:ext cx="2074982" cy="433752"/>
          </a:xfrm>
          <a:prstGeom prst="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r>
              <a:rPr lang="en-US" altLang="zh-CN" sz="1200" b="1" dirty="0">
                <a:solidFill>
                  <a:prstClr val="white"/>
                </a:solidFill>
                <a:latin typeface="Arial" panose="020B0604020202020204"/>
                <a:ea typeface="微软雅黑" panose="020B0503020204020204" charset="-122"/>
                <a:sym typeface="Arial" panose="020B0604020202020204"/>
              </a:rPr>
              <a:t>Remote Access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anim calcmode="lin" valueType="num">
                                      <p:cBhvr>
                                        <p:cTn id="10" dur="500" fill="hold"/>
                                        <p:tgtEl>
                                          <p:spTgt spid="3"/>
                                        </p:tgtEl>
                                        <p:attrNameLst>
                                          <p:attrName>ppt_x</p:attrName>
                                        </p:attrNameLst>
                                      </p:cBhvr>
                                      <p:tavLst>
                                        <p:tav tm="0">
                                          <p:val>
                                            <p:fltVal val="0.5"/>
                                          </p:val>
                                        </p:tav>
                                        <p:tav tm="100000">
                                          <p:val>
                                            <p:strVal val="#ppt_x"/>
                                          </p:val>
                                        </p:tav>
                                      </p:tavLst>
                                    </p:anim>
                                    <p:anim calcmode="lin" valueType="num">
                                      <p:cBhvr>
                                        <p:cTn id="11" dur="500" fill="hold"/>
                                        <p:tgtEl>
                                          <p:spTgt spid="3"/>
                                        </p:tgtEl>
                                        <p:attrNameLst>
                                          <p:attrName>ppt_y</p:attrName>
                                        </p:attrNameLst>
                                      </p:cBhvr>
                                      <p:tavLst>
                                        <p:tav tm="0">
                                          <p:val>
                                            <p:fltVal val="0.5"/>
                                          </p:val>
                                        </p:tav>
                                        <p:tav tm="100000">
                                          <p:val>
                                            <p:strVal val="#ppt_y"/>
                                          </p:val>
                                        </p:tav>
                                      </p:tavLst>
                                    </p:anim>
                                  </p:childTnLst>
                                </p:cTn>
                              </p:par>
                            </p:childTnLst>
                          </p:cTn>
                        </p:par>
                        <p:par>
                          <p:cTn id="12" fill="hold">
                            <p:stCondLst>
                              <p:cond delay="500"/>
                            </p:stCondLst>
                            <p:childTnLst>
                              <p:par>
                                <p:cTn id="13" presetID="14" presetClass="entr" presetSubtype="10"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randombar(horizontal)">
                                      <p:cBhvr>
                                        <p:cTn id="1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stretch>
            <a:fillRect/>
          </a:stretch>
        </p:blipFill>
        <p:spPr>
          <a:xfrm>
            <a:off x="752324" y="3688492"/>
            <a:ext cx="10173757" cy="2323070"/>
          </a:xfrm>
          <a:prstGeom prst="rect">
            <a:avLst/>
          </a:prstGeom>
        </p:spPr>
      </p:pic>
      <p:sp>
        <p:nvSpPr>
          <p:cNvPr id="2" name="矩形 1">
            <a:extLst>
              <a:ext uri="{FF2B5EF4-FFF2-40B4-BE49-F238E27FC236}">
                <a16:creationId xmlns:a16="http://schemas.microsoft.com/office/drawing/2014/main" id="{1D34A0DA-70C6-57C5-0179-3B91A56B1A8C}"/>
              </a:ext>
            </a:extLst>
          </p:cNvPr>
          <p:cNvSpPr/>
          <p:nvPr/>
        </p:nvSpPr>
        <p:spPr>
          <a:xfrm>
            <a:off x="0" y="6424241"/>
            <a:ext cx="12139246" cy="433760"/>
          </a:xfrm>
          <a:prstGeom prst="rect">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zh-CN" altLang="en-US" dirty="0"/>
          </a:p>
        </p:txBody>
      </p:sp>
      <p:sp>
        <p:nvSpPr>
          <p:cNvPr id="3" name="矩形 2">
            <a:extLst>
              <a:ext uri="{FF2B5EF4-FFF2-40B4-BE49-F238E27FC236}">
                <a16:creationId xmlns:a16="http://schemas.microsoft.com/office/drawing/2014/main" id="{0A63F37E-8241-2238-8CCC-7B05B29136C5}"/>
              </a:ext>
            </a:extLst>
          </p:cNvPr>
          <p:cNvSpPr/>
          <p:nvPr/>
        </p:nvSpPr>
        <p:spPr>
          <a:xfrm>
            <a:off x="1" y="6424248"/>
            <a:ext cx="1981200" cy="433752"/>
          </a:xfrm>
          <a:prstGeom prst="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r>
              <a:rPr lang="en-US" altLang="zh-CN" sz="1200" b="1" dirty="0">
                <a:solidFill>
                  <a:prstClr val="white"/>
                </a:solidFill>
                <a:latin typeface="Arial" panose="020B0604020202020204"/>
                <a:ea typeface="微软雅黑" panose="020B0503020204020204" charset="-122"/>
                <a:sym typeface="Arial" panose="020B0604020202020204"/>
              </a:rPr>
              <a:t>Introduction to Routers</a:t>
            </a:r>
          </a:p>
        </p:txBody>
      </p:sp>
      <p:sp>
        <p:nvSpPr>
          <p:cNvPr id="4" name="矩形 3">
            <a:extLst>
              <a:ext uri="{FF2B5EF4-FFF2-40B4-BE49-F238E27FC236}">
                <a16:creationId xmlns:a16="http://schemas.microsoft.com/office/drawing/2014/main" id="{1FF5AB6D-2E75-322F-1E8B-D46C346954E6}"/>
              </a:ext>
            </a:extLst>
          </p:cNvPr>
          <p:cNvSpPr/>
          <p:nvPr/>
        </p:nvSpPr>
        <p:spPr>
          <a:xfrm>
            <a:off x="4056183" y="6424248"/>
            <a:ext cx="1913478" cy="433752"/>
          </a:xfrm>
          <a:prstGeom prst="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r>
              <a:rPr lang="en-US" altLang="zh-CN" sz="1200" b="1" dirty="0">
                <a:solidFill>
                  <a:prstClr val="white"/>
                </a:solidFill>
                <a:latin typeface="Arial" panose="020B0604020202020204"/>
                <a:ea typeface="微软雅黑" panose="020B0503020204020204" charset="-122"/>
                <a:sym typeface="Arial" panose="020B0604020202020204"/>
              </a:rPr>
              <a:t>Working Modes</a:t>
            </a:r>
            <a:endParaRPr lang="zh-CN" altLang="en-US" sz="1200" b="1" dirty="0">
              <a:solidFill>
                <a:prstClr val="white"/>
              </a:solidFill>
              <a:latin typeface="Arial" panose="020B0604020202020204"/>
              <a:ea typeface="微软雅黑" panose="020B0503020204020204" charset="-122"/>
            </a:endParaRPr>
          </a:p>
        </p:txBody>
      </p:sp>
      <p:sp>
        <p:nvSpPr>
          <p:cNvPr id="6" name="矩形 5">
            <a:extLst>
              <a:ext uri="{FF2B5EF4-FFF2-40B4-BE49-F238E27FC236}">
                <a16:creationId xmlns:a16="http://schemas.microsoft.com/office/drawing/2014/main" id="{9B939C2F-CD3B-8F20-5C7A-89A84ECBF256}"/>
              </a:ext>
            </a:extLst>
          </p:cNvPr>
          <p:cNvSpPr/>
          <p:nvPr/>
        </p:nvSpPr>
        <p:spPr>
          <a:xfrm>
            <a:off x="5969662" y="6424244"/>
            <a:ext cx="1972366" cy="433752"/>
          </a:xfrm>
          <a:prstGeom prst="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r>
              <a:rPr lang="en-US" altLang="zh-CN" sz="1200" b="1" dirty="0">
                <a:solidFill>
                  <a:prstClr val="white"/>
                </a:solidFill>
                <a:latin typeface="Arial" panose="020B0604020202020204"/>
                <a:ea typeface="微软雅黑" panose="020B0503020204020204" charset="-122"/>
                <a:sym typeface="Arial" panose="020B0604020202020204"/>
              </a:rPr>
              <a:t>Commands</a:t>
            </a:r>
          </a:p>
        </p:txBody>
      </p:sp>
      <p:sp>
        <p:nvSpPr>
          <p:cNvPr id="8" name="矩形 7">
            <a:extLst>
              <a:ext uri="{FF2B5EF4-FFF2-40B4-BE49-F238E27FC236}">
                <a16:creationId xmlns:a16="http://schemas.microsoft.com/office/drawing/2014/main" id="{9178FE4E-B7C9-1FA6-B133-D6522D52D42A}"/>
              </a:ext>
            </a:extLst>
          </p:cNvPr>
          <p:cNvSpPr/>
          <p:nvPr/>
        </p:nvSpPr>
        <p:spPr>
          <a:xfrm>
            <a:off x="7942028" y="6424244"/>
            <a:ext cx="2069480" cy="433752"/>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CN" sz="1200" b="1">
                <a:solidFill>
                  <a:prstClr val="white"/>
                </a:solidFill>
                <a:latin typeface="Arial" panose="020B0604020202020204"/>
                <a:ea typeface="微软雅黑" panose="020B0503020204020204" charset="-122"/>
                <a:sym typeface="Arial" panose="020B0604020202020204"/>
              </a:rPr>
              <a:t>Manual Configuration</a:t>
            </a:r>
            <a:endParaRPr lang="en-US" altLang="zh-CN" sz="1200" b="1" dirty="0">
              <a:solidFill>
                <a:prstClr val="white"/>
              </a:solidFill>
              <a:latin typeface="Arial" panose="020B0604020202020204"/>
              <a:ea typeface="微软雅黑" panose="020B0503020204020204" charset="-122"/>
              <a:sym typeface="Arial" panose="020B0604020202020204"/>
            </a:endParaRPr>
          </a:p>
        </p:txBody>
      </p:sp>
      <p:sp>
        <p:nvSpPr>
          <p:cNvPr id="10" name="矩形 9">
            <a:extLst>
              <a:ext uri="{FF2B5EF4-FFF2-40B4-BE49-F238E27FC236}">
                <a16:creationId xmlns:a16="http://schemas.microsoft.com/office/drawing/2014/main" id="{AD8E998B-3960-4774-53C0-BE133CAED929}"/>
              </a:ext>
            </a:extLst>
          </p:cNvPr>
          <p:cNvSpPr/>
          <p:nvPr/>
        </p:nvSpPr>
        <p:spPr>
          <a:xfrm>
            <a:off x="10011509" y="6424248"/>
            <a:ext cx="2180490" cy="433752"/>
          </a:xfrm>
          <a:prstGeom prst="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defRPr/>
            </a:pPr>
            <a:r>
              <a:rPr lang="en-US" altLang="zh-CN" sz="1200" b="1" dirty="0">
                <a:solidFill>
                  <a:prstClr val="white"/>
                </a:solidFill>
                <a:latin typeface="Arial" panose="020B0604020202020204"/>
                <a:ea typeface="微软雅黑" panose="020B0503020204020204" charset="-122"/>
                <a:sym typeface="Arial" panose="020B0604020202020204"/>
              </a:rPr>
              <a:t>Experiment</a:t>
            </a:r>
            <a:endParaRPr lang="zh-CN" altLang="en-US" sz="1200" b="1" dirty="0">
              <a:solidFill>
                <a:prstClr val="white"/>
              </a:solidFill>
              <a:latin typeface="Arial" panose="020B0604020202020204"/>
              <a:ea typeface="微软雅黑" panose="020B0503020204020204" charset="-122"/>
            </a:endParaRPr>
          </a:p>
        </p:txBody>
      </p:sp>
      <p:sp>
        <p:nvSpPr>
          <p:cNvPr id="12" name="矩形 11">
            <a:extLst>
              <a:ext uri="{FF2B5EF4-FFF2-40B4-BE49-F238E27FC236}">
                <a16:creationId xmlns:a16="http://schemas.microsoft.com/office/drawing/2014/main" id="{7F42D1CF-B62D-570F-1FE5-557BF2E2A8AA}"/>
              </a:ext>
            </a:extLst>
          </p:cNvPr>
          <p:cNvSpPr/>
          <p:nvPr/>
        </p:nvSpPr>
        <p:spPr>
          <a:xfrm>
            <a:off x="1981201" y="6424248"/>
            <a:ext cx="2074982" cy="433752"/>
          </a:xfrm>
          <a:prstGeom prst="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r>
              <a:rPr lang="en-US" altLang="zh-CN" sz="1200" b="1" dirty="0">
                <a:solidFill>
                  <a:prstClr val="white"/>
                </a:solidFill>
                <a:latin typeface="Arial" panose="020B0604020202020204"/>
                <a:ea typeface="微软雅黑" panose="020B0503020204020204" charset="-122"/>
                <a:sym typeface="Arial" panose="020B0604020202020204"/>
              </a:rPr>
              <a:t>Remote Access</a:t>
            </a:r>
          </a:p>
        </p:txBody>
      </p:sp>
      <p:sp>
        <p:nvSpPr>
          <p:cNvPr id="15" name="文本框 14">
            <a:extLst>
              <a:ext uri="{FF2B5EF4-FFF2-40B4-BE49-F238E27FC236}">
                <a16:creationId xmlns:a16="http://schemas.microsoft.com/office/drawing/2014/main" id="{E0BD0BD8-30C8-818E-A768-DD12436A56F0}"/>
              </a:ext>
            </a:extLst>
          </p:cNvPr>
          <p:cNvSpPr txBox="1"/>
          <p:nvPr/>
        </p:nvSpPr>
        <p:spPr>
          <a:xfrm>
            <a:off x="823805" y="359031"/>
            <a:ext cx="8270768" cy="2677656"/>
          </a:xfrm>
          <a:prstGeom prst="rect">
            <a:avLst/>
          </a:prstGeom>
          <a:noFill/>
        </p:spPr>
        <p:txBody>
          <a:bodyPr wrap="square">
            <a:spAutoFit/>
          </a:bodyPr>
          <a:lstStyle/>
          <a:p>
            <a:r>
              <a:rPr lang="en-US" altLang="zh-CN" sz="2800" dirty="0">
                <a:solidFill>
                  <a:schemeClr val="bg1"/>
                </a:solidFill>
              </a:rPr>
              <a:t>PC0: 192.168.1.1</a:t>
            </a:r>
          </a:p>
          <a:p>
            <a:r>
              <a:rPr lang="en-US" altLang="zh-CN" sz="2800" dirty="0">
                <a:solidFill>
                  <a:schemeClr val="bg1"/>
                </a:solidFill>
              </a:rPr>
              <a:t>PC1:</a:t>
            </a:r>
            <a:r>
              <a:rPr lang="zh-CN" altLang="en-US" sz="2800" dirty="0">
                <a:solidFill>
                  <a:schemeClr val="bg1"/>
                </a:solidFill>
              </a:rPr>
              <a:t> </a:t>
            </a:r>
            <a:r>
              <a:rPr lang="en-US" altLang="zh-CN" sz="2800" dirty="0">
                <a:solidFill>
                  <a:schemeClr val="bg1"/>
                </a:solidFill>
              </a:rPr>
              <a:t>192.168.4.1</a:t>
            </a:r>
          </a:p>
          <a:p>
            <a:r>
              <a:rPr lang="en-US" altLang="zh-CN" sz="2800" dirty="0">
                <a:solidFill>
                  <a:schemeClr val="bg1"/>
                </a:solidFill>
              </a:rPr>
              <a:t>PC2: 192.196.4.2</a:t>
            </a:r>
          </a:p>
          <a:p>
            <a:r>
              <a:rPr lang="en-US" altLang="zh-CN" sz="2800" dirty="0">
                <a:solidFill>
                  <a:schemeClr val="bg1"/>
                </a:solidFill>
              </a:rPr>
              <a:t>Router0:</a:t>
            </a:r>
            <a:r>
              <a:rPr lang="zh-CN" altLang="en-US" sz="2800" dirty="0">
                <a:solidFill>
                  <a:schemeClr val="bg1"/>
                </a:solidFill>
              </a:rPr>
              <a:t> </a:t>
            </a:r>
            <a:r>
              <a:rPr lang="en-US" altLang="zh-CN" sz="2800" dirty="0">
                <a:solidFill>
                  <a:schemeClr val="bg1"/>
                </a:solidFill>
              </a:rPr>
              <a:t>192.168.1.254    192.168.2.1</a:t>
            </a:r>
          </a:p>
          <a:p>
            <a:r>
              <a:rPr lang="en-US" altLang="zh-CN" sz="2800" dirty="0">
                <a:solidFill>
                  <a:schemeClr val="bg1"/>
                </a:solidFill>
              </a:rPr>
              <a:t>Router1: 192.168.2.2        192.168.3.1</a:t>
            </a:r>
          </a:p>
          <a:p>
            <a:r>
              <a:rPr lang="en-US" altLang="zh-CN" sz="2800" dirty="0">
                <a:solidFill>
                  <a:schemeClr val="bg1"/>
                </a:solidFill>
              </a:rPr>
              <a:t>Router2: 192.168.3.2        192.168.4.254</a:t>
            </a:r>
            <a:endParaRPr lang="zh-CN" altLang="en-US" sz="2800" dirty="0"/>
          </a:p>
        </p:txBody>
      </p:sp>
    </p:spTree>
    <p:extLst>
      <p:ext uri="{BB962C8B-B14F-4D97-AF65-F5344CB8AC3E}">
        <p14:creationId xmlns:p14="http://schemas.microsoft.com/office/powerpoint/2010/main" val="197623773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stretch>
            <a:fillRect/>
          </a:stretch>
        </p:blipFill>
        <p:spPr>
          <a:xfrm>
            <a:off x="1024173" y="4262140"/>
            <a:ext cx="8987335" cy="2052163"/>
          </a:xfrm>
          <a:prstGeom prst="rect">
            <a:avLst/>
          </a:prstGeom>
        </p:spPr>
      </p:pic>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0573" y="613984"/>
            <a:ext cx="4226171" cy="1677936"/>
          </a:xfrm>
          <a:prstGeom prst="rect">
            <a:avLst/>
          </a:prstGeom>
        </p:spPr>
      </p:pic>
      <p:pic>
        <p:nvPicPr>
          <p:cNvPr id="9" name="图片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93322" y="623924"/>
            <a:ext cx="4376765" cy="1667996"/>
          </a:xfrm>
          <a:prstGeom prst="rect">
            <a:avLst/>
          </a:prstGeom>
        </p:spPr>
      </p:pic>
      <p:pic>
        <p:nvPicPr>
          <p:cNvPr id="11" name="图片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23846" y="2444499"/>
            <a:ext cx="4226170" cy="1772965"/>
          </a:xfrm>
          <a:prstGeom prst="rect">
            <a:avLst/>
          </a:prstGeom>
        </p:spPr>
      </p:pic>
      <p:sp>
        <p:nvSpPr>
          <p:cNvPr id="2" name="矩形 1">
            <a:extLst>
              <a:ext uri="{FF2B5EF4-FFF2-40B4-BE49-F238E27FC236}">
                <a16:creationId xmlns:a16="http://schemas.microsoft.com/office/drawing/2014/main" id="{1D34A0DA-70C6-57C5-0179-3B91A56B1A8C}"/>
              </a:ext>
            </a:extLst>
          </p:cNvPr>
          <p:cNvSpPr/>
          <p:nvPr/>
        </p:nvSpPr>
        <p:spPr>
          <a:xfrm>
            <a:off x="0" y="6424241"/>
            <a:ext cx="12139246" cy="433760"/>
          </a:xfrm>
          <a:prstGeom prst="rect">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zh-CN" altLang="en-US" dirty="0"/>
          </a:p>
        </p:txBody>
      </p:sp>
      <p:sp>
        <p:nvSpPr>
          <p:cNvPr id="3" name="矩形 2">
            <a:extLst>
              <a:ext uri="{FF2B5EF4-FFF2-40B4-BE49-F238E27FC236}">
                <a16:creationId xmlns:a16="http://schemas.microsoft.com/office/drawing/2014/main" id="{0A63F37E-8241-2238-8CCC-7B05B29136C5}"/>
              </a:ext>
            </a:extLst>
          </p:cNvPr>
          <p:cNvSpPr/>
          <p:nvPr/>
        </p:nvSpPr>
        <p:spPr>
          <a:xfrm>
            <a:off x="1" y="6424248"/>
            <a:ext cx="1981200" cy="433752"/>
          </a:xfrm>
          <a:prstGeom prst="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r>
              <a:rPr lang="en-US" altLang="zh-CN" sz="1200" b="1" dirty="0">
                <a:solidFill>
                  <a:prstClr val="white"/>
                </a:solidFill>
                <a:latin typeface="Arial" panose="020B0604020202020204"/>
                <a:ea typeface="微软雅黑" panose="020B0503020204020204" charset="-122"/>
                <a:sym typeface="Arial" panose="020B0604020202020204"/>
              </a:rPr>
              <a:t>Introduction to Routers</a:t>
            </a:r>
          </a:p>
        </p:txBody>
      </p:sp>
      <p:sp>
        <p:nvSpPr>
          <p:cNvPr id="4" name="矩形 3">
            <a:extLst>
              <a:ext uri="{FF2B5EF4-FFF2-40B4-BE49-F238E27FC236}">
                <a16:creationId xmlns:a16="http://schemas.microsoft.com/office/drawing/2014/main" id="{1FF5AB6D-2E75-322F-1E8B-D46C346954E6}"/>
              </a:ext>
            </a:extLst>
          </p:cNvPr>
          <p:cNvSpPr/>
          <p:nvPr/>
        </p:nvSpPr>
        <p:spPr>
          <a:xfrm>
            <a:off x="4056183" y="6424248"/>
            <a:ext cx="1913478" cy="433752"/>
          </a:xfrm>
          <a:prstGeom prst="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r>
              <a:rPr lang="en-US" altLang="zh-CN" sz="1200" b="1" dirty="0">
                <a:solidFill>
                  <a:prstClr val="white"/>
                </a:solidFill>
                <a:latin typeface="Arial" panose="020B0604020202020204"/>
                <a:ea typeface="微软雅黑" panose="020B0503020204020204" charset="-122"/>
                <a:sym typeface="Arial" panose="020B0604020202020204"/>
              </a:rPr>
              <a:t>Working Modes</a:t>
            </a:r>
            <a:endParaRPr lang="zh-CN" altLang="en-US" sz="1200" b="1" dirty="0">
              <a:solidFill>
                <a:prstClr val="white"/>
              </a:solidFill>
              <a:latin typeface="Arial" panose="020B0604020202020204"/>
              <a:ea typeface="微软雅黑" panose="020B0503020204020204" charset="-122"/>
            </a:endParaRPr>
          </a:p>
        </p:txBody>
      </p:sp>
      <p:sp>
        <p:nvSpPr>
          <p:cNvPr id="6" name="矩形 5">
            <a:extLst>
              <a:ext uri="{FF2B5EF4-FFF2-40B4-BE49-F238E27FC236}">
                <a16:creationId xmlns:a16="http://schemas.microsoft.com/office/drawing/2014/main" id="{9B939C2F-CD3B-8F20-5C7A-89A84ECBF256}"/>
              </a:ext>
            </a:extLst>
          </p:cNvPr>
          <p:cNvSpPr/>
          <p:nvPr/>
        </p:nvSpPr>
        <p:spPr>
          <a:xfrm>
            <a:off x="5969662" y="6424244"/>
            <a:ext cx="1972366" cy="433752"/>
          </a:xfrm>
          <a:prstGeom prst="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r>
              <a:rPr lang="en-US" altLang="zh-CN" sz="1200" b="1" dirty="0">
                <a:solidFill>
                  <a:prstClr val="white"/>
                </a:solidFill>
                <a:latin typeface="Arial" panose="020B0604020202020204"/>
                <a:ea typeface="微软雅黑" panose="020B0503020204020204" charset="-122"/>
                <a:sym typeface="Arial" panose="020B0604020202020204"/>
              </a:rPr>
              <a:t>Commands</a:t>
            </a:r>
          </a:p>
        </p:txBody>
      </p:sp>
      <p:sp>
        <p:nvSpPr>
          <p:cNvPr id="8" name="矩形 7">
            <a:extLst>
              <a:ext uri="{FF2B5EF4-FFF2-40B4-BE49-F238E27FC236}">
                <a16:creationId xmlns:a16="http://schemas.microsoft.com/office/drawing/2014/main" id="{9178FE4E-B7C9-1FA6-B133-D6522D52D42A}"/>
              </a:ext>
            </a:extLst>
          </p:cNvPr>
          <p:cNvSpPr/>
          <p:nvPr/>
        </p:nvSpPr>
        <p:spPr>
          <a:xfrm>
            <a:off x="7942028" y="6424244"/>
            <a:ext cx="2069480" cy="433752"/>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CN" sz="1200" b="1">
                <a:solidFill>
                  <a:prstClr val="white"/>
                </a:solidFill>
                <a:latin typeface="Arial" panose="020B0604020202020204"/>
                <a:ea typeface="微软雅黑" panose="020B0503020204020204" charset="-122"/>
                <a:sym typeface="Arial" panose="020B0604020202020204"/>
              </a:rPr>
              <a:t>Manual Configuration</a:t>
            </a:r>
            <a:endParaRPr lang="en-US" altLang="zh-CN" sz="1200" b="1" dirty="0">
              <a:solidFill>
                <a:prstClr val="white"/>
              </a:solidFill>
              <a:latin typeface="Arial" panose="020B0604020202020204"/>
              <a:ea typeface="微软雅黑" panose="020B0503020204020204" charset="-122"/>
              <a:sym typeface="Arial" panose="020B0604020202020204"/>
            </a:endParaRPr>
          </a:p>
        </p:txBody>
      </p:sp>
      <p:sp>
        <p:nvSpPr>
          <p:cNvPr id="10" name="矩形 9">
            <a:extLst>
              <a:ext uri="{FF2B5EF4-FFF2-40B4-BE49-F238E27FC236}">
                <a16:creationId xmlns:a16="http://schemas.microsoft.com/office/drawing/2014/main" id="{AD8E998B-3960-4774-53C0-BE133CAED929}"/>
              </a:ext>
            </a:extLst>
          </p:cNvPr>
          <p:cNvSpPr/>
          <p:nvPr/>
        </p:nvSpPr>
        <p:spPr>
          <a:xfrm>
            <a:off x="10011509" y="6424248"/>
            <a:ext cx="2180490" cy="433752"/>
          </a:xfrm>
          <a:prstGeom prst="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defRPr/>
            </a:pPr>
            <a:r>
              <a:rPr lang="en-US" altLang="zh-CN" sz="1200" b="1" dirty="0">
                <a:solidFill>
                  <a:prstClr val="white"/>
                </a:solidFill>
                <a:latin typeface="Arial" panose="020B0604020202020204"/>
                <a:ea typeface="微软雅黑" panose="020B0503020204020204" charset="-122"/>
                <a:sym typeface="Arial" panose="020B0604020202020204"/>
              </a:rPr>
              <a:t>Experiment</a:t>
            </a:r>
            <a:endParaRPr lang="zh-CN" altLang="en-US" sz="1200" b="1" dirty="0">
              <a:solidFill>
                <a:prstClr val="white"/>
              </a:solidFill>
              <a:latin typeface="Arial" panose="020B0604020202020204"/>
              <a:ea typeface="微软雅黑" panose="020B0503020204020204" charset="-122"/>
            </a:endParaRPr>
          </a:p>
        </p:txBody>
      </p:sp>
      <p:sp>
        <p:nvSpPr>
          <p:cNvPr id="12" name="矩形 11">
            <a:extLst>
              <a:ext uri="{FF2B5EF4-FFF2-40B4-BE49-F238E27FC236}">
                <a16:creationId xmlns:a16="http://schemas.microsoft.com/office/drawing/2014/main" id="{7F42D1CF-B62D-570F-1FE5-557BF2E2A8AA}"/>
              </a:ext>
            </a:extLst>
          </p:cNvPr>
          <p:cNvSpPr/>
          <p:nvPr/>
        </p:nvSpPr>
        <p:spPr>
          <a:xfrm>
            <a:off x="1981201" y="6424248"/>
            <a:ext cx="2074982" cy="433752"/>
          </a:xfrm>
          <a:prstGeom prst="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r>
              <a:rPr lang="en-US" altLang="zh-CN" sz="1200" b="1" dirty="0">
                <a:solidFill>
                  <a:prstClr val="white"/>
                </a:solidFill>
                <a:latin typeface="Arial" panose="020B0604020202020204"/>
                <a:ea typeface="微软雅黑" panose="020B0503020204020204" charset="-122"/>
                <a:sym typeface="Arial" panose="020B0604020202020204"/>
              </a:rPr>
              <a:t>Remote Access</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stretch>
            <a:fillRect/>
          </a:stretch>
        </p:blipFill>
        <p:spPr>
          <a:xfrm>
            <a:off x="1237736" y="4070611"/>
            <a:ext cx="8987335" cy="2052163"/>
          </a:xfrm>
          <a:prstGeom prst="rect">
            <a:avLst/>
          </a:prstGeom>
        </p:spPr>
      </p:pic>
      <p:sp>
        <p:nvSpPr>
          <p:cNvPr id="2" name="矩形 1">
            <a:extLst>
              <a:ext uri="{FF2B5EF4-FFF2-40B4-BE49-F238E27FC236}">
                <a16:creationId xmlns:a16="http://schemas.microsoft.com/office/drawing/2014/main" id="{1D34A0DA-70C6-57C5-0179-3B91A56B1A8C}"/>
              </a:ext>
            </a:extLst>
          </p:cNvPr>
          <p:cNvSpPr/>
          <p:nvPr/>
        </p:nvSpPr>
        <p:spPr>
          <a:xfrm>
            <a:off x="0" y="6424241"/>
            <a:ext cx="12139246" cy="433760"/>
          </a:xfrm>
          <a:prstGeom prst="rect">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zh-CN" altLang="en-US" dirty="0"/>
          </a:p>
        </p:txBody>
      </p:sp>
      <p:sp>
        <p:nvSpPr>
          <p:cNvPr id="3" name="矩形 2">
            <a:extLst>
              <a:ext uri="{FF2B5EF4-FFF2-40B4-BE49-F238E27FC236}">
                <a16:creationId xmlns:a16="http://schemas.microsoft.com/office/drawing/2014/main" id="{0A63F37E-8241-2238-8CCC-7B05B29136C5}"/>
              </a:ext>
            </a:extLst>
          </p:cNvPr>
          <p:cNvSpPr/>
          <p:nvPr/>
        </p:nvSpPr>
        <p:spPr>
          <a:xfrm>
            <a:off x="1" y="6424248"/>
            <a:ext cx="1981200" cy="433752"/>
          </a:xfrm>
          <a:prstGeom prst="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r>
              <a:rPr lang="en-US" altLang="zh-CN" sz="1200" b="1" dirty="0">
                <a:solidFill>
                  <a:prstClr val="white"/>
                </a:solidFill>
                <a:latin typeface="Arial" panose="020B0604020202020204"/>
                <a:ea typeface="微软雅黑" panose="020B0503020204020204" charset="-122"/>
                <a:sym typeface="Arial" panose="020B0604020202020204"/>
              </a:rPr>
              <a:t>Introduction to Routers</a:t>
            </a:r>
          </a:p>
        </p:txBody>
      </p:sp>
      <p:sp>
        <p:nvSpPr>
          <p:cNvPr id="4" name="矩形 3">
            <a:extLst>
              <a:ext uri="{FF2B5EF4-FFF2-40B4-BE49-F238E27FC236}">
                <a16:creationId xmlns:a16="http://schemas.microsoft.com/office/drawing/2014/main" id="{1FF5AB6D-2E75-322F-1E8B-D46C346954E6}"/>
              </a:ext>
            </a:extLst>
          </p:cNvPr>
          <p:cNvSpPr/>
          <p:nvPr/>
        </p:nvSpPr>
        <p:spPr>
          <a:xfrm>
            <a:off x="4056183" y="6424248"/>
            <a:ext cx="1913478" cy="433752"/>
          </a:xfrm>
          <a:prstGeom prst="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r>
              <a:rPr lang="en-US" altLang="zh-CN" sz="1200" b="1" dirty="0">
                <a:solidFill>
                  <a:prstClr val="white"/>
                </a:solidFill>
                <a:latin typeface="Arial" panose="020B0604020202020204"/>
                <a:ea typeface="微软雅黑" panose="020B0503020204020204" charset="-122"/>
                <a:sym typeface="Arial" panose="020B0604020202020204"/>
              </a:rPr>
              <a:t>Working Modes</a:t>
            </a:r>
            <a:endParaRPr lang="zh-CN" altLang="en-US" sz="1200" b="1" dirty="0">
              <a:solidFill>
                <a:prstClr val="white"/>
              </a:solidFill>
              <a:latin typeface="Arial" panose="020B0604020202020204"/>
              <a:ea typeface="微软雅黑" panose="020B0503020204020204" charset="-122"/>
            </a:endParaRPr>
          </a:p>
        </p:txBody>
      </p:sp>
      <p:sp>
        <p:nvSpPr>
          <p:cNvPr id="6" name="矩形 5">
            <a:extLst>
              <a:ext uri="{FF2B5EF4-FFF2-40B4-BE49-F238E27FC236}">
                <a16:creationId xmlns:a16="http://schemas.microsoft.com/office/drawing/2014/main" id="{9B939C2F-CD3B-8F20-5C7A-89A84ECBF256}"/>
              </a:ext>
            </a:extLst>
          </p:cNvPr>
          <p:cNvSpPr/>
          <p:nvPr/>
        </p:nvSpPr>
        <p:spPr>
          <a:xfrm>
            <a:off x="5969662" y="6424244"/>
            <a:ext cx="1972366" cy="433752"/>
          </a:xfrm>
          <a:prstGeom prst="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r>
              <a:rPr lang="en-US" altLang="zh-CN" sz="1200" b="1" dirty="0">
                <a:solidFill>
                  <a:prstClr val="white"/>
                </a:solidFill>
                <a:latin typeface="Arial" panose="020B0604020202020204"/>
                <a:ea typeface="微软雅黑" panose="020B0503020204020204" charset="-122"/>
                <a:sym typeface="Arial" panose="020B0604020202020204"/>
              </a:rPr>
              <a:t>Commands</a:t>
            </a:r>
          </a:p>
        </p:txBody>
      </p:sp>
      <p:sp>
        <p:nvSpPr>
          <p:cNvPr id="8" name="矩形 7">
            <a:extLst>
              <a:ext uri="{FF2B5EF4-FFF2-40B4-BE49-F238E27FC236}">
                <a16:creationId xmlns:a16="http://schemas.microsoft.com/office/drawing/2014/main" id="{9178FE4E-B7C9-1FA6-B133-D6522D52D42A}"/>
              </a:ext>
            </a:extLst>
          </p:cNvPr>
          <p:cNvSpPr/>
          <p:nvPr/>
        </p:nvSpPr>
        <p:spPr>
          <a:xfrm>
            <a:off x="7942028" y="6424244"/>
            <a:ext cx="2069480" cy="433752"/>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CN" sz="1200" b="1">
                <a:solidFill>
                  <a:prstClr val="white"/>
                </a:solidFill>
                <a:latin typeface="Arial" panose="020B0604020202020204"/>
                <a:ea typeface="微软雅黑" panose="020B0503020204020204" charset="-122"/>
                <a:sym typeface="Arial" panose="020B0604020202020204"/>
              </a:rPr>
              <a:t>Manual Configuration</a:t>
            </a:r>
            <a:endParaRPr lang="en-US" altLang="zh-CN" sz="1200" b="1" dirty="0">
              <a:solidFill>
                <a:prstClr val="white"/>
              </a:solidFill>
              <a:latin typeface="Arial" panose="020B0604020202020204"/>
              <a:ea typeface="微软雅黑" panose="020B0503020204020204" charset="-122"/>
              <a:sym typeface="Arial" panose="020B0604020202020204"/>
            </a:endParaRPr>
          </a:p>
        </p:txBody>
      </p:sp>
      <p:sp>
        <p:nvSpPr>
          <p:cNvPr id="10" name="矩形 9">
            <a:extLst>
              <a:ext uri="{FF2B5EF4-FFF2-40B4-BE49-F238E27FC236}">
                <a16:creationId xmlns:a16="http://schemas.microsoft.com/office/drawing/2014/main" id="{AD8E998B-3960-4774-53C0-BE133CAED929}"/>
              </a:ext>
            </a:extLst>
          </p:cNvPr>
          <p:cNvSpPr/>
          <p:nvPr/>
        </p:nvSpPr>
        <p:spPr>
          <a:xfrm>
            <a:off x="10011509" y="6424248"/>
            <a:ext cx="2180490" cy="433752"/>
          </a:xfrm>
          <a:prstGeom prst="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defRPr/>
            </a:pPr>
            <a:r>
              <a:rPr lang="en-US" altLang="zh-CN" sz="1200" b="1" dirty="0">
                <a:solidFill>
                  <a:prstClr val="white"/>
                </a:solidFill>
                <a:latin typeface="Arial" panose="020B0604020202020204"/>
                <a:ea typeface="微软雅黑" panose="020B0503020204020204" charset="-122"/>
                <a:sym typeface="Arial" panose="020B0604020202020204"/>
              </a:rPr>
              <a:t>Experiment</a:t>
            </a:r>
            <a:endParaRPr lang="zh-CN" altLang="en-US" sz="1200" b="1" dirty="0">
              <a:solidFill>
                <a:prstClr val="white"/>
              </a:solidFill>
              <a:latin typeface="Arial" panose="020B0604020202020204"/>
              <a:ea typeface="微软雅黑" panose="020B0503020204020204" charset="-122"/>
            </a:endParaRPr>
          </a:p>
        </p:txBody>
      </p:sp>
      <p:sp>
        <p:nvSpPr>
          <p:cNvPr id="12" name="矩形 11">
            <a:extLst>
              <a:ext uri="{FF2B5EF4-FFF2-40B4-BE49-F238E27FC236}">
                <a16:creationId xmlns:a16="http://schemas.microsoft.com/office/drawing/2014/main" id="{7F42D1CF-B62D-570F-1FE5-557BF2E2A8AA}"/>
              </a:ext>
            </a:extLst>
          </p:cNvPr>
          <p:cNvSpPr/>
          <p:nvPr/>
        </p:nvSpPr>
        <p:spPr>
          <a:xfrm>
            <a:off x="1981201" y="6424248"/>
            <a:ext cx="2074982" cy="433752"/>
          </a:xfrm>
          <a:prstGeom prst="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r>
              <a:rPr lang="en-US" altLang="zh-CN" sz="1200" b="1" dirty="0">
                <a:solidFill>
                  <a:prstClr val="white"/>
                </a:solidFill>
                <a:latin typeface="Arial" panose="020B0604020202020204"/>
                <a:ea typeface="微软雅黑" panose="020B0503020204020204" charset="-122"/>
                <a:sym typeface="Arial" panose="020B0604020202020204"/>
              </a:rPr>
              <a:t>Remote Access</a:t>
            </a:r>
          </a:p>
        </p:txBody>
      </p:sp>
      <p:pic>
        <p:nvPicPr>
          <p:cNvPr id="14" name="图片 13">
            <a:extLst>
              <a:ext uri="{FF2B5EF4-FFF2-40B4-BE49-F238E27FC236}">
                <a16:creationId xmlns:a16="http://schemas.microsoft.com/office/drawing/2014/main" id="{E5EAA664-1D0F-F88B-65A9-077AAB3B26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13162" y="918080"/>
            <a:ext cx="8359626" cy="1985758"/>
          </a:xfrm>
          <a:prstGeom prst="rect">
            <a:avLst/>
          </a:prstGeom>
        </p:spPr>
      </p:pic>
      <p:sp>
        <p:nvSpPr>
          <p:cNvPr id="15" name="文本框 14">
            <a:extLst>
              <a:ext uri="{FF2B5EF4-FFF2-40B4-BE49-F238E27FC236}">
                <a16:creationId xmlns:a16="http://schemas.microsoft.com/office/drawing/2014/main" id="{A2D53508-EB50-3D44-CF3C-B1B578F79901}"/>
              </a:ext>
            </a:extLst>
          </p:cNvPr>
          <p:cNvSpPr txBox="1"/>
          <p:nvPr/>
        </p:nvSpPr>
        <p:spPr>
          <a:xfrm>
            <a:off x="821723" y="330697"/>
            <a:ext cx="8859795" cy="369332"/>
          </a:xfrm>
          <a:prstGeom prst="rect">
            <a:avLst/>
          </a:prstGeom>
          <a:noFill/>
        </p:spPr>
        <p:txBody>
          <a:bodyPr wrap="square" rtlCol="0">
            <a:spAutoFit/>
          </a:bodyPr>
          <a:lstStyle/>
          <a:p>
            <a:r>
              <a:rPr lang="en-US" altLang="zh-CN" sz="1800" dirty="0">
                <a:solidFill>
                  <a:schemeClr val="bg1"/>
                </a:solidFill>
              </a:rPr>
              <a:t>Configure the IP address of routers (take router0 as example). </a:t>
            </a:r>
            <a:endParaRPr lang="zh-CN" altLang="en-US" dirty="0"/>
          </a:p>
        </p:txBody>
      </p:sp>
    </p:spTree>
    <p:extLst>
      <p:ext uri="{BB962C8B-B14F-4D97-AF65-F5344CB8AC3E}">
        <p14:creationId xmlns:p14="http://schemas.microsoft.com/office/powerpoint/2010/main" val="241041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603736" y="382012"/>
            <a:ext cx="10843847" cy="3785652"/>
          </a:xfrm>
          <a:prstGeom prst="rect">
            <a:avLst/>
          </a:prstGeom>
          <a:noFill/>
        </p:spPr>
        <p:txBody>
          <a:bodyPr wrap="square">
            <a:spAutoFit/>
          </a:bodyPr>
          <a:lstStyle/>
          <a:p>
            <a:r>
              <a:rPr lang="en-US" altLang="zh-CN" sz="2400" dirty="0">
                <a:solidFill>
                  <a:schemeClr val="bg1"/>
                </a:solidFill>
              </a:rPr>
              <a:t>We take the network below as example.</a:t>
            </a:r>
          </a:p>
          <a:p>
            <a:r>
              <a:rPr lang="en-US" altLang="zh-CN" sz="2400" dirty="0">
                <a:solidFill>
                  <a:schemeClr val="bg1"/>
                </a:solidFill>
              </a:rPr>
              <a:t>To configure the routers, we need to distinguish between direct and non direct network segments</a:t>
            </a:r>
          </a:p>
          <a:p>
            <a:endParaRPr lang="en-US" altLang="zh-CN" sz="2400" dirty="0">
              <a:solidFill>
                <a:schemeClr val="bg1"/>
              </a:solidFill>
            </a:endParaRPr>
          </a:p>
          <a:p>
            <a:r>
              <a:rPr lang="en-US" altLang="zh-CN" sz="2400" dirty="0">
                <a:solidFill>
                  <a:schemeClr val="bg1"/>
                </a:solidFill>
              </a:rPr>
              <a:t>As the name suggests, the network segment next to the router is a directly connected network segment, not directly adjacent. The network segment with something in between is called a non directly connected network segment </a:t>
            </a:r>
          </a:p>
          <a:p>
            <a:endParaRPr lang="en-US" altLang="zh-CN" sz="2400" dirty="0">
              <a:solidFill>
                <a:schemeClr val="bg1"/>
              </a:solidFill>
            </a:endParaRPr>
          </a:p>
          <a:p>
            <a:r>
              <a:rPr lang="en-US" altLang="zh-CN" sz="2400" dirty="0">
                <a:solidFill>
                  <a:schemeClr val="bg1"/>
                </a:solidFill>
              </a:rPr>
              <a:t>Take</a:t>
            </a:r>
            <a:r>
              <a:rPr lang="zh-CN" altLang="en-US" sz="2400" dirty="0">
                <a:solidFill>
                  <a:schemeClr val="bg1"/>
                </a:solidFill>
              </a:rPr>
              <a:t> </a:t>
            </a:r>
            <a:r>
              <a:rPr lang="en-US" altLang="zh-CN" sz="2400" dirty="0">
                <a:solidFill>
                  <a:schemeClr val="bg1"/>
                </a:solidFill>
              </a:rPr>
              <a:t>Router1 as example</a:t>
            </a:r>
            <a:r>
              <a:rPr lang="zh-CN" altLang="en-US" sz="2400" dirty="0">
                <a:solidFill>
                  <a:schemeClr val="bg1"/>
                </a:solidFill>
              </a:rPr>
              <a:t>：</a:t>
            </a:r>
            <a:r>
              <a:rPr lang="en-US" altLang="zh-CN" sz="2400" dirty="0">
                <a:solidFill>
                  <a:schemeClr val="bg1"/>
                </a:solidFill>
              </a:rPr>
              <a:t>the </a:t>
            </a:r>
            <a:r>
              <a:rPr lang="en-US" altLang="zh-CN" sz="2400" dirty="0" err="1">
                <a:solidFill>
                  <a:schemeClr val="bg1"/>
                </a:solidFill>
              </a:rPr>
              <a:t>ip</a:t>
            </a:r>
            <a:r>
              <a:rPr lang="en-US" altLang="zh-CN" sz="2400" dirty="0">
                <a:solidFill>
                  <a:schemeClr val="bg1"/>
                </a:solidFill>
              </a:rPr>
              <a:t> address of the connected network segment are 192.168.2.0 and 192.168.3.0.</a:t>
            </a:r>
          </a:p>
        </p:txBody>
      </p:sp>
      <p:pic>
        <p:nvPicPr>
          <p:cNvPr id="5" name="图片 4"/>
          <p:cNvPicPr>
            <a:picLocks noChangeAspect="1"/>
          </p:cNvPicPr>
          <p:nvPr/>
        </p:nvPicPr>
        <p:blipFill>
          <a:blip r:embed="rId2"/>
          <a:stretch>
            <a:fillRect/>
          </a:stretch>
        </p:blipFill>
        <p:spPr>
          <a:xfrm>
            <a:off x="603736" y="4120096"/>
            <a:ext cx="10065227" cy="2298288"/>
          </a:xfrm>
          <a:prstGeom prst="rect">
            <a:avLst/>
          </a:prstGeom>
        </p:spPr>
      </p:pic>
      <p:sp>
        <p:nvSpPr>
          <p:cNvPr id="2" name="矩形 1">
            <a:extLst>
              <a:ext uri="{FF2B5EF4-FFF2-40B4-BE49-F238E27FC236}">
                <a16:creationId xmlns:a16="http://schemas.microsoft.com/office/drawing/2014/main" id="{BAF6385E-959C-6141-506D-4FF7A35764E8}"/>
              </a:ext>
            </a:extLst>
          </p:cNvPr>
          <p:cNvSpPr/>
          <p:nvPr/>
        </p:nvSpPr>
        <p:spPr>
          <a:xfrm>
            <a:off x="0" y="6424241"/>
            <a:ext cx="12139246" cy="433760"/>
          </a:xfrm>
          <a:prstGeom prst="rect">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zh-CN" altLang="en-US" dirty="0"/>
          </a:p>
        </p:txBody>
      </p:sp>
      <p:sp>
        <p:nvSpPr>
          <p:cNvPr id="3" name="矩形 2">
            <a:extLst>
              <a:ext uri="{FF2B5EF4-FFF2-40B4-BE49-F238E27FC236}">
                <a16:creationId xmlns:a16="http://schemas.microsoft.com/office/drawing/2014/main" id="{FA4BCF70-84D4-91E0-BF35-147690072A06}"/>
              </a:ext>
            </a:extLst>
          </p:cNvPr>
          <p:cNvSpPr/>
          <p:nvPr/>
        </p:nvSpPr>
        <p:spPr>
          <a:xfrm>
            <a:off x="1" y="6424248"/>
            <a:ext cx="1981200" cy="433752"/>
          </a:xfrm>
          <a:prstGeom prst="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r>
              <a:rPr lang="en-US" altLang="zh-CN" sz="1200" b="1" dirty="0">
                <a:solidFill>
                  <a:prstClr val="white"/>
                </a:solidFill>
                <a:latin typeface="Arial" panose="020B0604020202020204"/>
                <a:ea typeface="微软雅黑" panose="020B0503020204020204" charset="-122"/>
                <a:sym typeface="Arial" panose="020B0604020202020204"/>
              </a:rPr>
              <a:t>Introduction to Routers</a:t>
            </a:r>
          </a:p>
        </p:txBody>
      </p:sp>
      <p:sp>
        <p:nvSpPr>
          <p:cNvPr id="6" name="矩形 5">
            <a:extLst>
              <a:ext uri="{FF2B5EF4-FFF2-40B4-BE49-F238E27FC236}">
                <a16:creationId xmlns:a16="http://schemas.microsoft.com/office/drawing/2014/main" id="{98E784BE-9E68-CFF3-136C-CD7FA37991B6}"/>
              </a:ext>
            </a:extLst>
          </p:cNvPr>
          <p:cNvSpPr/>
          <p:nvPr/>
        </p:nvSpPr>
        <p:spPr>
          <a:xfrm>
            <a:off x="4056183" y="6424248"/>
            <a:ext cx="1913478" cy="433752"/>
          </a:xfrm>
          <a:prstGeom prst="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r>
              <a:rPr lang="en-US" altLang="zh-CN" sz="1200" b="1" dirty="0">
                <a:solidFill>
                  <a:prstClr val="white"/>
                </a:solidFill>
                <a:latin typeface="Arial" panose="020B0604020202020204"/>
                <a:ea typeface="微软雅黑" panose="020B0503020204020204" charset="-122"/>
                <a:sym typeface="Arial" panose="020B0604020202020204"/>
              </a:rPr>
              <a:t>Working Modes</a:t>
            </a:r>
            <a:endParaRPr lang="zh-CN" altLang="en-US" sz="1200" b="1" dirty="0">
              <a:solidFill>
                <a:prstClr val="white"/>
              </a:solidFill>
              <a:latin typeface="Arial" panose="020B0604020202020204"/>
              <a:ea typeface="微软雅黑" panose="020B0503020204020204" charset="-122"/>
            </a:endParaRPr>
          </a:p>
        </p:txBody>
      </p:sp>
      <p:sp>
        <p:nvSpPr>
          <p:cNvPr id="7" name="矩形 6">
            <a:extLst>
              <a:ext uri="{FF2B5EF4-FFF2-40B4-BE49-F238E27FC236}">
                <a16:creationId xmlns:a16="http://schemas.microsoft.com/office/drawing/2014/main" id="{0BDF6BA3-96EE-5CD3-4223-7C9352F8F0D2}"/>
              </a:ext>
            </a:extLst>
          </p:cNvPr>
          <p:cNvSpPr/>
          <p:nvPr/>
        </p:nvSpPr>
        <p:spPr>
          <a:xfrm>
            <a:off x="5969662" y="6424244"/>
            <a:ext cx="1972366" cy="433752"/>
          </a:xfrm>
          <a:prstGeom prst="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r>
              <a:rPr lang="en-US" altLang="zh-CN" sz="1200" b="1">
                <a:solidFill>
                  <a:prstClr val="white"/>
                </a:solidFill>
                <a:latin typeface="Arial" panose="020B0604020202020204"/>
                <a:ea typeface="微软雅黑" panose="020B0503020204020204" charset="-122"/>
                <a:sym typeface="Arial" panose="020B0604020202020204"/>
              </a:rPr>
              <a:t>Commands</a:t>
            </a:r>
            <a:endParaRPr lang="en-US" altLang="zh-CN" sz="1200" b="1" dirty="0">
              <a:solidFill>
                <a:prstClr val="white"/>
              </a:solidFill>
              <a:latin typeface="Arial" panose="020B0604020202020204"/>
              <a:ea typeface="微软雅黑" panose="020B0503020204020204" charset="-122"/>
              <a:sym typeface="Arial" panose="020B0604020202020204"/>
            </a:endParaRPr>
          </a:p>
        </p:txBody>
      </p:sp>
      <p:sp>
        <p:nvSpPr>
          <p:cNvPr id="8" name="矩形 7">
            <a:extLst>
              <a:ext uri="{FF2B5EF4-FFF2-40B4-BE49-F238E27FC236}">
                <a16:creationId xmlns:a16="http://schemas.microsoft.com/office/drawing/2014/main" id="{2DB52771-ED2D-D0EE-ECF4-3EA3CCBEA4E3}"/>
              </a:ext>
            </a:extLst>
          </p:cNvPr>
          <p:cNvSpPr/>
          <p:nvPr/>
        </p:nvSpPr>
        <p:spPr>
          <a:xfrm>
            <a:off x="7942028" y="6424244"/>
            <a:ext cx="2069480" cy="433752"/>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CN" sz="1200" b="1">
                <a:solidFill>
                  <a:prstClr val="white"/>
                </a:solidFill>
                <a:latin typeface="Arial" panose="020B0604020202020204"/>
                <a:ea typeface="微软雅黑" panose="020B0503020204020204" charset="-122"/>
                <a:sym typeface="Arial" panose="020B0604020202020204"/>
              </a:rPr>
              <a:t>Manual Configuration</a:t>
            </a:r>
            <a:endParaRPr lang="en-US" altLang="zh-CN" sz="1200" b="1" dirty="0">
              <a:solidFill>
                <a:prstClr val="white"/>
              </a:solidFill>
              <a:latin typeface="Arial" panose="020B0604020202020204"/>
              <a:ea typeface="微软雅黑" panose="020B0503020204020204" charset="-122"/>
              <a:sym typeface="Arial" panose="020B0604020202020204"/>
            </a:endParaRPr>
          </a:p>
        </p:txBody>
      </p:sp>
      <p:sp>
        <p:nvSpPr>
          <p:cNvPr id="9" name="矩形 8">
            <a:extLst>
              <a:ext uri="{FF2B5EF4-FFF2-40B4-BE49-F238E27FC236}">
                <a16:creationId xmlns:a16="http://schemas.microsoft.com/office/drawing/2014/main" id="{D173A156-0765-547E-95F7-4FD45F8A5BF4}"/>
              </a:ext>
            </a:extLst>
          </p:cNvPr>
          <p:cNvSpPr/>
          <p:nvPr/>
        </p:nvSpPr>
        <p:spPr>
          <a:xfrm>
            <a:off x="10011509" y="6424248"/>
            <a:ext cx="2180490" cy="433752"/>
          </a:xfrm>
          <a:prstGeom prst="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defRPr/>
            </a:pPr>
            <a:r>
              <a:rPr lang="en-US" altLang="zh-CN" sz="1200" b="1" dirty="0">
                <a:solidFill>
                  <a:prstClr val="white"/>
                </a:solidFill>
                <a:latin typeface="Arial" panose="020B0604020202020204"/>
                <a:ea typeface="微软雅黑" panose="020B0503020204020204" charset="-122"/>
                <a:sym typeface="Arial" panose="020B0604020202020204"/>
              </a:rPr>
              <a:t>Experiment</a:t>
            </a:r>
            <a:endParaRPr lang="zh-CN" altLang="en-US" sz="1200" b="1" dirty="0">
              <a:solidFill>
                <a:prstClr val="white"/>
              </a:solidFill>
              <a:latin typeface="Arial" panose="020B0604020202020204"/>
              <a:ea typeface="微软雅黑" panose="020B0503020204020204" charset="-122"/>
            </a:endParaRPr>
          </a:p>
        </p:txBody>
      </p:sp>
      <p:sp>
        <p:nvSpPr>
          <p:cNvPr id="10" name="矩形 9">
            <a:extLst>
              <a:ext uri="{FF2B5EF4-FFF2-40B4-BE49-F238E27FC236}">
                <a16:creationId xmlns:a16="http://schemas.microsoft.com/office/drawing/2014/main" id="{ABD1F79D-A3B0-9E6D-B467-A2DC1CA90B20}"/>
              </a:ext>
            </a:extLst>
          </p:cNvPr>
          <p:cNvSpPr/>
          <p:nvPr/>
        </p:nvSpPr>
        <p:spPr>
          <a:xfrm>
            <a:off x="1981201" y="6424248"/>
            <a:ext cx="2074982" cy="433752"/>
          </a:xfrm>
          <a:prstGeom prst="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r>
              <a:rPr lang="en-US" altLang="zh-CN" sz="1200" b="1" dirty="0">
                <a:solidFill>
                  <a:prstClr val="white"/>
                </a:solidFill>
                <a:latin typeface="Arial" panose="020B0604020202020204"/>
                <a:ea typeface="微软雅黑" panose="020B0503020204020204" charset="-122"/>
                <a:sym typeface="Arial" panose="020B0604020202020204"/>
              </a:rPr>
              <a:t>Remote Access</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339968" y="290119"/>
            <a:ext cx="10503877" cy="707886"/>
          </a:xfrm>
          <a:prstGeom prst="rect">
            <a:avLst/>
          </a:prstGeom>
          <a:noFill/>
        </p:spPr>
        <p:txBody>
          <a:bodyPr wrap="square">
            <a:spAutoFit/>
          </a:bodyPr>
          <a:lstStyle/>
          <a:p>
            <a:r>
              <a:rPr lang="en-US" altLang="zh-CN" sz="4000" dirty="0">
                <a:solidFill>
                  <a:schemeClr val="bg1"/>
                </a:solidFill>
                <a:latin typeface="+mj-lt"/>
              </a:rPr>
              <a:t>Static routing configuration</a:t>
            </a:r>
            <a:endParaRPr lang="en-US" altLang="zh-CN" sz="1800" dirty="0">
              <a:sym typeface="Arial" panose="020B0604020202020204"/>
            </a:endParaRPr>
          </a:p>
        </p:txBody>
      </p:sp>
      <p:sp>
        <p:nvSpPr>
          <p:cNvPr id="5" name="文本框 4"/>
          <p:cNvSpPr txBox="1"/>
          <p:nvPr/>
        </p:nvSpPr>
        <p:spPr>
          <a:xfrm>
            <a:off x="339968" y="1083622"/>
            <a:ext cx="11090030" cy="1292662"/>
          </a:xfrm>
          <a:prstGeom prst="rect">
            <a:avLst/>
          </a:prstGeom>
          <a:noFill/>
        </p:spPr>
        <p:txBody>
          <a:bodyPr wrap="square" rtlCol="0">
            <a:spAutoFit/>
          </a:bodyPr>
          <a:lstStyle/>
          <a:p>
            <a:r>
              <a:rPr lang="en-US" altLang="zh-CN" sz="2000" dirty="0">
                <a:solidFill>
                  <a:schemeClr val="bg1"/>
                </a:solidFill>
              </a:rPr>
              <a:t>Static routing configuration is quite cumbersome and has a small scope of application</a:t>
            </a:r>
          </a:p>
          <a:p>
            <a:r>
              <a:rPr lang="en-US" altLang="zh-CN" sz="2000" dirty="0">
                <a:solidFill>
                  <a:schemeClr val="bg1"/>
                </a:solidFill>
              </a:rPr>
              <a:t>Each router needs to be configured with its non direct network segment</a:t>
            </a:r>
            <a:endParaRPr lang="en-US" altLang="zh-CN" sz="2000" dirty="0">
              <a:sym typeface="Arial" panose="020B0604020202020204"/>
            </a:endParaRPr>
          </a:p>
          <a:p>
            <a:r>
              <a:rPr lang="en-US" altLang="zh-CN" sz="2000" dirty="0">
                <a:solidFill>
                  <a:schemeClr val="bg1"/>
                </a:solidFill>
              </a:rPr>
              <a:t>Use this command:</a:t>
            </a:r>
          </a:p>
          <a:p>
            <a:r>
              <a:rPr lang="en-US" altLang="zh-CN" dirty="0" err="1">
                <a:solidFill>
                  <a:schemeClr val="bg1"/>
                </a:solidFill>
              </a:rPr>
              <a:t>ip</a:t>
            </a:r>
            <a:r>
              <a:rPr lang="en-US" altLang="zh-CN" dirty="0">
                <a:solidFill>
                  <a:schemeClr val="bg1"/>
                </a:solidFill>
              </a:rPr>
              <a:t> route (Non direct network segment) (Non direct network segment Subnet mask) (Next hop address)</a:t>
            </a:r>
            <a:endParaRPr lang="zh-CN" altLang="en-US" dirty="0">
              <a:solidFill>
                <a:schemeClr val="bg1"/>
              </a:solidFill>
            </a:endParaRPr>
          </a:p>
        </p:txBody>
      </p:sp>
      <p:sp>
        <p:nvSpPr>
          <p:cNvPr id="6" name="文本框 5"/>
          <p:cNvSpPr txBox="1"/>
          <p:nvPr/>
        </p:nvSpPr>
        <p:spPr>
          <a:xfrm>
            <a:off x="368171" y="2376284"/>
            <a:ext cx="11189676" cy="2554545"/>
          </a:xfrm>
          <a:prstGeom prst="rect">
            <a:avLst/>
          </a:prstGeom>
          <a:noFill/>
        </p:spPr>
        <p:txBody>
          <a:bodyPr wrap="square" rtlCol="0">
            <a:spAutoFit/>
          </a:bodyPr>
          <a:lstStyle/>
          <a:p>
            <a:r>
              <a:rPr lang="en-US" altLang="zh-CN" sz="2000" dirty="0">
                <a:solidFill>
                  <a:schemeClr val="bg1"/>
                </a:solidFill>
              </a:rPr>
              <a:t>Taking router 1 as an example: its non direct network segments are 192.168.1.0/24 and 192.168.4.0/24. The next hop address is the first port that this router passes through when connecting to the non direct network segment we have set up</a:t>
            </a:r>
            <a:r>
              <a:rPr lang="en-US" altLang="zh-CN" sz="2000" dirty="0">
                <a:solidFill>
                  <a:schemeClr val="bg1"/>
                </a:solidFill>
                <a:sym typeface="Wingdings" panose="05000000000000000000" pitchFamily="2" charset="2"/>
              </a:rPr>
              <a:t>:</a:t>
            </a:r>
          </a:p>
          <a:p>
            <a:r>
              <a:rPr lang="en-US" altLang="zh-CN" sz="2000" dirty="0">
                <a:solidFill>
                  <a:schemeClr val="bg1"/>
                </a:solidFill>
              </a:rPr>
              <a:t>Router&gt;</a:t>
            </a:r>
            <a:r>
              <a:rPr lang="en-US" altLang="zh-CN" sz="2000" dirty="0" err="1">
                <a:solidFill>
                  <a:schemeClr val="bg1"/>
                </a:solidFill>
              </a:rPr>
              <a:t>en</a:t>
            </a:r>
            <a:endParaRPr lang="en-US" altLang="zh-CN" sz="2000" dirty="0">
              <a:solidFill>
                <a:schemeClr val="bg1"/>
              </a:solidFill>
            </a:endParaRPr>
          </a:p>
          <a:p>
            <a:r>
              <a:rPr lang="en-US" altLang="zh-CN" sz="2000" dirty="0" err="1">
                <a:solidFill>
                  <a:schemeClr val="bg1"/>
                </a:solidFill>
              </a:rPr>
              <a:t>Router#conf</a:t>
            </a:r>
            <a:endParaRPr lang="en-US" altLang="zh-CN" sz="2000" dirty="0">
              <a:solidFill>
                <a:schemeClr val="bg1"/>
              </a:solidFill>
            </a:endParaRPr>
          </a:p>
          <a:p>
            <a:r>
              <a:rPr lang="en-US" altLang="zh-CN" sz="2000" dirty="0">
                <a:solidFill>
                  <a:schemeClr val="bg1"/>
                </a:solidFill>
              </a:rPr>
              <a:t>Router(config)# </a:t>
            </a:r>
            <a:r>
              <a:rPr lang="en-US" altLang="zh-CN" sz="2000" dirty="0" err="1">
                <a:solidFill>
                  <a:schemeClr val="bg1"/>
                </a:solidFill>
              </a:rPr>
              <a:t>ip</a:t>
            </a:r>
            <a:r>
              <a:rPr lang="en-US" altLang="zh-CN" sz="2000" dirty="0">
                <a:solidFill>
                  <a:schemeClr val="bg1"/>
                </a:solidFill>
              </a:rPr>
              <a:t> route  192.168.1.0   255.255.255.0   192.168.2.1</a:t>
            </a:r>
          </a:p>
          <a:p>
            <a:r>
              <a:rPr lang="en-US" altLang="zh-CN" sz="2000" dirty="0">
                <a:solidFill>
                  <a:schemeClr val="bg1"/>
                </a:solidFill>
              </a:rPr>
              <a:t>Router(config)# </a:t>
            </a:r>
            <a:r>
              <a:rPr lang="en-US" altLang="zh-CN" sz="2000" dirty="0" err="1">
                <a:solidFill>
                  <a:schemeClr val="bg1"/>
                </a:solidFill>
              </a:rPr>
              <a:t>ip</a:t>
            </a:r>
            <a:r>
              <a:rPr lang="en-US" altLang="zh-CN" sz="2000" dirty="0">
                <a:solidFill>
                  <a:schemeClr val="bg1"/>
                </a:solidFill>
              </a:rPr>
              <a:t> route  192.168.4.0   255.255.255.0   192.168.3.2</a:t>
            </a:r>
          </a:p>
          <a:p>
            <a:endParaRPr lang="en-US" altLang="zh-CN" sz="2000" dirty="0">
              <a:solidFill>
                <a:schemeClr val="bg1"/>
              </a:solidFill>
            </a:endParaRPr>
          </a:p>
        </p:txBody>
      </p:sp>
      <p:pic>
        <p:nvPicPr>
          <p:cNvPr id="8" name="图片 7"/>
          <p:cNvPicPr>
            <a:picLocks noChangeAspect="1"/>
          </p:cNvPicPr>
          <p:nvPr/>
        </p:nvPicPr>
        <p:blipFill>
          <a:blip r:embed="rId2"/>
          <a:stretch>
            <a:fillRect/>
          </a:stretch>
        </p:blipFill>
        <p:spPr>
          <a:xfrm>
            <a:off x="1950732" y="4735559"/>
            <a:ext cx="8024555" cy="1832322"/>
          </a:xfrm>
          <a:prstGeom prst="rect">
            <a:avLst/>
          </a:prstGeom>
        </p:spPr>
      </p:pic>
      <p:sp>
        <p:nvSpPr>
          <p:cNvPr id="2" name="矩形 1">
            <a:extLst>
              <a:ext uri="{FF2B5EF4-FFF2-40B4-BE49-F238E27FC236}">
                <a16:creationId xmlns:a16="http://schemas.microsoft.com/office/drawing/2014/main" id="{EC6D232C-D8B8-4E72-FF5D-102727AB49BC}"/>
              </a:ext>
            </a:extLst>
          </p:cNvPr>
          <p:cNvSpPr/>
          <p:nvPr/>
        </p:nvSpPr>
        <p:spPr>
          <a:xfrm>
            <a:off x="0" y="6424241"/>
            <a:ext cx="12139246" cy="433760"/>
          </a:xfrm>
          <a:prstGeom prst="rect">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zh-CN" altLang="en-US" dirty="0"/>
          </a:p>
        </p:txBody>
      </p:sp>
      <p:sp>
        <p:nvSpPr>
          <p:cNvPr id="4" name="矩形 3">
            <a:extLst>
              <a:ext uri="{FF2B5EF4-FFF2-40B4-BE49-F238E27FC236}">
                <a16:creationId xmlns:a16="http://schemas.microsoft.com/office/drawing/2014/main" id="{679592AC-1F94-1AE4-CE0F-AA017E7FE0C4}"/>
              </a:ext>
            </a:extLst>
          </p:cNvPr>
          <p:cNvSpPr/>
          <p:nvPr/>
        </p:nvSpPr>
        <p:spPr>
          <a:xfrm>
            <a:off x="1" y="6424248"/>
            <a:ext cx="1981200" cy="433752"/>
          </a:xfrm>
          <a:prstGeom prst="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r>
              <a:rPr lang="en-US" altLang="zh-CN" sz="1200" b="1" dirty="0">
                <a:solidFill>
                  <a:prstClr val="white"/>
                </a:solidFill>
                <a:latin typeface="Arial" panose="020B0604020202020204"/>
                <a:ea typeface="微软雅黑" panose="020B0503020204020204" charset="-122"/>
                <a:sym typeface="Arial" panose="020B0604020202020204"/>
              </a:rPr>
              <a:t>Introduction to Routers</a:t>
            </a:r>
          </a:p>
        </p:txBody>
      </p:sp>
      <p:sp>
        <p:nvSpPr>
          <p:cNvPr id="7" name="矩形 6">
            <a:extLst>
              <a:ext uri="{FF2B5EF4-FFF2-40B4-BE49-F238E27FC236}">
                <a16:creationId xmlns:a16="http://schemas.microsoft.com/office/drawing/2014/main" id="{86786AB4-086F-8D99-EAB8-4424397CE09D}"/>
              </a:ext>
            </a:extLst>
          </p:cNvPr>
          <p:cNvSpPr/>
          <p:nvPr/>
        </p:nvSpPr>
        <p:spPr>
          <a:xfrm>
            <a:off x="4056183" y="6424248"/>
            <a:ext cx="1913478" cy="433752"/>
          </a:xfrm>
          <a:prstGeom prst="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r>
              <a:rPr lang="en-US" altLang="zh-CN" sz="1200" b="1" dirty="0">
                <a:solidFill>
                  <a:prstClr val="white"/>
                </a:solidFill>
                <a:latin typeface="Arial" panose="020B0604020202020204"/>
                <a:ea typeface="微软雅黑" panose="020B0503020204020204" charset="-122"/>
                <a:sym typeface="Arial" panose="020B0604020202020204"/>
              </a:rPr>
              <a:t>Working Modes</a:t>
            </a:r>
            <a:endParaRPr lang="zh-CN" altLang="en-US" sz="1200" b="1" dirty="0">
              <a:solidFill>
                <a:prstClr val="white"/>
              </a:solidFill>
              <a:latin typeface="Arial" panose="020B0604020202020204"/>
              <a:ea typeface="微软雅黑" panose="020B0503020204020204" charset="-122"/>
            </a:endParaRPr>
          </a:p>
        </p:txBody>
      </p:sp>
      <p:sp>
        <p:nvSpPr>
          <p:cNvPr id="9" name="矩形 8">
            <a:extLst>
              <a:ext uri="{FF2B5EF4-FFF2-40B4-BE49-F238E27FC236}">
                <a16:creationId xmlns:a16="http://schemas.microsoft.com/office/drawing/2014/main" id="{F137AE00-827B-5E54-07F2-AF603E5C9924}"/>
              </a:ext>
            </a:extLst>
          </p:cNvPr>
          <p:cNvSpPr/>
          <p:nvPr/>
        </p:nvSpPr>
        <p:spPr>
          <a:xfrm>
            <a:off x="5969662" y="6424244"/>
            <a:ext cx="1972366" cy="433752"/>
          </a:xfrm>
          <a:prstGeom prst="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r>
              <a:rPr lang="en-US" altLang="zh-CN" sz="1200" b="1">
                <a:solidFill>
                  <a:prstClr val="white"/>
                </a:solidFill>
                <a:latin typeface="Arial" panose="020B0604020202020204"/>
                <a:ea typeface="微软雅黑" panose="020B0503020204020204" charset="-122"/>
                <a:sym typeface="Arial" panose="020B0604020202020204"/>
              </a:rPr>
              <a:t>Commands</a:t>
            </a:r>
            <a:endParaRPr lang="en-US" altLang="zh-CN" sz="1200" b="1" dirty="0">
              <a:solidFill>
                <a:prstClr val="white"/>
              </a:solidFill>
              <a:latin typeface="Arial" panose="020B0604020202020204"/>
              <a:ea typeface="微软雅黑" panose="020B0503020204020204" charset="-122"/>
              <a:sym typeface="Arial" panose="020B0604020202020204"/>
            </a:endParaRPr>
          </a:p>
        </p:txBody>
      </p:sp>
      <p:sp>
        <p:nvSpPr>
          <p:cNvPr id="10" name="矩形 9">
            <a:extLst>
              <a:ext uri="{FF2B5EF4-FFF2-40B4-BE49-F238E27FC236}">
                <a16:creationId xmlns:a16="http://schemas.microsoft.com/office/drawing/2014/main" id="{C3B0D542-BB89-033D-BECD-6CD5F5AB05AE}"/>
              </a:ext>
            </a:extLst>
          </p:cNvPr>
          <p:cNvSpPr/>
          <p:nvPr/>
        </p:nvSpPr>
        <p:spPr>
          <a:xfrm>
            <a:off x="7942028" y="6424244"/>
            <a:ext cx="2069480" cy="433752"/>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CN" sz="1200" b="1">
                <a:solidFill>
                  <a:prstClr val="white"/>
                </a:solidFill>
                <a:latin typeface="Arial" panose="020B0604020202020204"/>
                <a:ea typeface="微软雅黑" panose="020B0503020204020204" charset="-122"/>
                <a:sym typeface="Arial" panose="020B0604020202020204"/>
              </a:rPr>
              <a:t>Manual Configuration</a:t>
            </a:r>
            <a:endParaRPr lang="en-US" altLang="zh-CN" sz="1200" b="1" dirty="0">
              <a:solidFill>
                <a:prstClr val="white"/>
              </a:solidFill>
              <a:latin typeface="Arial" panose="020B0604020202020204"/>
              <a:ea typeface="微软雅黑" panose="020B0503020204020204" charset="-122"/>
              <a:sym typeface="Arial" panose="020B0604020202020204"/>
            </a:endParaRPr>
          </a:p>
        </p:txBody>
      </p:sp>
      <p:sp>
        <p:nvSpPr>
          <p:cNvPr id="11" name="矩形 10">
            <a:extLst>
              <a:ext uri="{FF2B5EF4-FFF2-40B4-BE49-F238E27FC236}">
                <a16:creationId xmlns:a16="http://schemas.microsoft.com/office/drawing/2014/main" id="{970652E8-CC1A-A193-ECBE-B29299DD2557}"/>
              </a:ext>
            </a:extLst>
          </p:cNvPr>
          <p:cNvSpPr/>
          <p:nvPr/>
        </p:nvSpPr>
        <p:spPr>
          <a:xfrm>
            <a:off x="10011509" y="6424248"/>
            <a:ext cx="2180490" cy="433752"/>
          </a:xfrm>
          <a:prstGeom prst="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defRPr/>
            </a:pPr>
            <a:r>
              <a:rPr lang="en-US" altLang="zh-CN" sz="1200" b="1" dirty="0">
                <a:solidFill>
                  <a:prstClr val="white"/>
                </a:solidFill>
                <a:latin typeface="Arial" panose="020B0604020202020204"/>
                <a:ea typeface="微软雅黑" panose="020B0503020204020204" charset="-122"/>
                <a:sym typeface="Arial" panose="020B0604020202020204"/>
              </a:rPr>
              <a:t>Experiment</a:t>
            </a:r>
            <a:endParaRPr lang="zh-CN" altLang="en-US" sz="1200" b="1" dirty="0">
              <a:solidFill>
                <a:prstClr val="white"/>
              </a:solidFill>
              <a:latin typeface="Arial" panose="020B0604020202020204"/>
              <a:ea typeface="微软雅黑" panose="020B0503020204020204" charset="-122"/>
            </a:endParaRPr>
          </a:p>
        </p:txBody>
      </p:sp>
      <p:sp>
        <p:nvSpPr>
          <p:cNvPr id="12" name="矩形 11">
            <a:extLst>
              <a:ext uri="{FF2B5EF4-FFF2-40B4-BE49-F238E27FC236}">
                <a16:creationId xmlns:a16="http://schemas.microsoft.com/office/drawing/2014/main" id="{494574B7-B84E-BD1A-DDEA-F44555ACE40D}"/>
              </a:ext>
            </a:extLst>
          </p:cNvPr>
          <p:cNvSpPr/>
          <p:nvPr/>
        </p:nvSpPr>
        <p:spPr>
          <a:xfrm>
            <a:off x="1981201" y="6424248"/>
            <a:ext cx="2074982" cy="433752"/>
          </a:xfrm>
          <a:prstGeom prst="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r>
              <a:rPr lang="en-US" altLang="zh-CN" sz="1200" b="1" dirty="0">
                <a:solidFill>
                  <a:prstClr val="white"/>
                </a:solidFill>
                <a:latin typeface="Arial" panose="020B0604020202020204"/>
                <a:ea typeface="微软雅黑" panose="020B0503020204020204" charset="-122"/>
                <a:sym typeface="Arial" panose="020B0604020202020204"/>
              </a:rPr>
              <a:t>Remote Access</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339968" y="290119"/>
            <a:ext cx="10503877" cy="707886"/>
          </a:xfrm>
          <a:prstGeom prst="rect">
            <a:avLst/>
          </a:prstGeom>
          <a:noFill/>
        </p:spPr>
        <p:txBody>
          <a:bodyPr wrap="square">
            <a:spAutoFit/>
          </a:bodyPr>
          <a:lstStyle/>
          <a:p>
            <a:r>
              <a:rPr lang="en-US" altLang="zh-CN" sz="4000" dirty="0">
                <a:solidFill>
                  <a:schemeClr val="bg1"/>
                </a:solidFill>
                <a:latin typeface="+mj-lt"/>
              </a:rPr>
              <a:t>Static routing configuration</a:t>
            </a:r>
            <a:endParaRPr lang="en-US" altLang="zh-CN" sz="1800" dirty="0">
              <a:sym typeface="Arial" panose="020B0604020202020204"/>
            </a:endParaRPr>
          </a:p>
        </p:txBody>
      </p:sp>
      <p:sp>
        <p:nvSpPr>
          <p:cNvPr id="5" name="文本框 4"/>
          <p:cNvSpPr txBox="1"/>
          <p:nvPr/>
        </p:nvSpPr>
        <p:spPr>
          <a:xfrm>
            <a:off x="339968" y="1118791"/>
            <a:ext cx="11090030" cy="707886"/>
          </a:xfrm>
          <a:prstGeom prst="rect">
            <a:avLst/>
          </a:prstGeom>
          <a:noFill/>
        </p:spPr>
        <p:txBody>
          <a:bodyPr wrap="square" rtlCol="0">
            <a:spAutoFit/>
          </a:bodyPr>
          <a:lstStyle/>
          <a:p>
            <a:r>
              <a:rPr lang="en-US" altLang="zh-CN" sz="2000" dirty="0">
                <a:solidFill>
                  <a:schemeClr val="bg1"/>
                </a:solidFill>
              </a:rPr>
              <a:t>However, it should be noted that the command below should work on global configuration mode, we only need to add these code before configuring:</a:t>
            </a:r>
          </a:p>
        </p:txBody>
      </p:sp>
      <p:sp>
        <p:nvSpPr>
          <p:cNvPr id="6" name="文本框 5"/>
          <p:cNvSpPr txBox="1"/>
          <p:nvPr/>
        </p:nvSpPr>
        <p:spPr>
          <a:xfrm>
            <a:off x="339968" y="1839832"/>
            <a:ext cx="11189676" cy="2554545"/>
          </a:xfrm>
          <a:prstGeom prst="rect">
            <a:avLst/>
          </a:prstGeom>
          <a:noFill/>
        </p:spPr>
        <p:txBody>
          <a:bodyPr wrap="square" rtlCol="0">
            <a:spAutoFit/>
          </a:bodyPr>
          <a:lstStyle/>
          <a:p>
            <a:r>
              <a:rPr lang="en-US" altLang="zh-CN" sz="2000" dirty="0">
                <a:solidFill>
                  <a:schemeClr val="bg1"/>
                </a:solidFill>
              </a:rPr>
              <a:t>Router&gt;</a:t>
            </a:r>
            <a:r>
              <a:rPr lang="en-US" altLang="zh-CN" sz="2000" dirty="0" err="1">
                <a:solidFill>
                  <a:schemeClr val="bg1"/>
                </a:solidFill>
              </a:rPr>
              <a:t>en</a:t>
            </a:r>
            <a:endParaRPr lang="en-US" altLang="zh-CN" sz="2000" dirty="0">
              <a:solidFill>
                <a:schemeClr val="bg1"/>
              </a:solidFill>
            </a:endParaRPr>
          </a:p>
          <a:p>
            <a:r>
              <a:rPr lang="en-US" altLang="zh-CN" sz="2000" dirty="0" err="1">
                <a:solidFill>
                  <a:schemeClr val="bg1"/>
                </a:solidFill>
              </a:rPr>
              <a:t>Router#conf</a:t>
            </a:r>
            <a:endParaRPr lang="en-US" altLang="zh-CN" sz="2000" dirty="0">
              <a:solidFill>
                <a:schemeClr val="bg1"/>
              </a:solidFill>
            </a:endParaRPr>
          </a:p>
          <a:p>
            <a:endParaRPr lang="en-US" altLang="zh-CN" sz="2000" dirty="0">
              <a:solidFill>
                <a:schemeClr val="bg1"/>
              </a:solidFill>
            </a:endParaRPr>
          </a:p>
          <a:p>
            <a:r>
              <a:rPr lang="en-US" altLang="zh-CN" sz="2000" dirty="0">
                <a:solidFill>
                  <a:schemeClr val="bg1"/>
                </a:solidFill>
              </a:rPr>
              <a:t>So for Router0:</a:t>
            </a:r>
          </a:p>
          <a:p>
            <a:r>
              <a:rPr lang="en-US" altLang="zh-CN" sz="2000" dirty="0">
                <a:solidFill>
                  <a:schemeClr val="bg1"/>
                </a:solidFill>
              </a:rPr>
              <a:t>Router&gt;</a:t>
            </a:r>
            <a:r>
              <a:rPr lang="en-US" altLang="zh-CN" sz="2000" dirty="0" err="1">
                <a:solidFill>
                  <a:schemeClr val="bg1"/>
                </a:solidFill>
              </a:rPr>
              <a:t>en</a:t>
            </a:r>
            <a:endParaRPr lang="en-US" altLang="zh-CN" sz="2000" dirty="0">
              <a:solidFill>
                <a:schemeClr val="bg1"/>
              </a:solidFill>
            </a:endParaRPr>
          </a:p>
          <a:p>
            <a:r>
              <a:rPr lang="en-US" altLang="zh-CN" sz="2000" dirty="0" err="1">
                <a:solidFill>
                  <a:schemeClr val="bg1"/>
                </a:solidFill>
              </a:rPr>
              <a:t>Router#conf</a:t>
            </a:r>
            <a:endParaRPr lang="en-US" altLang="zh-CN" sz="2000" dirty="0">
              <a:solidFill>
                <a:schemeClr val="bg1"/>
              </a:solidFill>
            </a:endParaRPr>
          </a:p>
          <a:p>
            <a:r>
              <a:rPr lang="en-US" altLang="zh-CN" sz="2000" dirty="0">
                <a:solidFill>
                  <a:schemeClr val="bg1"/>
                </a:solidFill>
              </a:rPr>
              <a:t>Router(config)# </a:t>
            </a:r>
            <a:r>
              <a:rPr lang="en-US" altLang="zh-CN" sz="2000" dirty="0" err="1">
                <a:solidFill>
                  <a:schemeClr val="bg1"/>
                </a:solidFill>
              </a:rPr>
              <a:t>ip</a:t>
            </a:r>
            <a:r>
              <a:rPr lang="en-US" altLang="zh-CN" sz="2000" dirty="0">
                <a:solidFill>
                  <a:schemeClr val="bg1"/>
                </a:solidFill>
              </a:rPr>
              <a:t> route  192.168.3.0   255.255.255.0   192.168.2.2</a:t>
            </a:r>
          </a:p>
          <a:p>
            <a:r>
              <a:rPr lang="en-US" altLang="zh-CN" sz="2000" dirty="0">
                <a:solidFill>
                  <a:schemeClr val="bg1"/>
                </a:solidFill>
              </a:rPr>
              <a:t>Router(config)# </a:t>
            </a:r>
            <a:r>
              <a:rPr lang="en-US" altLang="zh-CN" sz="2000" dirty="0" err="1">
                <a:solidFill>
                  <a:schemeClr val="bg1"/>
                </a:solidFill>
              </a:rPr>
              <a:t>ip</a:t>
            </a:r>
            <a:r>
              <a:rPr lang="en-US" altLang="zh-CN" sz="2000" dirty="0">
                <a:solidFill>
                  <a:schemeClr val="bg1"/>
                </a:solidFill>
              </a:rPr>
              <a:t> route  192.168.4.0   255.255.255.0   192.168.2.2       Router2 is similar. </a:t>
            </a:r>
          </a:p>
        </p:txBody>
      </p:sp>
      <p:pic>
        <p:nvPicPr>
          <p:cNvPr id="8" name="图片 7"/>
          <p:cNvPicPr>
            <a:picLocks noChangeAspect="1"/>
          </p:cNvPicPr>
          <p:nvPr/>
        </p:nvPicPr>
        <p:blipFill>
          <a:blip r:embed="rId2"/>
          <a:stretch>
            <a:fillRect/>
          </a:stretch>
        </p:blipFill>
        <p:spPr>
          <a:xfrm>
            <a:off x="1773690" y="4682805"/>
            <a:ext cx="7921874" cy="1808876"/>
          </a:xfrm>
          <a:prstGeom prst="rect">
            <a:avLst/>
          </a:prstGeom>
        </p:spPr>
      </p:pic>
      <p:sp>
        <p:nvSpPr>
          <p:cNvPr id="2" name="矩形 1">
            <a:extLst>
              <a:ext uri="{FF2B5EF4-FFF2-40B4-BE49-F238E27FC236}">
                <a16:creationId xmlns:a16="http://schemas.microsoft.com/office/drawing/2014/main" id="{E0E6EFE4-AD7A-968E-EBF9-E9A9F818D037}"/>
              </a:ext>
            </a:extLst>
          </p:cNvPr>
          <p:cNvSpPr/>
          <p:nvPr/>
        </p:nvSpPr>
        <p:spPr>
          <a:xfrm>
            <a:off x="0" y="6424241"/>
            <a:ext cx="12139246" cy="433760"/>
          </a:xfrm>
          <a:prstGeom prst="rect">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zh-CN" altLang="en-US" dirty="0"/>
          </a:p>
        </p:txBody>
      </p:sp>
      <p:sp>
        <p:nvSpPr>
          <p:cNvPr id="4" name="矩形 3">
            <a:extLst>
              <a:ext uri="{FF2B5EF4-FFF2-40B4-BE49-F238E27FC236}">
                <a16:creationId xmlns:a16="http://schemas.microsoft.com/office/drawing/2014/main" id="{EDC40511-659C-8FDD-B7CF-E5EE69459493}"/>
              </a:ext>
            </a:extLst>
          </p:cNvPr>
          <p:cNvSpPr/>
          <p:nvPr/>
        </p:nvSpPr>
        <p:spPr>
          <a:xfrm>
            <a:off x="1" y="6424248"/>
            <a:ext cx="1981200" cy="433752"/>
          </a:xfrm>
          <a:prstGeom prst="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r>
              <a:rPr lang="en-US" altLang="zh-CN" sz="1200" b="1" dirty="0">
                <a:solidFill>
                  <a:prstClr val="white"/>
                </a:solidFill>
                <a:latin typeface="Arial" panose="020B0604020202020204"/>
                <a:ea typeface="微软雅黑" panose="020B0503020204020204" charset="-122"/>
                <a:sym typeface="Arial" panose="020B0604020202020204"/>
              </a:rPr>
              <a:t>Introduction to Routers</a:t>
            </a:r>
          </a:p>
        </p:txBody>
      </p:sp>
      <p:sp>
        <p:nvSpPr>
          <p:cNvPr id="7" name="矩形 6">
            <a:extLst>
              <a:ext uri="{FF2B5EF4-FFF2-40B4-BE49-F238E27FC236}">
                <a16:creationId xmlns:a16="http://schemas.microsoft.com/office/drawing/2014/main" id="{089D0807-B4AA-8359-B6D2-A090695DC5C1}"/>
              </a:ext>
            </a:extLst>
          </p:cNvPr>
          <p:cNvSpPr/>
          <p:nvPr/>
        </p:nvSpPr>
        <p:spPr>
          <a:xfrm>
            <a:off x="4056183" y="6424248"/>
            <a:ext cx="1913478" cy="433752"/>
          </a:xfrm>
          <a:prstGeom prst="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r>
              <a:rPr lang="en-US" altLang="zh-CN" sz="1200" b="1" dirty="0">
                <a:solidFill>
                  <a:prstClr val="white"/>
                </a:solidFill>
                <a:latin typeface="Arial" panose="020B0604020202020204"/>
                <a:ea typeface="微软雅黑" panose="020B0503020204020204" charset="-122"/>
                <a:sym typeface="Arial" panose="020B0604020202020204"/>
              </a:rPr>
              <a:t>Working Modes</a:t>
            </a:r>
            <a:endParaRPr lang="zh-CN" altLang="en-US" sz="1200" b="1" dirty="0">
              <a:solidFill>
                <a:prstClr val="white"/>
              </a:solidFill>
              <a:latin typeface="Arial" panose="020B0604020202020204"/>
              <a:ea typeface="微软雅黑" panose="020B0503020204020204" charset="-122"/>
            </a:endParaRPr>
          </a:p>
        </p:txBody>
      </p:sp>
      <p:sp>
        <p:nvSpPr>
          <p:cNvPr id="9" name="矩形 8">
            <a:extLst>
              <a:ext uri="{FF2B5EF4-FFF2-40B4-BE49-F238E27FC236}">
                <a16:creationId xmlns:a16="http://schemas.microsoft.com/office/drawing/2014/main" id="{07F33172-6291-2DCD-9514-2703C9EDA1E5}"/>
              </a:ext>
            </a:extLst>
          </p:cNvPr>
          <p:cNvSpPr/>
          <p:nvPr/>
        </p:nvSpPr>
        <p:spPr>
          <a:xfrm>
            <a:off x="5969662" y="6424244"/>
            <a:ext cx="1972366" cy="433752"/>
          </a:xfrm>
          <a:prstGeom prst="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r>
              <a:rPr lang="en-US" altLang="zh-CN" sz="1200" b="1">
                <a:solidFill>
                  <a:prstClr val="white"/>
                </a:solidFill>
                <a:latin typeface="Arial" panose="020B0604020202020204"/>
                <a:ea typeface="微软雅黑" panose="020B0503020204020204" charset="-122"/>
                <a:sym typeface="Arial" panose="020B0604020202020204"/>
              </a:rPr>
              <a:t>Commands</a:t>
            </a:r>
            <a:endParaRPr lang="en-US" altLang="zh-CN" sz="1200" b="1" dirty="0">
              <a:solidFill>
                <a:prstClr val="white"/>
              </a:solidFill>
              <a:latin typeface="Arial" panose="020B0604020202020204"/>
              <a:ea typeface="微软雅黑" panose="020B0503020204020204" charset="-122"/>
              <a:sym typeface="Arial" panose="020B0604020202020204"/>
            </a:endParaRPr>
          </a:p>
        </p:txBody>
      </p:sp>
      <p:sp>
        <p:nvSpPr>
          <p:cNvPr id="10" name="矩形 9">
            <a:extLst>
              <a:ext uri="{FF2B5EF4-FFF2-40B4-BE49-F238E27FC236}">
                <a16:creationId xmlns:a16="http://schemas.microsoft.com/office/drawing/2014/main" id="{C5AA0299-7465-B9E8-5270-E768AA707457}"/>
              </a:ext>
            </a:extLst>
          </p:cNvPr>
          <p:cNvSpPr/>
          <p:nvPr/>
        </p:nvSpPr>
        <p:spPr>
          <a:xfrm>
            <a:off x="7942028" y="6424244"/>
            <a:ext cx="2069480" cy="433752"/>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CN" sz="1200" b="1">
                <a:solidFill>
                  <a:prstClr val="white"/>
                </a:solidFill>
                <a:latin typeface="Arial" panose="020B0604020202020204"/>
                <a:ea typeface="微软雅黑" panose="020B0503020204020204" charset="-122"/>
                <a:sym typeface="Arial" panose="020B0604020202020204"/>
              </a:rPr>
              <a:t>Manual Configuration</a:t>
            </a:r>
            <a:endParaRPr lang="en-US" altLang="zh-CN" sz="1200" b="1" dirty="0">
              <a:solidFill>
                <a:prstClr val="white"/>
              </a:solidFill>
              <a:latin typeface="Arial" panose="020B0604020202020204"/>
              <a:ea typeface="微软雅黑" panose="020B0503020204020204" charset="-122"/>
              <a:sym typeface="Arial" panose="020B0604020202020204"/>
            </a:endParaRPr>
          </a:p>
        </p:txBody>
      </p:sp>
      <p:sp>
        <p:nvSpPr>
          <p:cNvPr id="11" name="矩形 10">
            <a:extLst>
              <a:ext uri="{FF2B5EF4-FFF2-40B4-BE49-F238E27FC236}">
                <a16:creationId xmlns:a16="http://schemas.microsoft.com/office/drawing/2014/main" id="{238B15B5-923F-C5CB-37FB-D74098109DD9}"/>
              </a:ext>
            </a:extLst>
          </p:cNvPr>
          <p:cNvSpPr/>
          <p:nvPr/>
        </p:nvSpPr>
        <p:spPr>
          <a:xfrm>
            <a:off x="10011509" y="6424248"/>
            <a:ext cx="2180490" cy="433752"/>
          </a:xfrm>
          <a:prstGeom prst="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defRPr/>
            </a:pPr>
            <a:r>
              <a:rPr lang="en-US" altLang="zh-CN" sz="1200" b="1" dirty="0">
                <a:solidFill>
                  <a:prstClr val="white"/>
                </a:solidFill>
                <a:latin typeface="Arial" panose="020B0604020202020204"/>
                <a:ea typeface="微软雅黑" panose="020B0503020204020204" charset="-122"/>
                <a:sym typeface="Arial" panose="020B0604020202020204"/>
              </a:rPr>
              <a:t>Experiment</a:t>
            </a:r>
            <a:endParaRPr lang="zh-CN" altLang="en-US" sz="1200" b="1" dirty="0">
              <a:solidFill>
                <a:prstClr val="white"/>
              </a:solidFill>
              <a:latin typeface="Arial" panose="020B0604020202020204"/>
              <a:ea typeface="微软雅黑" panose="020B0503020204020204" charset="-122"/>
            </a:endParaRPr>
          </a:p>
        </p:txBody>
      </p:sp>
      <p:sp>
        <p:nvSpPr>
          <p:cNvPr id="12" name="矩形 11">
            <a:extLst>
              <a:ext uri="{FF2B5EF4-FFF2-40B4-BE49-F238E27FC236}">
                <a16:creationId xmlns:a16="http://schemas.microsoft.com/office/drawing/2014/main" id="{9AAD9F93-6C46-DED9-018A-0C2ECE3C384E}"/>
              </a:ext>
            </a:extLst>
          </p:cNvPr>
          <p:cNvSpPr/>
          <p:nvPr/>
        </p:nvSpPr>
        <p:spPr>
          <a:xfrm>
            <a:off x="1981201" y="6424248"/>
            <a:ext cx="2074982" cy="433752"/>
          </a:xfrm>
          <a:prstGeom prst="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r>
              <a:rPr lang="en-US" altLang="zh-CN" sz="1200" b="1" dirty="0">
                <a:solidFill>
                  <a:prstClr val="white"/>
                </a:solidFill>
                <a:latin typeface="Arial" panose="020B0604020202020204"/>
                <a:ea typeface="微软雅黑" panose="020B0503020204020204" charset="-122"/>
                <a:sym typeface="Arial" panose="020B0604020202020204"/>
              </a:rPr>
              <a:t>Remote Access</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339968" y="290119"/>
            <a:ext cx="10503877" cy="707886"/>
          </a:xfrm>
          <a:prstGeom prst="rect">
            <a:avLst/>
          </a:prstGeom>
          <a:noFill/>
        </p:spPr>
        <p:txBody>
          <a:bodyPr wrap="square">
            <a:spAutoFit/>
          </a:bodyPr>
          <a:lstStyle/>
          <a:p>
            <a:r>
              <a:rPr lang="en-US" altLang="zh-CN" sz="4000" dirty="0">
                <a:solidFill>
                  <a:schemeClr val="bg1"/>
                </a:solidFill>
                <a:latin typeface="+mj-lt"/>
              </a:rPr>
              <a:t>Static routing configuration</a:t>
            </a:r>
            <a:endParaRPr lang="en-US" altLang="zh-CN" sz="1800" dirty="0">
              <a:sym typeface="Arial" panose="020B0604020202020204"/>
            </a:endParaRPr>
          </a:p>
        </p:txBody>
      </p:sp>
      <p:sp>
        <p:nvSpPr>
          <p:cNvPr id="5" name="文本框 4"/>
          <p:cNvSpPr txBox="1"/>
          <p:nvPr/>
        </p:nvSpPr>
        <p:spPr>
          <a:xfrm>
            <a:off x="339968" y="1118791"/>
            <a:ext cx="11090030" cy="1015663"/>
          </a:xfrm>
          <a:prstGeom prst="rect">
            <a:avLst/>
          </a:prstGeom>
          <a:noFill/>
        </p:spPr>
        <p:txBody>
          <a:bodyPr wrap="square" rtlCol="0">
            <a:spAutoFit/>
          </a:bodyPr>
          <a:lstStyle/>
          <a:p>
            <a:r>
              <a:rPr lang="en-US" altLang="zh-CN" sz="2000" dirty="0">
                <a:solidFill>
                  <a:schemeClr val="bg1"/>
                </a:solidFill>
              </a:rPr>
              <a:t>After configuring, we can wait a moment and enter show </a:t>
            </a:r>
            <a:r>
              <a:rPr lang="en-US" altLang="zh-CN" sz="2000" dirty="0" err="1">
                <a:solidFill>
                  <a:schemeClr val="bg1"/>
                </a:solidFill>
              </a:rPr>
              <a:t>ip</a:t>
            </a:r>
            <a:r>
              <a:rPr lang="en-US" altLang="zh-CN" sz="2000" dirty="0">
                <a:solidFill>
                  <a:schemeClr val="bg1"/>
                </a:solidFill>
              </a:rPr>
              <a:t> route (</a:t>
            </a:r>
            <a:r>
              <a:rPr lang="en-US" altLang="zh-CN" sz="2000" dirty="0" err="1">
                <a:solidFill>
                  <a:schemeClr val="bg1"/>
                </a:solidFill>
              </a:rPr>
              <a:t>sh</a:t>
            </a:r>
            <a:r>
              <a:rPr lang="en-US" altLang="zh-CN" sz="2000" dirty="0">
                <a:solidFill>
                  <a:schemeClr val="bg1"/>
                </a:solidFill>
              </a:rPr>
              <a:t> </a:t>
            </a:r>
            <a:r>
              <a:rPr lang="en-US" altLang="zh-CN" sz="2000" dirty="0" err="1">
                <a:solidFill>
                  <a:schemeClr val="bg1"/>
                </a:solidFill>
              </a:rPr>
              <a:t>ip</a:t>
            </a:r>
            <a:r>
              <a:rPr lang="en-US" altLang="zh-CN" sz="2000" dirty="0">
                <a:solidFill>
                  <a:schemeClr val="bg1"/>
                </a:solidFill>
              </a:rPr>
              <a:t> </a:t>
            </a:r>
            <a:r>
              <a:rPr lang="en-US" altLang="zh-CN" sz="2000" dirty="0" err="1">
                <a:solidFill>
                  <a:schemeClr val="bg1"/>
                </a:solidFill>
              </a:rPr>
              <a:t>ro</a:t>
            </a:r>
            <a:r>
              <a:rPr lang="en-US" altLang="zh-CN" sz="2000" dirty="0">
                <a:solidFill>
                  <a:schemeClr val="bg1"/>
                </a:solidFill>
              </a:rPr>
              <a:t>) in privileged mode to view the routing table.</a:t>
            </a:r>
          </a:p>
          <a:p>
            <a:r>
              <a:rPr lang="en-US" altLang="zh-CN" sz="2000" dirty="0">
                <a:solidFill>
                  <a:schemeClr val="bg1"/>
                </a:solidFill>
              </a:rPr>
              <a:t>Just focus on these lines:</a:t>
            </a: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4635" y="2686519"/>
            <a:ext cx="9231549" cy="1111757"/>
          </a:xfrm>
          <a:prstGeom prst="rect">
            <a:avLst/>
          </a:prstGeom>
        </p:spPr>
      </p:pic>
      <p:sp>
        <p:nvSpPr>
          <p:cNvPr id="7" name="文本框 6"/>
          <p:cNvSpPr txBox="1"/>
          <p:nvPr/>
        </p:nvSpPr>
        <p:spPr>
          <a:xfrm>
            <a:off x="339968" y="4237892"/>
            <a:ext cx="10861431" cy="1015663"/>
          </a:xfrm>
          <a:prstGeom prst="rect">
            <a:avLst/>
          </a:prstGeom>
          <a:noFill/>
        </p:spPr>
        <p:txBody>
          <a:bodyPr wrap="square" rtlCol="0">
            <a:spAutoFit/>
          </a:bodyPr>
          <a:lstStyle/>
          <a:p>
            <a:r>
              <a:rPr lang="en-US" altLang="zh-CN" sz="2000" dirty="0">
                <a:solidFill>
                  <a:schemeClr val="bg1"/>
                </a:solidFill>
              </a:rPr>
              <a:t>C is a direct connected network segment</a:t>
            </a:r>
          </a:p>
          <a:p>
            <a:r>
              <a:rPr lang="en-US" altLang="zh-CN" sz="2000" dirty="0">
                <a:solidFill>
                  <a:schemeClr val="bg1"/>
                </a:solidFill>
              </a:rPr>
              <a:t>S is the static route configured for us</a:t>
            </a:r>
          </a:p>
          <a:p>
            <a:endParaRPr lang="zh-CN" altLang="en-US" sz="2000" dirty="0">
              <a:solidFill>
                <a:schemeClr val="bg1"/>
              </a:solidFill>
            </a:endParaRPr>
          </a:p>
        </p:txBody>
      </p:sp>
      <p:sp>
        <p:nvSpPr>
          <p:cNvPr id="2" name="矩形 1">
            <a:extLst>
              <a:ext uri="{FF2B5EF4-FFF2-40B4-BE49-F238E27FC236}">
                <a16:creationId xmlns:a16="http://schemas.microsoft.com/office/drawing/2014/main" id="{651D26DB-8CEB-CCAA-9FF3-520414905773}"/>
              </a:ext>
            </a:extLst>
          </p:cNvPr>
          <p:cNvSpPr/>
          <p:nvPr/>
        </p:nvSpPr>
        <p:spPr>
          <a:xfrm>
            <a:off x="0" y="6424241"/>
            <a:ext cx="12139246" cy="433760"/>
          </a:xfrm>
          <a:prstGeom prst="rect">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zh-CN" altLang="en-US" dirty="0"/>
          </a:p>
        </p:txBody>
      </p:sp>
      <p:sp>
        <p:nvSpPr>
          <p:cNvPr id="6" name="矩形 5">
            <a:extLst>
              <a:ext uri="{FF2B5EF4-FFF2-40B4-BE49-F238E27FC236}">
                <a16:creationId xmlns:a16="http://schemas.microsoft.com/office/drawing/2014/main" id="{9D40FC13-9D0D-C6AA-6DED-A697823F311A}"/>
              </a:ext>
            </a:extLst>
          </p:cNvPr>
          <p:cNvSpPr/>
          <p:nvPr/>
        </p:nvSpPr>
        <p:spPr>
          <a:xfrm>
            <a:off x="1" y="6424248"/>
            <a:ext cx="1981200" cy="433752"/>
          </a:xfrm>
          <a:prstGeom prst="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r>
              <a:rPr lang="en-US" altLang="zh-CN" sz="1200" b="1" dirty="0">
                <a:solidFill>
                  <a:prstClr val="white"/>
                </a:solidFill>
                <a:latin typeface="Arial" panose="020B0604020202020204"/>
                <a:ea typeface="微软雅黑" panose="020B0503020204020204" charset="-122"/>
                <a:sym typeface="Arial" panose="020B0604020202020204"/>
              </a:rPr>
              <a:t>Introduction to Routers</a:t>
            </a:r>
          </a:p>
        </p:txBody>
      </p:sp>
      <p:sp>
        <p:nvSpPr>
          <p:cNvPr id="8" name="矩形 7">
            <a:extLst>
              <a:ext uri="{FF2B5EF4-FFF2-40B4-BE49-F238E27FC236}">
                <a16:creationId xmlns:a16="http://schemas.microsoft.com/office/drawing/2014/main" id="{2C88B8F1-8C26-A07E-0173-CC31C7AE51AD}"/>
              </a:ext>
            </a:extLst>
          </p:cNvPr>
          <p:cNvSpPr/>
          <p:nvPr/>
        </p:nvSpPr>
        <p:spPr>
          <a:xfrm>
            <a:off x="4056183" y="6424248"/>
            <a:ext cx="1913478" cy="433752"/>
          </a:xfrm>
          <a:prstGeom prst="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r>
              <a:rPr lang="en-US" altLang="zh-CN" sz="1200" b="1" dirty="0">
                <a:solidFill>
                  <a:prstClr val="white"/>
                </a:solidFill>
                <a:latin typeface="Arial" panose="020B0604020202020204"/>
                <a:ea typeface="微软雅黑" panose="020B0503020204020204" charset="-122"/>
                <a:sym typeface="Arial" panose="020B0604020202020204"/>
              </a:rPr>
              <a:t>Working Modes</a:t>
            </a:r>
            <a:endParaRPr lang="zh-CN" altLang="en-US" sz="1200" b="1" dirty="0">
              <a:solidFill>
                <a:prstClr val="white"/>
              </a:solidFill>
              <a:latin typeface="Arial" panose="020B0604020202020204"/>
              <a:ea typeface="微软雅黑" panose="020B0503020204020204" charset="-122"/>
            </a:endParaRPr>
          </a:p>
        </p:txBody>
      </p:sp>
      <p:sp>
        <p:nvSpPr>
          <p:cNvPr id="9" name="矩形 8">
            <a:extLst>
              <a:ext uri="{FF2B5EF4-FFF2-40B4-BE49-F238E27FC236}">
                <a16:creationId xmlns:a16="http://schemas.microsoft.com/office/drawing/2014/main" id="{2855B17A-2D1C-66B3-1A51-B5B13E5BBAD6}"/>
              </a:ext>
            </a:extLst>
          </p:cNvPr>
          <p:cNvSpPr/>
          <p:nvPr/>
        </p:nvSpPr>
        <p:spPr>
          <a:xfrm>
            <a:off x="5969662" y="6424244"/>
            <a:ext cx="1972366" cy="433752"/>
          </a:xfrm>
          <a:prstGeom prst="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r>
              <a:rPr lang="en-US" altLang="zh-CN" sz="1200" b="1">
                <a:solidFill>
                  <a:prstClr val="white"/>
                </a:solidFill>
                <a:latin typeface="Arial" panose="020B0604020202020204"/>
                <a:ea typeface="微软雅黑" panose="020B0503020204020204" charset="-122"/>
                <a:sym typeface="Arial" panose="020B0604020202020204"/>
              </a:rPr>
              <a:t>Commands</a:t>
            </a:r>
            <a:endParaRPr lang="en-US" altLang="zh-CN" sz="1200" b="1" dirty="0">
              <a:solidFill>
                <a:prstClr val="white"/>
              </a:solidFill>
              <a:latin typeface="Arial" panose="020B0604020202020204"/>
              <a:ea typeface="微软雅黑" panose="020B0503020204020204" charset="-122"/>
              <a:sym typeface="Arial" panose="020B0604020202020204"/>
            </a:endParaRPr>
          </a:p>
        </p:txBody>
      </p:sp>
      <p:sp>
        <p:nvSpPr>
          <p:cNvPr id="10" name="矩形 9">
            <a:extLst>
              <a:ext uri="{FF2B5EF4-FFF2-40B4-BE49-F238E27FC236}">
                <a16:creationId xmlns:a16="http://schemas.microsoft.com/office/drawing/2014/main" id="{3B0E6EA3-3C22-4381-AE00-A8396A6FD650}"/>
              </a:ext>
            </a:extLst>
          </p:cNvPr>
          <p:cNvSpPr/>
          <p:nvPr/>
        </p:nvSpPr>
        <p:spPr>
          <a:xfrm>
            <a:off x="7942028" y="6424244"/>
            <a:ext cx="2069480" cy="433752"/>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CN" sz="1200" b="1">
                <a:solidFill>
                  <a:prstClr val="white"/>
                </a:solidFill>
                <a:latin typeface="Arial" panose="020B0604020202020204"/>
                <a:ea typeface="微软雅黑" panose="020B0503020204020204" charset="-122"/>
                <a:sym typeface="Arial" panose="020B0604020202020204"/>
              </a:rPr>
              <a:t>Manual Configuration</a:t>
            </a:r>
            <a:endParaRPr lang="en-US" altLang="zh-CN" sz="1200" b="1" dirty="0">
              <a:solidFill>
                <a:prstClr val="white"/>
              </a:solidFill>
              <a:latin typeface="Arial" panose="020B0604020202020204"/>
              <a:ea typeface="微软雅黑" panose="020B0503020204020204" charset="-122"/>
              <a:sym typeface="Arial" panose="020B0604020202020204"/>
            </a:endParaRPr>
          </a:p>
        </p:txBody>
      </p:sp>
      <p:sp>
        <p:nvSpPr>
          <p:cNvPr id="11" name="矩形 10">
            <a:extLst>
              <a:ext uri="{FF2B5EF4-FFF2-40B4-BE49-F238E27FC236}">
                <a16:creationId xmlns:a16="http://schemas.microsoft.com/office/drawing/2014/main" id="{DD42C9B8-3E3E-F77B-AD0E-874085DB8B0B}"/>
              </a:ext>
            </a:extLst>
          </p:cNvPr>
          <p:cNvSpPr/>
          <p:nvPr/>
        </p:nvSpPr>
        <p:spPr>
          <a:xfrm>
            <a:off x="10011509" y="6424248"/>
            <a:ext cx="2180490" cy="433752"/>
          </a:xfrm>
          <a:prstGeom prst="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defRPr/>
            </a:pPr>
            <a:r>
              <a:rPr lang="en-US" altLang="zh-CN" sz="1200" b="1" dirty="0">
                <a:solidFill>
                  <a:prstClr val="white"/>
                </a:solidFill>
                <a:latin typeface="Arial" panose="020B0604020202020204"/>
                <a:ea typeface="微软雅黑" panose="020B0503020204020204" charset="-122"/>
                <a:sym typeface="Arial" panose="020B0604020202020204"/>
              </a:rPr>
              <a:t>Experiment</a:t>
            </a:r>
            <a:endParaRPr lang="zh-CN" altLang="en-US" sz="1200" b="1" dirty="0">
              <a:solidFill>
                <a:prstClr val="white"/>
              </a:solidFill>
              <a:latin typeface="Arial" panose="020B0604020202020204"/>
              <a:ea typeface="微软雅黑" panose="020B0503020204020204" charset="-122"/>
            </a:endParaRPr>
          </a:p>
        </p:txBody>
      </p:sp>
      <p:sp>
        <p:nvSpPr>
          <p:cNvPr id="12" name="矩形 11">
            <a:extLst>
              <a:ext uri="{FF2B5EF4-FFF2-40B4-BE49-F238E27FC236}">
                <a16:creationId xmlns:a16="http://schemas.microsoft.com/office/drawing/2014/main" id="{06BEC57D-052A-0AE6-5315-2882F7C1FAFC}"/>
              </a:ext>
            </a:extLst>
          </p:cNvPr>
          <p:cNvSpPr/>
          <p:nvPr/>
        </p:nvSpPr>
        <p:spPr>
          <a:xfrm>
            <a:off x="1981201" y="6424248"/>
            <a:ext cx="2074982" cy="433752"/>
          </a:xfrm>
          <a:prstGeom prst="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r>
              <a:rPr lang="en-US" altLang="zh-CN" sz="1200" b="1" dirty="0">
                <a:solidFill>
                  <a:prstClr val="white"/>
                </a:solidFill>
                <a:latin typeface="Arial" panose="020B0604020202020204"/>
                <a:ea typeface="微软雅黑" panose="020B0503020204020204" charset="-122"/>
                <a:sym typeface="Arial" panose="020B0604020202020204"/>
              </a:rPr>
              <a:t>Remote Access</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339968" y="290119"/>
            <a:ext cx="10503877" cy="707886"/>
          </a:xfrm>
          <a:prstGeom prst="rect">
            <a:avLst/>
          </a:prstGeom>
          <a:noFill/>
        </p:spPr>
        <p:txBody>
          <a:bodyPr wrap="square">
            <a:spAutoFit/>
          </a:bodyPr>
          <a:lstStyle/>
          <a:p>
            <a:r>
              <a:rPr lang="en-US" altLang="zh-CN" sz="4000" dirty="0">
                <a:solidFill>
                  <a:schemeClr val="bg1"/>
                </a:solidFill>
                <a:latin typeface="+mj-lt"/>
              </a:rPr>
              <a:t>Static routing configuration</a:t>
            </a:r>
            <a:endParaRPr lang="en-US" altLang="zh-CN" sz="1800" dirty="0">
              <a:sym typeface="Arial" panose="020B0604020202020204"/>
            </a:endParaRPr>
          </a:p>
        </p:txBody>
      </p:sp>
      <p:sp>
        <p:nvSpPr>
          <p:cNvPr id="5" name="文本框 4"/>
          <p:cNvSpPr txBox="1"/>
          <p:nvPr/>
        </p:nvSpPr>
        <p:spPr>
          <a:xfrm>
            <a:off x="339968" y="1267745"/>
            <a:ext cx="11090030" cy="400110"/>
          </a:xfrm>
          <a:prstGeom prst="rect">
            <a:avLst/>
          </a:prstGeom>
          <a:noFill/>
        </p:spPr>
        <p:txBody>
          <a:bodyPr wrap="square" rtlCol="0">
            <a:spAutoFit/>
          </a:bodyPr>
          <a:lstStyle/>
          <a:p>
            <a:r>
              <a:rPr lang="en-US" altLang="zh-CN" sz="2000" dirty="0">
                <a:solidFill>
                  <a:schemeClr val="bg1"/>
                </a:solidFill>
              </a:rPr>
              <a:t>Now PCs can communicate with each other:</a:t>
            </a:r>
          </a:p>
        </p:txBody>
      </p:sp>
      <p:sp>
        <p:nvSpPr>
          <p:cNvPr id="7" name="文本框 6"/>
          <p:cNvSpPr txBox="1"/>
          <p:nvPr/>
        </p:nvSpPr>
        <p:spPr>
          <a:xfrm>
            <a:off x="339968" y="4237892"/>
            <a:ext cx="10861431" cy="400110"/>
          </a:xfrm>
          <a:prstGeom prst="rect">
            <a:avLst/>
          </a:prstGeom>
          <a:noFill/>
        </p:spPr>
        <p:txBody>
          <a:bodyPr wrap="square" rtlCol="0">
            <a:spAutoFit/>
          </a:bodyPr>
          <a:lstStyle/>
          <a:p>
            <a:endParaRPr lang="zh-CN" altLang="en-US" sz="2000" dirty="0">
              <a:solidFill>
                <a:schemeClr val="bg1"/>
              </a:solidFill>
            </a:endParaRPr>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79567" y="2524534"/>
            <a:ext cx="7410831" cy="3016405"/>
          </a:xfrm>
          <a:prstGeom prst="rect">
            <a:avLst/>
          </a:prstGeom>
        </p:spPr>
      </p:pic>
      <p:sp>
        <p:nvSpPr>
          <p:cNvPr id="2" name="矩形 1">
            <a:extLst>
              <a:ext uri="{FF2B5EF4-FFF2-40B4-BE49-F238E27FC236}">
                <a16:creationId xmlns:a16="http://schemas.microsoft.com/office/drawing/2014/main" id="{B063094D-8956-130C-808D-942132D2445A}"/>
              </a:ext>
            </a:extLst>
          </p:cNvPr>
          <p:cNvSpPr/>
          <p:nvPr/>
        </p:nvSpPr>
        <p:spPr>
          <a:xfrm>
            <a:off x="0" y="6424241"/>
            <a:ext cx="12139246" cy="433760"/>
          </a:xfrm>
          <a:prstGeom prst="rect">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zh-CN" altLang="en-US" dirty="0"/>
          </a:p>
        </p:txBody>
      </p:sp>
      <p:sp>
        <p:nvSpPr>
          <p:cNvPr id="4" name="矩形 3">
            <a:extLst>
              <a:ext uri="{FF2B5EF4-FFF2-40B4-BE49-F238E27FC236}">
                <a16:creationId xmlns:a16="http://schemas.microsoft.com/office/drawing/2014/main" id="{7289AE03-F18C-F703-74B6-CF8E0B310936}"/>
              </a:ext>
            </a:extLst>
          </p:cNvPr>
          <p:cNvSpPr/>
          <p:nvPr/>
        </p:nvSpPr>
        <p:spPr>
          <a:xfrm>
            <a:off x="1" y="6424248"/>
            <a:ext cx="1981200" cy="433752"/>
          </a:xfrm>
          <a:prstGeom prst="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r>
              <a:rPr lang="en-US" altLang="zh-CN" sz="1200" b="1" dirty="0">
                <a:solidFill>
                  <a:prstClr val="white"/>
                </a:solidFill>
                <a:latin typeface="Arial" panose="020B0604020202020204"/>
                <a:ea typeface="微软雅黑" panose="020B0503020204020204" charset="-122"/>
                <a:sym typeface="Arial" panose="020B0604020202020204"/>
              </a:rPr>
              <a:t>Introduction to Routers</a:t>
            </a:r>
          </a:p>
        </p:txBody>
      </p:sp>
      <p:sp>
        <p:nvSpPr>
          <p:cNvPr id="8" name="矩形 7">
            <a:extLst>
              <a:ext uri="{FF2B5EF4-FFF2-40B4-BE49-F238E27FC236}">
                <a16:creationId xmlns:a16="http://schemas.microsoft.com/office/drawing/2014/main" id="{AF304996-63E2-DA67-CDC6-FABE72077E66}"/>
              </a:ext>
            </a:extLst>
          </p:cNvPr>
          <p:cNvSpPr/>
          <p:nvPr/>
        </p:nvSpPr>
        <p:spPr>
          <a:xfrm>
            <a:off x="4056183" y="6424248"/>
            <a:ext cx="1913478" cy="433752"/>
          </a:xfrm>
          <a:prstGeom prst="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r>
              <a:rPr lang="en-US" altLang="zh-CN" sz="1200" b="1" dirty="0">
                <a:solidFill>
                  <a:prstClr val="white"/>
                </a:solidFill>
                <a:latin typeface="Arial" panose="020B0604020202020204"/>
                <a:ea typeface="微软雅黑" panose="020B0503020204020204" charset="-122"/>
                <a:sym typeface="Arial" panose="020B0604020202020204"/>
              </a:rPr>
              <a:t>Working Modes</a:t>
            </a:r>
            <a:endParaRPr lang="zh-CN" altLang="en-US" sz="1200" b="1" dirty="0">
              <a:solidFill>
                <a:prstClr val="white"/>
              </a:solidFill>
              <a:latin typeface="Arial" panose="020B0604020202020204"/>
              <a:ea typeface="微软雅黑" panose="020B0503020204020204" charset="-122"/>
            </a:endParaRPr>
          </a:p>
        </p:txBody>
      </p:sp>
      <p:sp>
        <p:nvSpPr>
          <p:cNvPr id="9" name="矩形 8">
            <a:extLst>
              <a:ext uri="{FF2B5EF4-FFF2-40B4-BE49-F238E27FC236}">
                <a16:creationId xmlns:a16="http://schemas.microsoft.com/office/drawing/2014/main" id="{3AD07954-4C48-C3D8-A9D5-90B15D770D01}"/>
              </a:ext>
            </a:extLst>
          </p:cNvPr>
          <p:cNvSpPr/>
          <p:nvPr/>
        </p:nvSpPr>
        <p:spPr>
          <a:xfrm>
            <a:off x="5969662" y="6424244"/>
            <a:ext cx="1972366" cy="433752"/>
          </a:xfrm>
          <a:prstGeom prst="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r>
              <a:rPr lang="en-US" altLang="zh-CN" sz="1200" b="1">
                <a:solidFill>
                  <a:prstClr val="white"/>
                </a:solidFill>
                <a:latin typeface="Arial" panose="020B0604020202020204"/>
                <a:ea typeface="微软雅黑" panose="020B0503020204020204" charset="-122"/>
                <a:sym typeface="Arial" panose="020B0604020202020204"/>
              </a:rPr>
              <a:t>Commands</a:t>
            </a:r>
            <a:endParaRPr lang="en-US" altLang="zh-CN" sz="1200" b="1" dirty="0">
              <a:solidFill>
                <a:prstClr val="white"/>
              </a:solidFill>
              <a:latin typeface="Arial" panose="020B0604020202020204"/>
              <a:ea typeface="微软雅黑" panose="020B0503020204020204" charset="-122"/>
              <a:sym typeface="Arial" panose="020B0604020202020204"/>
            </a:endParaRPr>
          </a:p>
        </p:txBody>
      </p:sp>
      <p:sp>
        <p:nvSpPr>
          <p:cNvPr id="10" name="矩形 9">
            <a:extLst>
              <a:ext uri="{FF2B5EF4-FFF2-40B4-BE49-F238E27FC236}">
                <a16:creationId xmlns:a16="http://schemas.microsoft.com/office/drawing/2014/main" id="{D512FC9F-81E9-7F2B-3E74-3EE8BE6FF592}"/>
              </a:ext>
            </a:extLst>
          </p:cNvPr>
          <p:cNvSpPr/>
          <p:nvPr/>
        </p:nvSpPr>
        <p:spPr>
          <a:xfrm>
            <a:off x="7942028" y="6424244"/>
            <a:ext cx="2069480" cy="433752"/>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CN" sz="1200" b="1">
                <a:solidFill>
                  <a:prstClr val="white"/>
                </a:solidFill>
                <a:latin typeface="Arial" panose="020B0604020202020204"/>
                <a:ea typeface="微软雅黑" panose="020B0503020204020204" charset="-122"/>
                <a:sym typeface="Arial" panose="020B0604020202020204"/>
              </a:rPr>
              <a:t>Manual Configuration</a:t>
            </a:r>
            <a:endParaRPr lang="en-US" altLang="zh-CN" sz="1200" b="1" dirty="0">
              <a:solidFill>
                <a:prstClr val="white"/>
              </a:solidFill>
              <a:latin typeface="Arial" panose="020B0604020202020204"/>
              <a:ea typeface="微软雅黑" panose="020B0503020204020204" charset="-122"/>
              <a:sym typeface="Arial" panose="020B0604020202020204"/>
            </a:endParaRPr>
          </a:p>
        </p:txBody>
      </p:sp>
      <p:sp>
        <p:nvSpPr>
          <p:cNvPr id="11" name="矩形 10">
            <a:extLst>
              <a:ext uri="{FF2B5EF4-FFF2-40B4-BE49-F238E27FC236}">
                <a16:creationId xmlns:a16="http://schemas.microsoft.com/office/drawing/2014/main" id="{A04D0DD7-CB7B-E942-BFD8-D23DF186741E}"/>
              </a:ext>
            </a:extLst>
          </p:cNvPr>
          <p:cNvSpPr/>
          <p:nvPr/>
        </p:nvSpPr>
        <p:spPr>
          <a:xfrm>
            <a:off x="10011509" y="6424248"/>
            <a:ext cx="2180490" cy="433752"/>
          </a:xfrm>
          <a:prstGeom prst="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defRPr/>
            </a:pPr>
            <a:r>
              <a:rPr lang="en-US" altLang="zh-CN" sz="1200" b="1" dirty="0">
                <a:solidFill>
                  <a:prstClr val="white"/>
                </a:solidFill>
                <a:latin typeface="Arial" panose="020B0604020202020204"/>
                <a:ea typeface="微软雅黑" panose="020B0503020204020204" charset="-122"/>
                <a:sym typeface="Arial" panose="020B0604020202020204"/>
              </a:rPr>
              <a:t>Experiment</a:t>
            </a:r>
            <a:endParaRPr lang="zh-CN" altLang="en-US" sz="1200" b="1" dirty="0">
              <a:solidFill>
                <a:prstClr val="white"/>
              </a:solidFill>
              <a:latin typeface="Arial" panose="020B0604020202020204"/>
              <a:ea typeface="微软雅黑" panose="020B0503020204020204" charset="-122"/>
            </a:endParaRPr>
          </a:p>
        </p:txBody>
      </p:sp>
      <p:sp>
        <p:nvSpPr>
          <p:cNvPr id="12" name="矩形 11">
            <a:extLst>
              <a:ext uri="{FF2B5EF4-FFF2-40B4-BE49-F238E27FC236}">
                <a16:creationId xmlns:a16="http://schemas.microsoft.com/office/drawing/2014/main" id="{76EEFEF1-1DD4-3441-6E5F-180310B4ED87}"/>
              </a:ext>
            </a:extLst>
          </p:cNvPr>
          <p:cNvSpPr/>
          <p:nvPr/>
        </p:nvSpPr>
        <p:spPr>
          <a:xfrm>
            <a:off x="1981201" y="6424248"/>
            <a:ext cx="2074982" cy="433752"/>
          </a:xfrm>
          <a:prstGeom prst="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r>
              <a:rPr lang="en-US" altLang="zh-CN" sz="1200" b="1">
                <a:solidFill>
                  <a:prstClr val="white"/>
                </a:solidFill>
                <a:latin typeface="Arial" panose="020B0604020202020204"/>
                <a:ea typeface="微软雅黑" panose="020B0503020204020204" charset="-122"/>
                <a:sym typeface="Arial" panose="020B0604020202020204"/>
              </a:rPr>
              <a:t>Remote access</a:t>
            </a:r>
            <a:endParaRPr lang="en-US" altLang="zh-CN" sz="1200" b="1" dirty="0">
              <a:solidFill>
                <a:prstClr val="white"/>
              </a:solidFill>
              <a:latin typeface="Arial" panose="020B0604020202020204"/>
              <a:ea typeface="微软雅黑" panose="020B0503020204020204" charset="-122"/>
              <a:sym typeface="Arial" panose="020B0604020202020204"/>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8B19C5C8-8188-E535-B7BE-F901AF05B8D1}"/>
              </a:ext>
            </a:extLst>
          </p:cNvPr>
          <p:cNvSpPr/>
          <p:nvPr/>
        </p:nvSpPr>
        <p:spPr>
          <a:xfrm>
            <a:off x="0" y="6424240"/>
            <a:ext cx="12139246" cy="433755"/>
          </a:xfrm>
          <a:prstGeom prst="rect">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zh-CN" altLang="en-US" dirty="0"/>
          </a:p>
        </p:txBody>
      </p:sp>
      <p:grpSp>
        <p:nvGrpSpPr>
          <p:cNvPr id="14" name="组合 13"/>
          <p:cNvGrpSpPr/>
          <p:nvPr/>
        </p:nvGrpSpPr>
        <p:grpSpPr>
          <a:xfrm>
            <a:off x="0" y="360078"/>
            <a:ext cx="12192000" cy="584775"/>
            <a:chOff x="0" y="360078"/>
            <a:chExt cx="12192000" cy="584775"/>
          </a:xfrm>
        </p:grpSpPr>
        <p:sp>
          <p:nvSpPr>
            <p:cNvPr id="18" name="文本框 17"/>
            <p:cNvSpPr txBox="1"/>
            <p:nvPr/>
          </p:nvSpPr>
          <p:spPr>
            <a:xfrm>
              <a:off x="749381" y="360078"/>
              <a:ext cx="4457700" cy="584775"/>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200" b="1"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sym typeface="Arial" panose="020B0604020202020204"/>
                </a:rPr>
                <a:t>Router and Switch</a:t>
              </a:r>
              <a:endParaRPr kumimoji="0" lang="zh-CN" altLang="en-US" sz="3200" b="1"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sym typeface="Arial" panose="020B0604020202020204"/>
              </a:endParaRPr>
            </a:p>
          </p:txBody>
        </p:sp>
        <p:cxnSp>
          <p:nvCxnSpPr>
            <p:cNvPr id="16" name="直接连接符 15"/>
            <p:cNvCxnSpPr/>
            <p:nvPr/>
          </p:nvCxnSpPr>
          <p:spPr>
            <a:xfrm>
              <a:off x="4432382" y="724545"/>
              <a:ext cx="7759618" cy="0"/>
            </a:xfrm>
            <a:prstGeom prst="line">
              <a:avLst/>
            </a:prstGeom>
            <a:ln w="25400" cmpd="thickThin">
              <a:solidFill>
                <a:srgbClr val="1C79C6"/>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0" y="724545"/>
              <a:ext cx="660400" cy="0"/>
            </a:xfrm>
            <a:prstGeom prst="line">
              <a:avLst/>
            </a:prstGeom>
            <a:ln w="25400" cmpd="thickThin">
              <a:solidFill>
                <a:srgbClr val="1C79C6"/>
              </a:solidFill>
            </a:ln>
          </p:spPr>
          <p:style>
            <a:lnRef idx="1">
              <a:schemeClr val="accent1"/>
            </a:lnRef>
            <a:fillRef idx="0">
              <a:schemeClr val="accent1"/>
            </a:fillRef>
            <a:effectRef idx="0">
              <a:schemeClr val="accent1"/>
            </a:effectRef>
            <a:fontRef idx="minor">
              <a:schemeClr val="tx1"/>
            </a:fontRef>
          </p:style>
        </p:cxnSp>
      </p:grpSp>
      <p:sp>
        <p:nvSpPr>
          <p:cNvPr id="4" name="AutoShape 2" descr="2023家用路由器排名前十名推荐-玩物派">
            <a:extLst>
              <a:ext uri="{FF2B5EF4-FFF2-40B4-BE49-F238E27FC236}">
                <a16:creationId xmlns:a16="http://schemas.microsoft.com/office/drawing/2014/main" id="{23325E2A-2A6E-A2D0-4D98-92478ECC435D}"/>
              </a:ext>
            </a:extLst>
          </p:cNvPr>
          <p:cNvSpPr>
            <a:spLocks noChangeAspect="1" noChangeArrowheads="1"/>
          </p:cNvSpPr>
          <p:nvPr/>
        </p:nvSpPr>
        <p:spPr bwMode="auto">
          <a:xfrm>
            <a:off x="4136048" y="3411311"/>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AutoShape 4" descr="2023家用路由器排名前十名推荐-玩物派">
            <a:extLst>
              <a:ext uri="{FF2B5EF4-FFF2-40B4-BE49-F238E27FC236}">
                <a16:creationId xmlns:a16="http://schemas.microsoft.com/office/drawing/2014/main" id="{F0E81EF1-94E9-5EF2-1898-CE235C900780}"/>
              </a:ext>
            </a:extLst>
          </p:cNvPr>
          <p:cNvSpPr>
            <a:spLocks noChangeAspect="1" noChangeArrowheads="1"/>
          </p:cNvSpPr>
          <p:nvPr/>
        </p:nvSpPr>
        <p:spPr bwMode="auto">
          <a:xfrm>
            <a:off x="5799666" y="3453644"/>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2050" name="Picture 2">
            <a:extLst>
              <a:ext uri="{FF2B5EF4-FFF2-40B4-BE49-F238E27FC236}">
                <a16:creationId xmlns:a16="http://schemas.microsoft.com/office/drawing/2014/main" id="{C81CA623-30AA-A6A8-C82B-A5B5C55E65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80146" y="3510527"/>
            <a:ext cx="6442686" cy="2363013"/>
          </a:xfrm>
          <a:prstGeom prst="rect">
            <a:avLst/>
          </a:prstGeom>
          <a:ln w="228600" cap="sq" cmpd="thickThin">
            <a:solidFill>
              <a:srgbClr val="000000"/>
            </a:solidFill>
            <a:prstDash val="solid"/>
            <a:miter lim="800000"/>
          </a:ln>
          <a:effectLst>
            <a:innerShdw blurRad="76200">
              <a:srgbClr val="000000"/>
            </a:innerShdw>
          </a:effectLst>
          <a:extLst>
            <a:ext uri="{909E8E84-426E-40DD-AFC4-6F175D3DCCD1}">
              <a14:hiddenFill xmlns:a14="http://schemas.microsoft.com/office/drawing/2010/main">
                <a:solidFill>
                  <a:srgbClr val="FFFFFF"/>
                </a:solidFill>
              </a14:hiddenFill>
            </a:ext>
          </a:extLst>
        </p:spPr>
      </p:pic>
      <p:sp>
        <p:nvSpPr>
          <p:cNvPr id="5" name="文本框 4">
            <a:extLst>
              <a:ext uri="{FF2B5EF4-FFF2-40B4-BE49-F238E27FC236}">
                <a16:creationId xmlns:a16="http://schemas.microsoft.com/office/drawing/2014/main" id="{7F6D719A-2733-0637-20B6-562B20FB8E24}"/>
              </a:ext>
            </a:extLst>
          </p:cNvPr>
          <p:cNvSpPr txBox="1"/>
          <p:nvPr/>
        </p:nvSpPr>
        <p:spPr>
          <a:xfrm>
            <a:off x="1380146" y="1309320"/>
            <a:ext cx="7382851" cy="646331"/>
          </a:xfrm>
          <a:prstGeom prst="rect">
            <a:avLst/>
          </a:prstGeom>
          <a:noFill/>
        </p:spPr>
        <p:txBody>
          <a:bodyPr wrap="square">
            <a:spAutoFit/>
          </a:bodyPr>
          <a:lstStyle/>
          <a:p>
            <a:pPr indent="-285750">
              <a:buFont typeface="Arial" panose="020B0604020202020204" pitchFamily="34" charset="0"/>
              <a:buChar char="•"/>
            </a:pPr>
            <a:r>
              <a:rPr lang="zh-CN" altLang="en-US" dirty="0">
                <a:solidFill>
                  <a:srgbClr val="D1D5DB"/>
                </a:solidFill>
                <a:latin typeface="Söhne"/>
              </a:rPr>
              <a:t>Router: addressing, forwarding (depending on IP address)</a:t>
            </a:r>
            <a:endParaRPr lang="en-US" altLang="zh-CN" dirty="0">
              <a:solidFill>
                <a:srgbClr val="D1D5DB"/>
              </a:solidFill>
              <a:latin typeface="Söhne"/>
            </a:endParaRPr>
          </a:p>
          <a:p>
            <a:pPr indent="-285750">
              <a:buFont typeface="Arial" panose="020B0604020202020204" pitchFamily="34" charset="0"/>
              <a:buChar char="•"/>
            </a:pPr>
            <a:r>
              <a:rPr lang="en-US" altLang="zh-CN" dirty="0">
                <a:solidFill>
                  <a:srgbClr val="D1D5DB"/>
                </a:solidFill>
                <a:latin typeface="Söhne"/>
              </a:rPr>
              <a:t>S</a:t>
            </a:r>
            <a:r>
              <a:rPr lang="zh-CN" altLang="en-US" dirty="0">
                <a:solidFill>
                  <a:srgbClr val="D1D5DB"/>
                </a:solidFill>
                <a:latin typeface="Söhne"/>
              </a:rPr>
              <a:t>witch: filtering, forwarding (depending on MAC address)</a:t>
            </a:r>
          </a:p>
        </p:txBody>
      </p:sp>
      <p:sp>
        <p:nvSpPr>
          <p:cNvPr id="8" name="文本框 7">
            <a:extLst>
              <a:ext uri="{FF2B5EF4-FFF2-40B4-BE49-F238E27FC236}">
                <a16:creationId xmlns:a16="http://schemas.microsoft.com/office/drawing/2014/main" id="{8B214894-F33F-633C-D0A9-3AD997C417FF}"/>
              </a:ext>
            </a:extLst>
          </p:cNvPr>
          <p:cNvSpPr txBox="1"/>
          <p:nvPr/>
        </p:nvSpPr>
        <p:spPr>
          <a:xfrm>
            <a:off x="1317994" y="2007415"/>
            <a:ext cx="6713530" cy="1200329"/>
          </a:xfrm>
          <a:prstGeom prst="rect">
            <a:avLst/>
          </a:prstGeom>
          <a:noFill/>
        </p:spPr>
        <p:txBody>
          <a:bodyPr wrap="square">
            <a:spAutoFit/>
          </a:bodyPr>
          <a:lstStyle/>
          <a:p>
            <a:r>
              <a:rPr lang="zh-CN" altLang="en-US" dirty="0">
                <a:solidFill>
                  <a:srgbClr val="D1D5DB"/>
                </a:solidFill>
                <a:latin typeface="Söhne"/>
              </a:rPr>
              <a:t>    The switch is used to connect the LAN, and the data packet is forwarded in the LAN</a:t>
            </a:r>
            <a:endParaRPr lang="en-US" altLang="zh-CN" dirty="0">
              <a:solidFill>
                <a:srgbClr val="D1D5DB"/>
              </a:solidFill>
              <a:latin typeface="Söhne"/>
            </a:endParaRPr>
          </a:p>
          <a:p>
            <a:r>
              <a:rPr lang="en-US" altLang="zh-CN" dirty="0">
                <a:solidFill>
                  <a:srgbClr val="D1D5DB"/>
                </a:solidFill>
                <a:latin typeface="Söhne"/>
              </a:rPr>
              <a:t>    T</a:t>
            </a:r>
            <a:r>
              <a:rPr lang="zh-CN" altLang="en-US" dirty="0">
                <a:solidFill>
                  <a:srgbClr val="D1D5DB"/>
                </a:solidFill>
                <a:latin typeface="Söhne"/>
              </a:rPr>
              <a:t>he router is used to connect the LAN and the external network, and the data packet can be forwarded in different Lans.</a:t>
            </a:r>
          </a:p>
        </p:txBody>
      </p:sp>
      <p:sp>
        <p:nvSpPr>
          <p:cNvPr id="3" name="矩形 2">
            <a:extLst>
              <a:ext uri="{FF2B5EF4-FFF2-40B4-BE49-F238E27FC236}">
                <a16:creationId xmlns:a16="http://schemas.microsoft.com/office/drawing/2014/main" id="{B6F58CDA-DA5D-450A-9372-1727D31399FF}"/>
              </a:ext>
            </a:extLst>
          </p:cNvPr>
          <p:cNvSpPr/>
          <p:nvPr/>
        </p:nvSpPr>
        <p:spPr>
          <a:xfrm>
            <a:off x="1" y="6424248"/>
            <a:ext cx="1981200" cy="433752"/>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kumimoji="0" lang="en-US" altLang="zh-CN" sz="1200" b="1"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sym typeface="Arial" panose="020B0604020202020204"/>
              </a:rPr>
              <a:t>Introduction to Routers</a:t>
            </a:r>
          </a:p>
        </p:txBody>
      </p:sp>
      <p:sp>
        <p:nvSpPr>
          <p:cNvPr id="9" name="矩形 8">
            <a:extLst>
              <a:ext uri="{FF2B5EF4-FFF2-40B4-BE49-F238E27FC236}">
                <a16:creationId xmlns:a16="http://schemas.microsoft.com/office/drawing/2014/main" id="{DDBDBAF5-67C8-AB16-0357-F47FFF99DBC3}"/>
              </a:ext>
            </a:extLst>
          </p:cNvPr>
          <p:cNvSpPr/>
          <p:nvPr/>
        </p:nvSpPr>
        <p:spPr>
          <a:xfrm>
            <a:off x="4056183" y="6424248"/>
            <a:ext cx="1913478" cy="433752"/>
          </a:xfrm>
          <a:prstGeom prst="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r>
              <a:rPr lang="en-US" altLang="zh-CN" sz="1200" b="1" dirty="0">
                <a:solidFill>
                  <a:prstClr val="white"/>
                </a:solidFill>
                <a:latin typeface="Arial" panose="020B0604020202020204"/>
                <a:ea typeface="微软雅黑" panose="020B0503020204020204" charset="-122"/>
                <a:sym typeface="Arial" panose="020B0604020202020204"/>
              </a:rPr>
              <a:t>Five Working Modes</a:t>
            </a:r>
            <a:endParaRPr lang="zh-CN" altLang="en-US" sz="1200" b="1" dirty="0">
              <a:solidFill>
                <a:prstClr val="white"/>
              </a:solidFill>
              <a:latin typeface="Arial" panose="020B0604020202020204"/>
              <a:ea typeface="微软雅黑" panose="020B0503020204020204" charset="-122"/>
            </a:endParaRPr>
          </a:p>
        </p:txBody>
      </p:sp>
      <p:sp>
        <p:nvSpPr>
          <p:cNvPr id="11" name="矩形 10">
            <a:extLst>
              <a:ext uri="{FF2B5EF4-FFF2-40B4-BE49-F238E27FC236}">
                <a16:creationId xmlns:a16="http://schemas.microsoft.com/office/drawing/2014/main" id="{568D999A-0F93-61E0-7FF3-57B02F909AA1}"/>
              </a:ext>
            </a:extLst>
          </p:cNvPr>
          <p:cNvSpPr/>
          <p:nvPr/>
        </p:nvSpPr>
        <p:spPr>
          <a:xfrm>
            <a:off x="5969662" y="6424244"/>
            <a:ext cx="1972366" cy="433752"/>
          </a:xfrm>
          <a:prstGeom prst="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r>
              <a:rPr lang="en-US" altLang="zh-CN" sz="1200" b="1">
                <a:solidFill>
                  <a:prstClr val="white"/>
                </a:solidFill>
                <a:latin typeface="Arial" panose="020B0604020202020204"/>
                <a:ea typeface="微软雅黑" panose="020B0503020204020204" charset="-122"/>
                <a:sym typeface="Arial" panose="020B0604020202020204"/>
              </a:rPr>
              <a:t>Commands</a:t>
            </a:r>
            <a:endParaRPr lang="en-US" altLang="zh-CN" sz="1200" b="1" dirty="0">
              <a:solidFill>
                <a:prstClr val="white"/>
              </a:solidFill>
              <a:latin typeface="Arial" panose="020B0604020202020204"/>
              <a:ea typeface="微软雅黑" panose="020B0503020204020204" charset="-122"/>
              <a:sym typeface="Arial" panose="020B0604020202020204"/>
            </a:endParaRPr>
          </a:p>
        </p:txBody>
      </p:sp>
      <p:sp>
        <p:nvSpPr>
          <p:cNvPr id="12" name="矩形 11">
            <a:extLst>
              <a:ext uri="{FF2B5EF4-FFF2-40B4-BE49-F238E27FC236}">
                <a16:creationId xmlns:a16="http://schemas.microsoft.com/office/drawing/2014/main" id="{7DE22A0B-5C11-A326-F0A2-50C0C3FFCDB3}"/>
              </a:ext>
            </a:extLst>
          </p:cNvPr>
          <p:cNvSpPr/>
          <p:nvPr/>
        </p:nvSpPr>
        <p:spPr>
          <a:xfrm>
            <a:off x="7942028" y="6424244"/>
            <a:ext cx="2069480" cy="433752"/>
          </a:xfrm>
          <a:prstGeom prst="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defRPr/>
            </a:pPr>
            <a:r>
              <a:rPr lang="en-US" altLang="zh-CN" sz="1200" b="1" dirty="0">
                <a:solidFill>
                  <a:prstClr val="white"/>
                </a:solidFill>
                <a:latin typeface="Arial" panose="020B0604020202020204"/>
                <a:ea typeface="微软雅黑" panose="020B0503020204020204" charset="-122"/>
                <a:sym typeface="Arial" panose="020B0604020202020204"/>
              </a:rPr>
              <a:t>Manual Configuration</a:t>
            </a:r>
          </a:p>
        </p:txBody>
      </p:sp>
      <p:sp>
        <p:nvSpPr>
          <p:cNvPr id="13" name="矩形 12">
            <a:extLst>
              <a:ext uri="{FF2B5EF4-FFF2-40B4-BE49-F238E27FC236}">
                <a16:creationId xmlns:a16="http://schemas.microsoft.com/office/drawing/2014/main" id="{8464ED14-4106-602C-F943-5EEC465228F3}"/>
              </a:ext>
            </a:extLst>
          </p:cNvPr>
          <p:cNvSpPr/>
          <p:nvPr/>
        </p:nvSpPr>
        <p:spPr>
          <a:xfrm>
            <a:off x="10011509" y="6424248"/>
            <a:ext cx="2180490" cy="433752"/>
          </a:xfrm>
          <a:prstGeom prst="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defRPr/>
            </a:pPr>
            <a:r>
              <a:rPr lang="en-US" altLang="zh-CN" sz="1200" b="1" dirty="0">
                <a:solidFill>
                  <a:prstClr val="white"/>
                </a:solidFill>
                <a:latin typeface="Arial" panose="020B0604020202020204"/>
                <a:ea typeface="微软雅黑" panose="020B0503020204020204" charset="-122"/>
                <a:sym typeface="Arial" panose="020B0604020202020204"/>
              </a:rPr>
              <a:t>Experiment</a:t>
            </a:r>
            <a:endParaRPr lang="zh-CN" altLang="en-US" sz="1200" b="1" dirty="0">
              <a:solidFill>
                <a:prstClr val="white"/>
              </a:solidFill>
              <a:latin typeface="Arial" panose="020B0604020202020204"/>
              <a:ea typeface="微软雅黑" panose="020B0503020204020204" charset="-122"/>
            </a:endParaRPr>
          </a:p>
        </p:txBody>
      </p:sp>
      <p:sp>
        <p:nvSpPr>
          <p:cNvPr id="7" name="矩形 6">
            <a:extLst>
              <a:ext uri="{FF2B5EF4-FFF2-40B4-BE49-F238E27FC236}">
                <a16:creationId xmlns:a16="http://schemas.microsoft.com/office/drawing/2014/main" id="{B40E2914-F4CA-EF88-AC4D-B35352EDF213}"/>
              </a:ext>
            </a:extLst>
          </p:cNvPr>
          <p:cNvSpPr/>
          <p:nvPr/>
        </p:nvSpPr>
        <p:spPr>
          <a:xfrm>
            <a:off x="1981201" y="6424244"/>
            <a:ext cx="2074982" cy="433752"/>
          </a:xfrm>
          <a:prstGeom prst="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r>
              <a:rPr lang="en-US" altLang="zh-CN" sz="1200" b="1" dirty="0">
                <a:solidFill>
                  <a:prstClr val="white"/>
                </a:solidFill>
                <a:latin typeface="Arial" panose="020B0604020202020204"/>
                <a:ea typeface="微软雅黑" panose="020B0503020204020204" charset="-122"/>
                <a:sym typeface="Arial" panose="020B0604020202020204"/>
              </a:rPr>
              <a:t>Remote Access</a:t>
            </a:r>
          </a:p>
        </p:txBody>
      </p:sp>
      <mc:AlternateContent xmlns:mc="http://schemas.openxmlformats.org/markup-compatibility/2006">
        <mc:Choice xmlns:am3d="http://schemas.microsoft.com/office/drawing/2017/model3d" Requires="am3d">
          <p:graphicFrame>
            <p:nvGraphicFramePr>
              <p:cNvPr id="10" name="3D 模型 9">
                <a:extLst>
                  <a:ext uri="{FF2B5EF4-FFF2-40B4-BE49-F238E27FC236}">
                    <a16:creationId xmlns:a16="http://schemas.microsoft.com/office/drawing/2014/main" id="{69AB30EA-6C78-2F94-53CB-EEBBC2BC6AB0}"/>
                  </a:ext>
                </a:extLst>
              </p:cNvPr>
              <p:cNvGraphicFramePr>
                <a:graphicFrameLocks noChangeAspect="1"/>
              </p:cNvGraphicFramePr>
              <p:nvPr>
                <p:extLst>
                  <p:ext uri="{D42A27DB-BD31-4B8C-83A1-F6EECF244321}">
                    <p14:modId xmlns:p14="http://schemas.microsoft.com/office/powerpoint/2010/main" val="1727770514"/>
                  </p:ext>
                </p:extLst>
              </p:nvPr>
            </p:nvGraphicFramePr>
            <p:xfrm>
              <a:off x="8763050" y="1293756"/>
              <a:ext cx="2618187" cy="3901421"/>
            </p:xfrm>
            <a:graphic>
              <a:graphicData uri="http://schemas.microsoft.com/office/drawing/2017/model3d">
                <am3d:model3d r:embed="rId4">
                  <am3d:spPr>
                    <a:xfrm>
                      <a:off x="0" y="0"/>
                      <a:ext cx="2618187" cy="3901421"/>
                    </a:xfrm>
                    <a:prstGeom prst="rect">
                      <a:avLst/>
                    </a:prstGeom>
                  </am3d:spPr>
                  <am3d:camera>
                    <am3d:pos x="0" y="0" z="65554939"/>
                    <am3d:up dx="0" dy="36000000" dz="0"/>
                    <am3d:lookAt x="0" y="0" z="0"/>
                    <am3d:perspective fov="2700000"/>
                  </am3d:camera>
                  <am3d:trans>
                    <am3d:meterPerModelUnit n="5423934" d="1000000"/>
                    <am3d:preTrans dx="57216741" dy="-19430291" dz="-11779354"/>
                    <am3d:scale>
                      <am3d:sx n="1000000" d="1000000"/>
                      <am3d:sy n="1000000" d="1000000"/>
                      <am3d:sz n="1000000" d="1000000"/>
                    </am3d:scale>
                    <am3d:rot ax="10046282" ay="32472" az="10792777"/>
                    <am3d:postTrans dx="0" dy="0" dz="0"/>
                  </am3d:trans>
                  <am3d:raster rName="Office3DRenderer" rVer="16.0.8326">
                    <am3d:blip r:embed="rId5"/>
                  </am3d:raster>
                  <am3d:objViewport viewportSz="475081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0" name="3D 模型 9">
                <a:extLst>
                  <a:ext uri="{FF2B5EF4-FFF2-40B4-BE49-F238E27FC236}">
                    <a16:creationId xmlns:a16="http://schemas.microsoft.com/office/drawing/2014/main" id="{69AB30EA-6C78-2F94-53CB-EEBBC2BC6AB0}"/>
                  </a:ext>
                </a:extLst>
              </p:cNvPr>
              <p:cNvPicPr>
                <a:picLocks noGrp="1" noRot="1" noChangeAspect="1" noMove="1" noResize="1" noEditPoints="1" noAdjustHandles="1" noChangeArrowheads="1" noChangeShapeType="1" noCrop="1"/>
              </p:cNvPicPr>
              <p:nvPr/>
            </p:nvPicPr>
            <p:blipFill>
              <a:blip r:embed="rId5"/>
              <a:stretch>
                <a:fillRect/>
              </a:stretch>
            </p:blipFill>
            <p:spPr>
              <a:xfrm>
                <a:off x="8763050" y="1293756"/>
                <a:ext cx="2618187" cy="3901421"/>
              </a:xfrm>
              <a:prstGeom prst="rect">
                <a:avLst/>
              </a:prstGeom>
            </p:spPr>
          </p:pic>
        </mc:Fallback>
      </mc:AlternateContent>
    </p:spTree>
    <p:extLst>
      <p:ext uri="{BB962C8B-B14F-4D97-AF65-F5344CB8AC3E}">
        <p14:creationId xmlns:p14="http://schemas.microsoft.com/office/powerpoint/2010/main" val="178365427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4875848" y="2095143"/>
            <a:ext cx="2439035" cy="768350"/>
          </a:xfrm>
          <a:prstGeom prst="rect">
            <a:avLst/>
          </a:prstGeom>
          <a:noFill/>
        </p:spPr>
        <p:txBody>
          <a:bodyPr wrap="non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44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Arial" panose="020B0604020202020204"/>
                <a:ea typeface="微软雅黑" panose="020B0503020204020204" charset="-122"/>
                <a:sym typeface="Arial" panose="020B0604020202020204"/>
              </a:rPr>
              <a:t>PART 06</a:t>
            </a:r>
            <a:endParaRPr kumimoji="0" lang="zh-CN" altLang="en-US" sz="44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Arial" panose="020B0604020202020204"/>
              <a:ea typeface="微软雅黑" panose="020B0503020204020204" charset="-122"/>
              <a:sym typeface="Arial" panose="020B0604020202020204"/>
            </a:endParaRPr>
          </a:p>
        </p:txBody>
      </p:sp>
      <p:sp>
        <p:nvSpPr>
          <p:cNvPr id="6" name="矩形 5"/>
          <p:cNvSpPr/>
          <p:nvPr/>
        </p:nvSpPr>
        <p:spPr>
          <a:xfrm>
            <a:off x="3486150" y="2995930"/>
            <a:ext cx="5219700" cy="1370330"/>
          </a:xfrm>
          <a:prstGeom prst="rect">
            <a:avLst/>
          </a:prstGeom>
          <a:solidFill>
            <a:srgbClr val="02238E"/>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a:ea typeface="微软雅黑" panose="020B0503020204020204" charset="-122"/>
              <a:sym typeface="Arial" panose="020B0604020202020204"/>
            </a:endParaRPr>
          </a:p>
        </p:txBody>
      </p:sp>
      <p:sp>
        <p:nvSpPr>
          <p:cNvPr id="4" name="文本框 3"/>
          <p:cNvSpPr txBox="1"/>
          <p:nvPr/>
        </p:nvSpPr>
        <p:spPr>
          <a:xfrm>
            <a:off x="3486150" y="3072130"/>
            <a:ext cx="5219065" cy="1753235"/>
          </a:xfrm>
          <a:prstGeom prst="rect">
            <a:avLst/>
          </a:prstGeom>
          <a:noFill/>
        </p:spPr>
        <p:txBody>
          <a:bodyPr wrap="squar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3600" b="1" noProof="0" dirty="0">
                <a:ln>
                  <a:noFill/>
                </a:ln>
                <a:solidFill>
                  <a:prstClr val="white"/>
                </a:solidFill>
                <a:effectLst/>
                <a:uLnTx/>
                <a:uFillTx/>
                <a:latin typeface="Arial" panose="020B0604020202020204"/>
                <a:ea typeface="微软雅黑" panose="020B0503020204020204" charset="-122"/>
                <a:sym typeface="Arial" panose="020B0604020202020204"/>
              </a:rPr>
              <a:t>Experiment on </a:t>
            </a:r>
          </a:p>
          <a:p>
            <a:pPr marL="0" marR="0" lvl="0" indent="0" algn="ctr" defTabSz="914400" rtl="0" eaLnBrk="1" fontAlgn="auto" latinLnBrk="0" hangingPunct="1">
              <a:lnSpc>
                <a:spcPct val="100000"/>
              </a:lnSpc>
              <a:spcBef>
                <a:spcPts val="0"/>
              </a:spcBef>
              <a:spcAft>
                <a:spcPts val="0"/>
              </a:spcAft>
              <a:buClrTx/>
              <a:buSzTx/>
              <a:buFontTx/>
              <a:buNone/>
              <a:defRPr/>
            </a:pPr>
            <a:r>
              <a:rPr lang="en-US" altLang="zh-CN" sz="3600" b="1" noProof="0" dirty="0">
                <a:ln>
                  <a:noFill/>
                </a:ln>
                <a:solidFill>
                  <a:prstClr val="white"/>
                </a:solidFill>
                <a:effectLst/>
                <a:uLnTx/>
                <a:uFillTx/>
                <a:latin typeface="Arial" panose="020B0604020202020204"/>
                <a:ea typeface="微软雅黑" panose="020B0503020204020204" charset="-122"/>
                <a:sym typeface="Arial" panose="020B0604020202020204"/>
              </a:rPr>
              <a:t>Cisco Packet Tracer</a:t>
            </a:r>
            <a:endParaRPr kumimoji="0" lang="en-US" altLang="zh-CN" sz="3600" b="1"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sym typeface="Arial" panose="020B0604020202020204"/>
            </a:endParaRPr>
          </a:p>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6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Arial" panose="020B0604020202020204"/>
              <a:ea typeface="微软雅黑" panose="020B0503020204020204" charset="-122"/>
              <a:sym typeface="Arial" panose="020B0604020202020204"/>
            </a:endParaRPr>
          </a:p>
        </p:txBody>
      </p:sp>
      <p:sp>
        <p:nvSpPr>
          <p:cNvPr id="10" name="矩形 9">
            <a:extLst>
              <a:ext uri="{FF2B5EF4-FFF2-40B4-BE49-F238E27FC236}">
                <a16:creationId xmlns:a16="http://schemas.microsoft.com/office/drawing/2014/main" id="{8B80AFFA-D88C-40C0-EDE7-807EF2B282E9}"/>
              </a:ext>
            </a:extLst>
          </p:cNvPr>
          <p:cNvSpPr/>
          <p:nvPr/>
        </p:nvSpPr>
        <p:spPr>
          <a:xfrm>
            <a:off x="0" y="6433810"/>
            <a:ext cx="12139246" cy="424191"/>
          </a:xfrm>
          <a:prstGeom prst="rect">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zh-CN" altLang="en-US" dirty="0"/>
          </a:p>
        </p:txBody>
      </p:sp>
      <p:sp>
        <p:nvSpPr>
          <p:cNvPr id="11" name="矩形 10">
            <a:extLst>
              <a:ext uri="{FF2B5EF4-FFF2-40B4-BE49-F238E27FC236}">
                <a16:creationId xmlns:a16="http://schemas.microsoft.com/office/drawing/2014/main" id="{E4D8B0F4-AFDC-73F6-E08E-10F574BDA9EC}"/>
              </a:ext>
            </a:extLst>
          </p:cNvPr>
          <p:cNvSpPr/>
          <p:nvPr/>
        </p:nvSpPr>
        <p:spPr>
          <a:xfrm>
            <a:off x="1" y="6424248"/>
            <a:ext cx="1981200" cy="433752"/>
          </a:xfrm>
          <a:prstGeom prst="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r>
              <a:rPr lang="en-US" altLang="zh-CN" sz="1200" b="1" dirty="0">
                <a:solidFill>
                  <a:prstClr val="white"/>
                </a:solidFill>
                <a:latin typeface="Arial" panose="020B0604020202020204"/>
                <a:ea typeface="微软雅黑" panose="020B0503020204020204" charset="-122"/>
                <a:sym typeface="Arial" panose="020B0604020202020204"/>
              </a:rPr>
              <a:t>Introduction to Routers</a:t>
            </a:r>
          </a:p>
        </p:txBody>
      </p:sp>
      <p:sp>
        <p:nvSpPr>
          <p:cNvPr id="12" name="矩形 11">
            <a:extLst>
              <a:ext uri="{FF2B5EF4-FFF2-40B4-BE49-F238E27FC236}">
                <a16:creationId xmlns:a16="http://schemas.microsoft.com/office/drawing/2014/main" id="{E2C1E516-1941-518D-4B06-620DA5E9E358}"/>
              </a:ext>
            </a:extLst>
          </p:cNvPr>
          <p:cNvSpPr/>
          <p:nvPr/>
        </p:nvSpPr>
        <p:spPr>
          <a:xfrm>
            <a:off x="4056183" y="6424248"/>
            <a:ext cx="1913478" cy="433752"/>
          </a:xfrm>
          <a:prstGeom prst="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r>
              <a:rPr lang="en-US" altLang="zh-CN" sz="1200" b="1" dirty="0">
                <a:solidFill>
                  <a:prstClr val="white"/>
                </a:solidFill>
                <a:latin typeface="Arial" panose="020B0604020202020204"/>
                <a:ea typeface="微软雅黑" panose="020B0503020204020204" charset="-122"/>
                <a:sym typeface="Arial" panose="020B0604020202020204"/>
              </a:rPr>
              <a:t>Working Modes</a:t>
            </a:r>
            <a:endParaRPr lang="zh-CN" altLang="en-US" sz="1200" b="1" dirty="0">
              <a:solidFill>
                <a:prstClr val="white"/>
              </a:solidFill>
              <a:latin typeface="Arial" panose="020B0604020202020204"/>
              <a:ea typeface="微软雅黑" panose="020B0503020204020204" charset="-122"/>
            </a:endParaRPr>
          </a:p>
        </p:txBody>
      </p:sp>
      <p:sp>
        <p:nvSpPr>
          <p:cNvPr id="13" name="矩形 12">
            <a:extLst>
              <a:ext uri="{FF2B5EF4-FFF2-40B4-BE49-F238E27FC236}">
                <a16:creationId xmlns:a16="http://schemas.microsoft.com/office/drawing/2014/main" id="{D46DE2BA-9884-4124-5548-51E160A38F56}"/>
              </a:ext>
            </a:extLst>
          </p:cNvPr>
          <p:cNvSpPr/>
          <p:nvPr/>
        </p:nvSpPr>
        <p:spPr>
          <a:xfrm>
            <a:off x="5969662" y="6424244"/>
            <a:ext cx="1972366" cy="433752"/>
          </a:xfrm>
          <a:prstGeom prst="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r>
              <a:rPr lang="en-US" altLang="zh-CN" sz="1200" b="1">
                <a:solidFill>
                  <a:prstClr val="white"/>
                </a:solidFill>
                <a:latin typeface="Arial" panose="020B0604020202020204"/>
                <a:ea typeface="微软雅黑" panose="020B0503020204020204" charset="-122"/>
                <a:sym typeface="Arial" panose="020B0604020202020204"/>
              </a:rPr>
              <a:t>Commands</a:t>
            </a:r>
            <a:endParaRPr lang="en-US" altLang="zh-CN" sz="1200" b="1" dirty="0">
              <a:solidFill>
                <a:prstClr val="white"/>
              </a:solidFill>
              <a:latin typeface="Arial" panose="020B0604020202020204"/>
              <a:ea typeface="微软雅黑" panose="020B0503020204020204" charset="-122"/>
              <a:sym typeface="Arial" panose="020B0604020202020204"/>
            </a:endParaRPr>
          </a:p>
        </p:txBody>
      </p:sp>
      <p:sp>
        <p:nvSpPr>
          <p:cNvPr id="14" name="矩形 13">
            <a:extLst>
              <a:ext uri="{FF2B5EF4-FFF2-40B4-BE49-F238E27FC236}">
                <a16:creationId xmlns:a16="http://schemas.microsoft.com/office/drawing/2014/main" id="{F5F9AC5C-D208-588A-DFCA-FC7BB99A522E}"/>
              </a:ext>
            </a:extLst>
          </p:cNvPr>
          <p:cNvSpPr/>
          <p:nvPr/>
        </p:nvSpPr>
        <p:spPr>
          <a:xfrm>
            <a:off x="7942028" y="6424244"/>
            <a:ext cx="2069480" cy="433752"/>
          </a:xfrm>
          <a:prstGeom prst="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r>
              <a:rPr lang="en-US" altLang="zh-CN" sz="1200" b="1">
                <a:solidFill>
                  <a:prstClr val="white"/>
                </a:solidFill>
                <a:latin typeface="Arial" panose="020B0604020202020204"/>
                <a:ea typeface="微软雅黑" panose="020B0503020204020204" charset="-122"/>
                <a:sym typeface="Arial" panose="020B0604020202020204"/>
              </a:rPr>
              <a:t>Manual Configuration</a:t>
            </a:r>
            <a:endParaRPr lang="en-US" altLang="zh-CN" sz="1200" b="1" dirty="0">
              <a:solidFill>
                <a:prstClr val="white"/>
              </a:solidFill>
              <a:latin typeface="Arial" panose="020B0604020202020204"/>
              <a:ea typeface="微软雅黑" panose="020B0503020204020204" charset="-122"/>
              <a:sym typeface="Arial" panose="020B0604020202020204"/>
            </a:endParaRPr>
          </a:p>
        </p:txBody>
      </p:sp>
      <p:sp>
        <p:nvSpPr>
          <p:cNvPr id="15" name="矩形 14">
            <a:extLst>
              <a:ext uri="{FF2B5EF4-FFF2-40B4-BE49-F238E27FC236}">
                <a16:creationId xmlns:a16="http://schemas.microsoft.com/office/drawing/2014/main" id="{29135789-2BC4-AC6F-3524-A5CCCAA3B174}"/>
              </a:ext>
            </a:extLst>
          </p:cNvPr>
          <p:cNvSpPr/>
          <p:nvPr/>
        </p:nvSpPr>
        <p:spPr>
          <a:xfrm>
            <a:off x="10011509" y="6424248"/>
            <a:ext cx="2180490" cy="433752"/>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CN" sz="1200" b="1" dirty="0">
                <a:solidFill>
                  <a:prstClr val="white"/>
                </a:solidFill>
                <a:latin typeface="Arial" panose="020B0604020202020204"/>
                <a:ea typeface="微软雅黑" panose="020B0503020204020204" charset="-122"/>
                <a:sym typeface="Arial" panose="020B0604020202020204"/>
              </a:rPr>
              <a:t>Experiment</a:t>
            </a:r>
            <a:endParaRPr lang="zh-CN" altLang="en-US" sz="1200" b="1" dirty="0">
              <a:solidFill>
                <a:prstClr val="white"/>
              </a:solidFill>
              <a:latin typeface="Arial" panose="020B0604020202020204"/>
              <a:ea typeface="微软雅黑" panose="020B0503020204020204" charset="-122"/>
            </a:endParaRPr>
          </a:p>
        </p:txBody>
      </p:sp>
      <p:sp>
        <p:nvSpPr>
          <p:cNvPr id="16" name="矩形 15">
            <a:extLst>
              <a:ext uri="{FF2B5EF4-FFF2-40B4-BE49-F238E27FC236}">
                <a16:creationId xmlns:a16="http://schemas.microsoft.com/office/drawing/2014/main" id="{AF59E27F-B8C5-9530-0247-A3B002F9F0B8}"/>
              </a:ext>
            </a:extLst>
          </p:cNvPr>
          <p:cNvSpPr/>
          <p:nvPr/>
        </p:nvSpPr>
        <p:spPr>
          <a:xfrm>
            <a:off x="1981201" y="6424248"/>
            <a:ext cx="2074982" cy="433752"/>
          </a:xfrm>
          <a:prstGeom prst="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r>
              <a:rPr lang="en-US" altLang="zh-CN" sz="1200" b="1" dirty="0">
                <a:solidFill>
                  <a:prstClr val="white"/>
                </a:solidFill>
                <a:latin typeface="Arial" panose="020B0604020202020204"/>
                <a:ea typeface="微软雅黑" panose="020B0503020204020204" charset="-122"/>
                <a:sym typeface="Arial" panose="020B0604020202020204"/>
              </a:rPr>
              <a:t>Remote Access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anim calcmode="lin" valueType="num">
                                      <p:cBhvr>
                                        <p:cTn id="10" dur="500" fill="hold"/>
                                        <p:tgtEl>
                                          <p:spTgt spid="3"/>
                                        </p:tgtEl>
                                        <p:attrNameLst>
                                          <p:attrName>ppt_x</p:attrName>
                                        </p:attrNameLst>
                                      </p:cBhvr>
                                      <p:tavLst>
                                        <p:tav tm="0">
                                          <p:val>
                                            <p:fltVal val="0.5"/>
                                          </p:val>
                                        </p:tav>
                                        <p:tav tm="100000">
                                          <p:val>
                                            <p:strVal val="#ppt_x"/>
                                          </p:val>
                                        </p:tav>
                                      </p:tavLst>
                                    </p:anim>
                                    <p:anim calcmode="lin" valueType="num">
                                      <p:cBhvr>
                                        <p:cTn id="11" dur="500" fill="hold"/>
                                        <p:tgtEl>
                                          <p:spTgt spid="3"/>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矩形 42"/>
          <p:cNvSpPr/>
          <p:nvPr/>
        </p:nvSpPr>
        <p:spPr>
          <a:xfrm>
            <a:off x="6254750" y="1840230"/>
            <a:ext cx="2021840" cy="1877695"/>
          </a:xfrm>
          <a:prstGeom prst="rect">
            <a:avLst/>
          </a:prstGeom>
          <a:solidFill>
            <a:srgbClr val="1C79C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600">
              <a:solidFill>
                <a:prstClr val="white"/>
              </a:solidFill>
              <a:latin typeface="Arial" panose="020B0604020202020204"/>
              <a:ea typeface="微软雅黑" panose="020B0503020204020204" charset="-122"/>
              <a:sym typeface="Arial" panose="020B0604020202020204"/>
            </a:endParaRPr>
          </a:p>
        </p:txBody>
      </p:sp>
      <p:sp>
        <p:nvSpPr>
          <p:cNvPr id="89" name="矩形 88"/>
          <p:cNvSpPr/>
          <p:nvPr/>
        </p:nvSpPr>
        <p:spPr>
          <a:xfrm>
            <a:off x="4055110" y="1840230"/>
            <a:ext cx="2021840" cy="1877695"/>
          </a:xfrm>
          <a:prstGeom prst="rect">
            <a:avLst/>
          </a:prstGeom>
          <a:solidFill>
            <a:srgbClr val="02238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600">
              <a:solidFill>
                <a:prstClr val="white"/>
              </a:solidFill>
              <a:latin typeface="Arial" panose="020B0604020202020204"/>
              <a:ea typeface="微软雅黑" panose="020B0503020204020204" charset="-122"/>
              <a:sym typeface="Arial" panose="020B0604020202020204"/>
            </a:endParaRPr>
          </a:p>
        </p:txBody>
      </p:sp>
      <p:sp>
        <p:nvSpPr>
          <p:cNvPr id="96" name="矩形 95"/>
          <p:cNvSpPr/>
          <p:nvPr/>
        </p:nvSpPr>
        <p:spPr>
          <a:xfrm>
            <a:off x="4047490" y="3849370"/>
            <a:ext cx="2021840" cy="1877695"/>
          </a:xfrm>
          <a:prstGeom prst="rect">
            <a:avLst/>
          </a:prstGeom>
          <a:solidFill>
            <a:srgbClr val="1C79C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600">
              <a:solidFill>
                <a:prstClr val="white"/>
              </a:solidFill>
              <a:latin typeface="Arial" panose="020B0604020202020204"/>
              <a:ea typeface="微软雅黑" panose="020B0503020204020204" charset="-122"/>
              <a:sym typeface="Arial" panose="020B0604020202020204"/>
            </a:endParaRPr>
          </a:p>
        </p:txBody>
      </p:sp>
      <p:sp>
        <p:nvSpPr>
          <p:cNvPr id="107" name="矩形 106"/>
          <p:cNvSpPr/>
          <p:nvPr/>
        </p:nvSpPr>
        <p:spPr>
          <a:xfrm>
            <a:off x="6247130" y="3863975"/>
            <a:ext cx="2021840" cy="1877695"/>
          </a:xfrm>
          <a:prstGeom prst="rect">
            <a:avLst/>
          </a:prstGeom>
          <a:solidFill>
            <a:srgbClr val="02238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600">
              <a:solidFill>
                <a:prstClr val="white"/>
              </a:solidFill>
              <a:latin typeface="Arial" panose="020B0604020202020204"/>
              <a:ea typeface="微软雅黑" panose="020B0503020204020204" charset="-122"/>
              <a:sym typeface="Arial" panose="020B0604020202020204"/>
            </a:endParaRPr>
          </a:p>
        </p:txBody>
      </p:sp>
      <p:grpSp>
        <p:nvGrpSpPr>
          <p:cNvPr id="47" name="组合 46"/>
          <p:cNvGrpSpPr/>
          <p:nvPr/>
        </p:nvGrpSpPr>
        <p:grpSpPr>
          <a:xfrm>
            <a:off x="0" y="432158"/>
            <a:ext cx="12192082" cy="645160"/>
            <a:chOff x="0" y="432158"/>
            <a:chExt cx="12192082" cy="645160"/>
          </a:xfrm>
        </p:grpSpPr>
        <p:sp>
          <p:nvSpPr>
            <p:cNvPr id="51" name="文本框 50"/>
            <p:cNvSpPr txBox="1"/>
            <p:nvPr/>
          </p:nvSpPr>
          <p:spPr>
            <a:xfrm>
              <a:off x="773113" y="432158"/>
              <a:ext cx="4457700" cy="645160"/>
            </a:xfrm>
            <a:prstGeom prst="rect">
              <a:avLst/>
            </a:prstGeom>
            <a:noFill/>
          </p:spPr>
          <p:txBody>
            <a:bodyPr wrap="square" rtlCol="0">
              <a:spAutoFit/>
              <a:scene3d>
                <a:camera prst="orthographicFront"/>
                <a:lightRig rig="threePt" dir="t"/>
              </a:scene3d>
              <a:sp3d contourW="12700"/>
            </a:bodyPr>
            <a:lstStyle>
              <a:defPPr>
                <a:defRPr lang="zh-CN"/>
              </a:defPPr>
              <a:lvl1pPr marR="0" lvl="0" indent="0" fontAlgn="auto">
                <a:lnSpc>
                  <a:spcPct val="100000"/>
                </a:lnSpc>
                <a:spcBef>
                  <a:spcPts val="0"/>
                </a:spcBef>
                <a:spcAft>
                  <a:spcPts val="0"/>
                </a:spcAft>
                <a:buClrTx/>
                <a:buSzTx/>
                <a:buFontTx/>
                <a:buNone/>
                <a:defRPr kumimoji="0" sz="3200" b="1" i="0" u="none" strike="noStrike" cap="none" spc="0" normalizeH="0" baseline="0">
                  <a:ln>
                    <a:noFill/>
                  </a:ln>
                  <a:solidFill>
                    <a:prstClr val="white"/>
                  </a:solidFill>
                  <a:effectLst/>
                  <a:uLnTx/>
                  <a:uFillTx/>
                  <a:latin typeface="Arial" panose="020B0604020202020204"/>
                  <a:ea typeface="微软雅黑" panose="020B0503020204020204" charset="-122"/>
                </a:defRPr>
              </a:lvl1pPr>
            </a:lstStyle>
            <a:p>
              <a:r>
                <a:rPr lang="en-US" altLang="zh-CN" sz="3600" dirty="0">
                  <a:sym typeface="Arial" panose="020B0604020202020204"/>
                </a:rPr>
                <a:t>Basic Components</a:t>
              </a:r>
            </a:p>
          </p:txBody>
        </p:sp>
        <p:cxnSp>
          <p:nvCxnSpPr>
            <p:cNvPr id="49" name="直接连接符 48"/>
            <p:cNvCxnSpPr/>
            <p:nvPr/>
          </p:nvCxnSpPr>
          <p:spPr>
            <a:xfrm flipV="1">
              <a:off x="5242007" y="724545"/>
              <a:ext cx="6950075" cy="3175"/>
            </a:xfrm>
            <a:prstGeom prst="line">
              <a:avLst/>
            </a:prstGeom>
            <a:ln w="25400" cmpd="thickThin">
              <a:solidFill>
                <a:srgbClr val="1C79C6"/>
              </a:solidFill>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a:off x="0" y="724545"/>
              <a:ext cx="660400" cy="0"/>
            </a:xfrm>
            <a:prstGeom prst="line">
              <a:avLst/>
            </a:prstGeom>
            <a:ln w="25400" cmpd="thickThin">
              <a:solidFill>
                <a:srgbClr val="1C79C6"/>
              </a:solidFill>
            </a:ln>
          </p:spPr>
          <p:style>
            <a:lnRef idx="1">
              <a:schemeClr val="accent1"/>
            </a:lnRef>
            <a:fillRef idx="0">
              <a:schemeClr val="accent1"/>
            </a:fillRef>
            <a:effectRef idx="0">
              <a:schemeClr val="accent1"/>
            </a:effectRef>
            <a:fontRef idx="minor">
              <a:schemeClr val="tx1"/>
            </a:fontRef>
          </p:style>
        </p:cxnSp>
      </p:grpSp>
      <p:grpSp>
        <p:nvGrpSpPr>
          <p:cNvPr id="59" name="组合 58"/>
          <p:cNvGrpSpPr/>
          <p:nvPr/>
        </p:nvGrpSpPr>
        <p:grpSpPr>
          <a:xfrm>
            <a:off x="243146" y="1468120"/>
            <a:ext cx="3771265" cy="1871980"/>
            <a:chOff x="823952" y="3325188"/>
            <a:chExt cx="2982040" cy="1871980"/>
          </a:xfrm>
        </p:grpSpPr>
        <p:sp>
          <p:nvSpPr>
            <p:cNvPr id="60" name="矩形 59"/>
            <p:cNvSpPr/>
            <p:nvPr/>
          </p:nvSpPr>
          <p:spPr>
            <a:xfrm>
              <a:off x="823952" y="3810963"/>
              <a:ext cx="2982040" cy="1386205"/>
            </a:xfrm>
            <a:prstGeom prst="rect">
              <a:avLst/>
            </a:prstGeom>
          </p:spPr>
          <p:txBody>
            <a:bodyPr wrap="square">
              <a:noAutofit/>
              <a:scene3d>
                <a:camera prst="orthographicFront"/>
                <a:lightRig rig="threePt" dir="t"/>
              </a:scene3d>
              <a:sp3d contourW="12700"/>
            </a:bodyPr>
            <a:lstStyle/>
            <a:p>
              <a:pPr marL="0" marR="0" lvl="0" indent="0" algn="just" defTabSz="914400" rtl="0" eaLnBrk="1" fontAlgn="auto" latinLnBrk="0" hangingPunct="1">
                <a:lnSpc>
                  <a:spcPct val="120000"/>
                </a:lnSpc>
                <a:spcBef>
                  <a:spcPts val="0"/>
                </a:spcBef>
                <a:spcAft>
                  <a:spcPts val="0"/>
                </a:spcAft>
                <a:buClrTx/>
                <a:buSzTx/>
                <a:buFontTx/>
                <a:buNone/>
                <a:defRPr/>
              </a:pPr>
              <a:r>
                <a:rPr kumimoji="0" lang="en-US" altLang="zh-CN" b="1"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sym typeface="Arial" panose="020B0604020202020204"/>
                </a:rPr>
                <a:t>·</a:t>
              </a:r>
              <a:r>
                <a:rPr kumimoji="0" lang="en-US" altLang="zh-CN" b="0"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sym typeface="Arial" panose="020B0604020202020204"/>
                </a:rPr>
                <a:t> often leaf nodes of computer </a:t>
              </a:r>
            </a:p>
            <a:p>
              <a:pPr marL="0" marR="0" lvl="0" indent="0" algn="l" defTabSz="914400" rtl="0" eaLnBrk="1" fontAlgn="auto" latinLnBrk="0" hangingPunct="1">
                <a:lnSpc>
                  <a:spcPct val="120000"/>
                </a:lnSpc>
                <a:spcBef>
                  <a:spcPts val="0"/>
                </a:spcBef>
                <a:spcAft>
                  <a:spcPts val="0"/>
                </a:spcAft>
                <a:buClrTx/>
                <a:buSzTx/>
                <a:buFontTx/>
                <a:buNone/>
                <a:defRPr/>
              </a:pPr>
              <a:r>
                <a:rPr kumimoji="0" lang="en-US" altLang="zh-CN" b="0"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sym typeface="Arial" panose="020B0604020202020204"/>
                </a:rPr>
                <a:t>  networks</a:t>
              </a:r>
            </a:p>
            <a:p>
              <a:pPr marL="0" marR="0" lvl="0" indent="0" algn="just" defTabSz="914400" rtl="0" eaLnBrk="1" fontAlgn="auto" latinLnBrk="0" hangingPunct="1">
                <a:lnSpc>
                  <a:spcPct val="120000"/>
                </a:lnSpc>
                <a:spcBef>
                  <a:spcPts val="0"/>
                </a:spcBef>
                <a:spcAft>
                  <a:spcPts val="0"/>
                </a:spcAft>
                <a:buClrTx/>
                <a:buSzTx/>
                <a:buFontTx/>
                <a:buNone/>
                <a:defRPr/>
              </a:pPr>
              <a:r>
                <a:rPr kumimoji="0" lang="en-US" altLang="zh-CN" b="1"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sym typeface="Arial" panose="020B0604020202020204"/>
                </a:rPr>
                <a:t>·</a:t>
              </a:r>
              <a:r>
                <a:rPr kumimoji="0" lang="en-US" altLang="zh-CN" b="0"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sym typeface="Arial" panose="020B0604020202020204"/>
                </a:rPr>
                <a:t> source / destination of transmitted </a:t>
              </a:r>
            </a:p>
            <a:p>
              <a:pPr marL="0" marR="0" lvl="0" indent="0" algn="just" defTabSz="914400" rtl="0" eaLnBrk="1" fontAlgn="auto" latinLnBrk="0" hangingPunct="1">
                <a:lnSpc>
                  <a:spcPct val="120000"/>
                </a:lnSpc>
                <a:spcBef>
                  <a:spcPts val="0"/>
                </a:spcBef>
                <a:spcAft>
                  <a:spcPts val="0"/>
                </a:spcAft>
                <a:buClrTx/>
                <a:buSzTx/>
                <a:buFontTx/>
                <a:buNone/>
                <a:defRPr/>
              </a:pPr>
              <a:r>
                <a:rPr kumimoji="0" lang="en-US" altLang="zh-CN" b="0"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sym typeface="Arial" panose="020B0604020202020204"/>
                </a:rPr>
                <a:t>  data </a:t>
              </a:r>
            </a:p>
          </p:txBody>
        </p:sp>
        <p:sp>
          <p:nvSpPr>
            <p:cNvPr id="61" name="矩形 60"/>
            <p:cNvSpPr/>
            <p:nvPr/>
          </p:nvSpPr>
          <p:spPr>
            <a:xfrm>
              <a:off x="823952" y="3325188"/>
              <a:ext cx="2241974" cy="607695"/>
            </a:xfrm>
            <a:prstGeom prst="rect">
              <a:avLst/>
            </a:prstGeom>
          </p:spPr>
          <p:txBody>
            <a:bodyPr wrap="square">
              <a:spAutoFit/>
              <a:scene3d>
                <a:camera prst="orthographicFront"/>
                <a:lightRig rig="threePt" dir="t"/>
              </a:scene3d>
              <a:sp3d contourW="12700"/>
            </a:body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en-US" altLang="zh-CN" sz="2800" b="1" i="0" u="none" strike="noStrike" kern="1200" cap="none" spc="0" normalizeH="0" baseline="0" noProof="0" dirty="0">
                  <a:ln>
                    <a:noFill/>
                  </a:ln>
                  <a:solidFill>
                    <a:schemeClr val="accent6"/>
                  </a:solidFill>
                  <a:effectLst/>
                  <a:uLnTx/>
                  <a:uFillTx/>
                  <a:latin typeface="Arial" panose="020B0604020202020204"/>
                  <a:ea typeface="微软雅黑" panose="020B0503020204020204" charset="-122"/>
                  <a:sym typeface="Arial" panose="020B0604020202020204"/>
                </a:rPr>
                <a:t>End Devices</a:t>
              </a:r>
            </a:p>
          </p:txBody>
        </p:sp>
      </p:grpSp>
      <p:pic>
        <p:nvPicPr>
          <p:cNvPr id="2" name="图片 1"/>
          <p:cNvPicPr>
            <a:picLocks noChangeAspect="1"/>
          </p:cNvPicPr>
          <p:nvPr>
            <p:custDataLst>
              <p:tags r:id="rId1"/>
            </p:custDataLst>
          </p:nvPr>
        </p:nvPicPr>
        <p:blipFill>
          <a:blip r:embed="rId19"/>
          <a:srcRect l="-6544"/>
          <a:stretch>
            <a:fillRect/>
          </a:stretch>
        </p:blipFill>
        <p:spPr>
          <a:xfrm>
            <a:off x="4231005" y="2226945"/>
            <a:ext cx="661670" cy="1108710"/>
          </a:xfrm>
          <a:prstGeom prst="rect">
            <a:avLst/>
          </a:prstGeom>
        </p:spPr>
      </p:pic>
      <p:pic>
        <p:nvPicPr>
          <p:cNvPr id="3" name="图片 2"/>
          <p:cNvPicPr>
            <a:picLocks noChangeAspect="1"/>
          </p:cNvPicPr>
          <p:nvPr>
            <p:custDataLst>
              <p:tags r:id="rId2"/>
            </p:custDataLst>
          </p:nvPr>
        </p:nvPicPr>
        <p:blipFill>
          <a:blip r:embed="rId20"/>
          <a:stretch>
            <a:fillRect/>
          </a:stretch>
        </p:blipFill>
        <p:spPr>
          <a:xfrm>
            <a:off x="4986655" y="2238375"/>
            <a:ext cx="922655" cy="1102995"/>
          </a:xfrm>
          <a:prstGeom prst="rect">
            <a:avLst/>
          </a:prstGeom>
        </p:spPr>
      </p:pic>
      <p:pic>
        <p:nvPicPr>
          <p:cNvPr id="4" name="图片 3"/>
          <p:cNvPicPr>
            <a:picLocks noChangeAspect="1"/>
          </p:cNvPicPr>
          <p:nvPr>
            <p:custDataLst>
              <p:tags r:id="rId3"/>
            </p:custDataLst>
          </p:nvPr>
        </p:nvPicPr>
        <p:blipFill>
          <a:blip r:embed="rId21"/>
          <a:srcRect l="11609" t="14407" r="11849" b="8138"/>
          <a:stretch>
            <a:fillRect/>
          </a:stretch>
        </p:blipFill>
        <p:spPr>
          <a:xfrm>
            <a:off x="4164330" y="4387215"/>
            <a:ext cx="822325" cy="909320"/>
          </a:xfrm>
          <a:prstGeom prst="rect">
            <a:avLst/>
          </a:prstGeom>
        </p:spPr>
      </p:pic>
      <p:pic>
        <p:nvPicPr>
          <p:cNvPr id="5" name="图片 4"/>
          <p:cNvPicPr>
            <a:picLocks noChangeAspect="1"/>
          </p:cNvPicPr>
          <p:nvPr>
            <p:custDataLst>
              <p:tags r:id="rId4"/>
            </p:custDataLst>
          </p:nvPr>
        </p:nvPicPr>
        <p:blipFill>
          <a:blip r:embed="rId22"/>
          <a:srcRect l="5953" t="4086" r="4117"/>
          <a:stretch>
            <a:fillRect/>
          </a:stretch>
        </p:blipFill>
        <p:spPr>
          <a:xfrm>
            <a:off x="5007610" y="4386580"/>
            <a:ext cx="932815" cy="909955"/>
          </a:xfrm>
          <a:prstGeom prst="rect">
            <a:avLst/>
          </a:prstGeom>
        </p:spPr>
      </p:pic>
      <p:grpSp>
        <p:nvGrpSpPr>
          <p:cNvPr id="6" name="组合 5"/>
          <p:cNvGrpSpPr/>
          <p:nvPr/>
        </p:nvGrpSpPr>
        <p:grpSpPr>
          <a:xfrm>
            <a:off x="243146" y="4102735"/>
            <a:ext cx="3771265" cy="1541145"/>
            <a:chOff x="823952" y="3325188"/>
            <a:chExt cx="2982040" cy="1541145"/>
          </a:xfrm>
        </p:grpSpPr>
        <p:sp>
          <p:nvSpPr>
            <p:cNvPr id="7" name="矩形 6"/>
            <p:cNvSpPr/>
            <p:nvPr>
              <p:custDataLst>
                <p:tags r:id="rId15"/>
              </p:custDataLst>
            </p:nvPr>
          </p:nvSpPr>
          <p:spPr>
            <a:xfrm>
              <a:off x="823952" y="3810963"/>
              <a:ext cx="2982040" cy="1055370"/>
            </a:xfrm>
            <a:prstGeom prst="rect">
              <a:avLst/>
            </a:prstGeom>
          </p:spPr>
          <p:txBody>
            <a:bodyPr wrap="square">
              <a:noAutofit/>
              <a:scene3d>
                <a:camera prst="orthographicFront"/>
                <a:lightRig rig="threePt" dir="t"/>
              </a:scene3d>
              <a:sp3d contourW="12700"/>
            </a:bodyPr>
            <a:lstStyle/>
            <a:p>
              <a:pPr marL="0" marR="0" lvl="0" indent="0" algn="just" defTabSz="914400" rtl="0" eaLnBrk="1" fontAlgn="auto" latinLnBrk="0" hangingPunct="1">
                <a:lnSpc>
                  <a:spcPct val="120000"/>
                </a:lnSpc>
                <a:spcBef>
                  <a:spcPts val="0"/>
                </a:spcBef>
                <a:spcAft>
                  <a:spcPts val="0"/>
                </a:spcAft>
                <a:buClrTx/>
                <a:buSzTx/>
                <a:buFontTx/>
                <a:buNone/>
                <a:defRPr/>
              </a:pPr>
              <a:r>
                <a:rPr kumimoji="0" lang="en-US" altLang="zh-CN" b="1"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sym typeface="Arial" panose="020B0604020202020204"/>
                </a:rPr>
                <a:t>·</a:t>
              </a:r>
              <a:r>
                <a:rPr kumimoji="0" lang="en-US" altLang="zh-CN" b="0"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sym typeface="Arial" panose="020B0604020202020204"/>
                </a:rPr>
                <a:t> centralize communications on a </a:t>
              </a:r>
            </a:p>
            <a:p>
              <a:pPr marL="0" marR="0" lvl="0" indent="0" algn="just" defTabSz="914400" rtl="0" eaLnBrk="1" fontAlgn="auto" latinLnBrk="0" hangingPunct="1">
                <a:lnSpc>
                  <a:spcPct val="120000"/>
                </a:lnSpc>
                <a:spcBef>
                  <a:spcPts val="0"/>
                </a:spcBef>
                <a:spcAft>
                  <a:spcPts val="0"/>
                </a:spcAft>
                <a:buClrTx/>
                <a:buSzTx/>
                <a:buFontTx/>
                <a:buNone/>
                <a:defRPr/>
              </a:pPr>
              <a:r>
                <a:rPr kumimoji="0" lang="en-US" altLang="zh-CN" b="0"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sym typeface="Arial" panose="020B0604020202020204"/>
                </a:rPr>
                <a:t>  computer network </a:t>
              </a:r>
            </a:p>
            <a:p>
              <a:pPr marL="0" marR="0" lvl="0" indent="0" algn="just" defTabSz="914400" rtl="0" eaLnBrk="1" fontAlgn="auto" latinLnBrk="0" hangingPunct="1">
                <a:lnSpc>
                  <a:spcPct val="120000"/>
                </a:lnSpc>
                <a:spcBef>
                  <a:spcPts val="0"/>
                </a:spcBef>
                <a:spcAft>
                  <a:spcPts val="0"/>
                </a:spcAft>
                <a:buClrTx/>
                <a:buSzTx/>
                <a:buFontTx/>
                <a:buNone/>
                <a:defRPr/>
              </a:pPr>
              <a:endParaRPr kumimoji="0" lang="en-US" altLang="zh-CN" b="0"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sym typeface="Arial" panose="020B0604020202020204"/>
              </a:endParaRPr>
            </a:p>
          </p:txBody>
        </p:sp>
        <p:sp>
          <p:nvSpPr>
            <p:cNvPr id="8" name="矩形 7"/>
            <p:cNvSpPr/>
            <p:nvPr>
              <p:custDataLst>
                <p:tags r:id="rId16"/>
              </p:custDataLst>
            </p:nvPr>
          </p:nvSpPr>
          <p:spPr>
            <a:xfrm>
              <a:off x="823952" y="3325188"/>
              <a:ext cx="2241974" cy="607695"/>
            </a:xfrm>
            <a:prstGeom prst="rect">
              <a:avLst/>
            </a:prstGeom>
          </p:spPr>
          <p:txBody>
            <a:bodyPr wrap="square">
              <a:spAutoFit/>
              <a:scene3d>
                <a:camera prst="orthographicFront"/>
                <a:lightRig rig="threePt" dir="t"/>
              </a:scene3d>
              <a:sp3d contourW="12700"/>
            </a:body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en-US" altLang="zh-CN" sz="2800" b="1" i="0" u="none" strike="noStrike" kern="1200" cap="none" spc="0" normalizeH="0" baseline="0" noProof="0" dirty="0">
                  <a:ln>
                    <a:noFill/>
                  </a:ln>
                  <a:solidFill>
                    <a:schemeClr val="accent6"/>
                  </a:solidFill>
                  <a:effectLst/>
                  <a:uLnTx/>
                  <a:uFillTx/>
                  <a:latin typeface="Arial" panose="020B0604020202020204"/>
                  <a:ea typeface="微软雅黑" panose="020B0503020204020204" charset="-122"/>
                  <a:sym typeface="Arial" panose="020B0604020202020204"/>
                </a:rPr>
                <a:t>Switches</a:t>
              </a:r>
            </a:p>
          </p:txBody>
        </p:sp>
      </p:grpSp>
      <p:pic>
        <p:nvPicPr>
          <p:cNvPr id="9" name="图片 8"/>
          <p:cNvPicPr>
            <a:picLocks noChangeAspect="1"/>
          </p:cNvPicPr>
          <p:nvPr>
            <p:custDataLst>
              <p:tags r:id="rId5"/>
            </p:custDataLst>
          </p:nvPr>
        </p:nvPicPr>
        <p:blipFill>
          <a:blip r:embed="rId23"/>
          <a:stretch>
            <a:fillRect/>
          </a:stretch>
        </p:blipFill>
        <p:spPr>
          <a:xfrm>
            <a:off x="6325235" y="2256790"/>
            <a:ext cx="842010" cy="1040765"/>
          </a:xfrm>
          <a:prstGeom prst="rect">
            <a:avLst/>
          </a:prstGeom>
        </p:spPr>
      </p:pic>
      <p:pic>
        <p:nvPicPr>
          <p:cNvPr id="10" name="图片 9"/>
          <p:cNvPicPr>
            <a:picLocks noChangeAspect="1"/>
          </p:cNvPicPr>
          <p:nvPr>
            <p:custDataLst>
              <p:tags r:id="rId6"/>
            </p:custDataLst>
          </p:nvPr>
        </p:nvPicPr>
        <p:blipFill>
          <a:blip r:embed="rId24"/>
          <a:stretch>
            <a:fillRect/>
          </a:stretch>
        </p:blipFill>
        <p:spPr>
          <a:xfrm>
            <a:off x="7277100" y="2256790"/>
            <a:ext cx="779780" cy="1040130"/>
          </a:xfrm>
          <a:prstGeom prst="rect">
            <a:avLst/>
          </a:prstGeom>
        </p:spPr>
      </p:pic>
      <p:grpSp>
        <p:nvGrpSpPr>
          <p:cNvPr id="11" name="组合 10"/>
          <p:cNvGrpSpPr/>
          <p:nvPr/>
        </p:nvGrpSpPr>
        <p:grpSpPr>
          <a:xfrm>
            <a:off x="8430836" y="1340485"/>
            <a:ext cx="3681095" cy="2777490"/>
            <a:chOff x="823952" y="3325188"/>
            <a:chExt cx="2910740" cy="2777490"/>
          </a:xfrm>
        </p:grpSpPr>
        <p:sp>
          <p:nvSpPr>
            <p:cNvPr id="12" name="矩形 11"/>
            <p:cNvSpPr/>
            <p:nvPr>
              <p:custDataLst>
                <p:tags r:id="rId13"/>
              </p:custDataLst>
            </p:nvPr>
          </p:nvSpPr>
          <p:spPr>
            <a:xfrm>
              <a:off x="823952" y="3810963"/>
              <a:ext cx="2910740" cy="2291715"/>
            </a:xfrm>
            <a:prstGeom prst="rect">
              <a:avLst/>
            </a:prstGeom>
          </p:spPr>
          <p:txBody>
            <a:bodyPr wrap="square">
              <a:noAutofit/>
              <a:scene3d>
                <a:camera prst="orthographicFront"/>
                <a:lightRig rig="threePt" dir="t"/>
              </a:scene3d>
              <a:sp3d contourW="12700"/>
            </a:bodyPr>
            <a:lstStyle/>
            <a:p>
              <a:pPr marL="0" marR="0" lvl="0" indent="0" algn="just" defTabSz="914400" rtl="0" eaLnBrk="1" fontAlgn="auto" latinLnBrk="0" hangingPunct="1">
                <a:lnSpc>
                  <a:spcPct val="120000"/>
                </a:lnSpc>
                <a:spcBef>
                  <a:spcPts val="0"/>
                </a:spcBef>
                <a:spcAft>
                  <a:spcPts val="0"/>
                </a:spcAft>
                <a:buClrTx/>
                <a:buSzTx/>
                <a:buFontTx/>
                <a:buNone/>
                <a:defRPr/>
              </a:pPr>
              <a:r>
                <a:rPr kumimoji="0" lang="en-US" altLang="zh-CN" b="1"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sym typeface="Arial" panose="020B0604020202020204"/>
                </a:rPr>
                <a:t>·</a:t>
              </a:r>
              <a:r>
                <a:rPr kumimoji="0" lang="en-US" altLang="zh-CN" b="0"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sym typeface="Arial" panose="020B0604020202020204"/>
                </a:rPr>
                <a:t> used in LAN / WAN to transfer </a:t>
              </a:r>
            </a:p>
            <a:p>
              <a:pPr marL="0" marR="0" lvl="0" indent="0" algn="just" defTabSz="914400" rtl="0" eaLnBrk="1" fontAlgn="auto" latinLnBrk="0" hangingPunct="1">
                <a:lnSpc>
                  <a:spcPct val="120000"/>
                </a:lnSpc>
                <a:spcBef>
                  <a:spcPts val="0"/>
                </a:spcBef>
                <a:spcAft>
                  <a:spcPts val="0"/>
                </a:spcAft>
                <a:buClrTx/>
                <a:buSzTx/>
                <a:buFontTx/>
                <a:buNone/>
                <a:defRPr/>
              </a:pPr>
              <a:r>
                <a:rPr kumimoji="0" lang="en-US" altLang="zh-CN" b="0"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sym typeface="Arial" panose="020B0604020202020204"/>
                </a:rPr>
                <a:t>  data in the form of IP packets</a:t>
              </a:r>
            </a:p>
            <a:p>
              <a:pPr marL="0" marR="0" lvl="0" indent="0" algn="just" defTabSz="914400" rtl="0" eaLnBrk="1" fontAlgn="auto" latinLnBrk="0" hangingPunct="1">
                <a:lnSpc>
                  <a:spcPct val="120000"/>
                </a:lnSpc>
                <a:spcBef>
                  <a:spcPts val="0"/>
                </a:spcBef>
                <a:spcAft>
                  <a:spcPts val="0"/>
                </a:spcAft>
                <a:buClrTx/>
                <a:buSzTx/>
                <a:buFontTx/>
                <a:buNone/>
                <a:defRPr/>
              </a:pPr>
              <a:r>
                <a:rPr lang="en-US" altLang="zh-CN" b="1" noProof="0" dirty="0">
                  <a:ln>
                    <a:noFill/>
                  </a:ln>
                  <a:solidFill>
                    <a:prstClr val="white"/>
                  </a:solidFill>
                  <a:effectLst/>
                  <a:uLnTx/>
                  <a:uFillTx/>
                  <a:latin typeface="Arial" panose="020B0604020202020204"/>
                  <a:ea typeface="微软雅黑" panose="020B0503020204020204" charset="-122"/>
                  <a:sym typeface="Arial" panose="020B0604020202020204"/>
                </a:rPr>
                <a:t>·</a:t>
              </a:r>
              <a:r>
                <a:rPr lang="en-US" altLang="zh-CN" noProof="0" dirty="0">
                  <a:ln>
                    <a:noFill/>
                  </a:ln>
                  <a:solidFill>
                    <a:prstClr val="white"/>
                  </a:solidFill>
                  <a:effectLst/>
                  <a:uLnTx/>
                  <a:uFillTx/>
                  <a:latin typeface="Arial" panose="020B0604020202020204"/>
                  <a:ea typeface="微软雅黑" panose="020B0503020204020204" charset="-122"/>
                  <a:sym typeface="Arial" panose="020B0604020202020204"/>
                </a:rPr>
                <a:t> use specific database to decide </a:t>
              </a:r>
            </a:p>
            <a:p>
              <a:pPr marL="0" marR="0" lvl="0" indent="0" algn="just" defTabSz="914400" rtl="0" eaLnBrk="1" fontAlgn="auto" latinLnBrk="0" hangingPunct="1">
                <a:lnSpc>
                  <a:spcPct val="120000"/>
                </a:lnSpc>
                <a:spcBef>
                  <a:spcPts val="0"/>
                </a:spcBef>
                <a:spcAft>
                  <a:spcPts val="0"/>
                </a:spcAft>
                <a:buClrTx/>
                <a:buSzTx/>
                <a:buFontTx/>
                <a:buNone/>
                <a:defRPr/>
              </a:pPr>
              <a:r>
                <a:rPr lang="en-US" altLang="zh-CN" noProof="0" dirty="0">
                  <a:ln>
                    <a:noFill/>
                  </a:ln>
                  <a:solidFill>
                    <a:prstClr val="white"/>
                  </a:solidFill>
                  <a:effectLst/>
                  <a:uLnTx/>
                  <a:uFillTx/>
                  <a:latin typeface="Arial" panose="020B0604020202020204"/>
                  <a:ea typeface="微软雅黑" panose="020B0503020204020204" charset="-122"/>
                  <a:sym typeface="Arial" panose="020B0604020202020204"/>
                </a:rPr>
                <a:t>  the packet’s next path</a:t>
              </a:r>
            </a:p>
            <a:p>
              <a:pPr marL="0" marR="0" lvl="0" indent="0" algn="just" defTabSz="914400" rtl="0" eaLnBrk="1" fontAlgn="auto" latinLnBrk="0" hangingPunct="1">
                <a:lnSpc>
                  <a:spcPct val="120000"/>
                </a:lnSpc>
                <a:spcBef>
                  <a:spcPts val="0"/>
                </a:spcBef>
                <a:spcAft>
                  <a:spcPts val="0"/>
                </a:spcAft>
                <a:buClrTx/>
                <a:buSzTx/>
                <a:buFontTx/>
                <a:buNone/>
                <a:defRPr/>
              </a:pPr>
              <a:r>
                <a:rPr lang="en-US" altLang="zh-CN" b="1" noProof="0" dirty="0">
                  <a:ln>
                    <a:noFill/>
                  </a:ln>
                  <a:solidFill>
                    <a:prstClr val="white"/>
                  </a:solidFill>
                  <a:effectLst/>
                  <a:uLnTx/>
                  <a:uFillTx/>
                  <a:latin typeface="Arial" panose="020B0604020202020204"/>
                  <a:ea typeface="微软雅黑" panose="020B0503020204020204" charset="-122"/>
                  <a:sym typeface="Arial" panose="020B0604020202020204"/>
                </a:rPr>
                <a:t>·</a:t>
              </a:r>
              <a:r>
                <a:rPr lang="en-US" altLang="zh-CN" noProof="0" dirty="0">
                  <a:ln>
                    <a:noFill/>
                  </a:ln>
                  <a:solidFill>
                    <a:prstClr val="white"/>
                  </a:solidFill>
                  <a:effectLst/>
                  <a:uLnTx/>
                  <a:uFillTx/>
                  <a:latin typeface="Arial" panose="020B0604020202020204"/>
                  <a:ea typeface="微软雅黑" panose="020B0503020204020204" charset="-122"/>
                  <a:sym typeface="Arial" panose="020B0604020202020204"/>
                </a:rPr>
                <a:t> often used protocols: static, RIP, </a:t>
              </a:r>
            </a:p>
            <a:p>
              <a:pPr marL="0" marR="0" lvl="0" indent="0" algn="just" defTabSz="914400" rtl="0" eaLnBrk="1" fontAlgn="auto" latinLnBrk="0" hangingPunct="1">
                <a:lnSpc>
                  <a:spcPct val="120000"/>
                </a:lnSpc>
                <a:spcBef>
                  <a:spcPts val="0"/>
                </a:spcBef>
                <a:spcAft>
                  <a:spcPts val="0"/>
                </a:spcAft>
                <a:buClrTx/>
                <a:buSzTx/>
                <a:buFontTx/>
                <a:buNone/>
                <a:defRPr/>
              </a:pPr>
              <a:r>
                <a:rPr lang="en-US" altLang="zh-CN" noProof="0" dirty="0">
                  <a:ln>
                    <a:noFill/>
                  </a:ln>
                  <a:solidFill>
                    <a:prstClr val="white"/>
                  </a:solidFill>
                  <a:effectLst/>
                  <a:uLnTx/>
                  <a:uFillTx/>
                  <a:latin typeface="Arial" panose="020B0604020202020204"/>
                  <a:ea typeface="微软雅黑" panose="020B0503020204020204" charset="-122"/>
                  <a:sym typeface="Arial" panose="020B0604020202020204"/>
                </a:rPr>
                <a:t>  OSPF, BGP etc.</a:t>
              </a:r>
              <a:endParaRPr kumimoji="0" lang="en-US" altLang="zh-CN" b="0"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sym typeface="Arial" panose="020B0604020202020204"/>
              </a:endParaRPr>
            </a:p>
            <a:p>
              <a:pPr marL="0" marR="0" lvl="0" indent="0" algn="just" defTabSz="914400" rtl="0" eaLnBrk="1" fontAlgn="auto" latinLnBrk="0" hangingPunct="1">
                <a:lnSpc>
                  <a:spcPct val="120000"/>
                </a:lnSpc>
                <a:spcBef>
                  <a:spcPts val="0"/>
                </a:spcBef>
                <a:spcAft>
                  <a:spcPts val="0"/>
                </a:spcAft>
                <a:buClrTx/>
                <a:buSzTx/>
                <a:buFontTx/>
                <a:buNone/>
                <a:defRPr/>
              </a:pPr>
              <a:endParaRPr kumimoji="0" lang="en-US" altLang="zh-CN" b="0"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sym typeface="Arial" panose="020B0604020202020204"/>
              </a:endParaRPr>
            </a:p>
            <a:p>
              <a:pPr marL="0" marR="0" lvl="0" indent="0" algn="just" defTabSz="914400" rtl="0" eaLnBrk="1" fontAlgn="auto" latinLnBrk="0" hangingPunct="1">
                <a:lnSpc>
                  <a:spcPct val="120000"/>
                </a:lnSpc>
                <a:spcBef>
                  <a:spcPts val="0"/>
                </a:spcBef>
                <a:spcAft>
                  <a:spcPts val="0"/>
                </a:spcAft>
                <a:buClrTx/>
                <a:buSzTx/>
                <a:buFontTx/>
                <a:buNone/>
                <a:defRPr/>
              </a:pPr>
              <a:endParaRPr kumimoji="0" lang="en-US" altLang="zh-CN" b="0"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sym typeface="Arial" panose="020B0604020202020204"/>
              </a:endParaRPr>
            </a:p>
          </p:txBody>
        </p:sp>
        <p:sp>
          <p:nvSpPr>
            <p:cNvPr id="13" name="矩形 12"/>
            <p:cNvSpPr/>
            <p:nvPr>
              <p:custDataLst>
                <p:tags r:id="rId14"/>
              </p:custDataLst>
            </p:nvPr>
          </p:nvSpPr>
          <p:spPr>
            <a:xfrm>
              <a:off x="823952" y="3325188"/>
              <a:ext cx="2241974" cy="607695"/>
            </a:xfrm>
            <a:prstGeom prst="rect">
              <a:avLst/>
            </a:prstGeom>
          </p:spPr>
          <p:txBody>
            <a:bodyPr wrap="square">
              <a:spAutoFit/>
              <a:scene3d>
                <a:camera prst="orthographicFront"/>
                <a:lightRig rig="threePt" dir="t"/>
              </a:scene3d>
              <a:sp3d contourW="12700"/>
            </a:body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en-US" altLang="zh-CN" sz="2800" b="1" i="0" u="none" strike="noStrike" kern="1200" cap="none" spc="0" normalizeH="0" baseline="0" noProof="0" dirty="0">
                  <a:ln>
                    <a:noFill/>
                  </a:ln>
                  <a:solidFill>
                    <a:schemeClr val="accent6"/>
                  </a:solidFill>
                  <a:effectLst/>
                  <a:uLnTx/>
                  <a:uFillTx/>
                  <a:latin typeface="Arial" panose="020B0604020202020204"/>
                  <a:ea typeface="微软雅黑" panose="020B0503020204020204" charset="-122"/>
                  <a:sym typeface="Arial" panose="020B0604020202020204"/>
                </a:rPr>
                <a:t>Routers</a:t>
              </a:r>
            </a:p>
          </p:txBody>
        </p:sp>
      </p:grpSp>
      <p:pic>
        <p:nvPicPr>
          <p:cNvPr id="14" name="图片 13"/>
          <p:cNvPicPr>
            <a:picLocks noChangeAspect="1"/>
          </p:cNvPicPr>
          <p:nvPr>
            <p:custDataLst>
              <p:tags r:id="rId7"/>
            </p:custDataLst>
          </p:nvPr>
        </p:nvPicPr>
        <p:blipFill>
          <a:blip r:embed="rId25"/>
          <a:stretch>
            <a:fillRect/>
          </a:stretch>
        </p:blipFill>
        <p:spPr>
          <a:xfrm>
            <a:off x="6390640" y="4051300"/>
            <a:ext cx="664845" cy="659130"/>
          </a:xfrm>
          <a:prstGeom prst="rect">
            <a:avLst/>
          </a:prstGeom>
        </p:spPr>
      </p:pic>
      <p:pic>
        <p:nvPicPr>
          <p:cNvPr id="15" name="图片 14"/>
          <p:cNvPicPr>
            <a:picLocks noChangeAspect="1"/>
          </p:cNvPicPr>
          <p:nvPr>
            <p:custDataLst>
              <p:tags r:id="rId8"/>
            </p:custDataLst>
          </p:nvPr>
        </p:nvPicPr>
        <p:blipFill>
          <a:blip r:embed="rId26"/>
          <a:stretch>
            <a:fillRect/>
          </a:stretch>
        </p:blipFill>
        <p:spPr>
          <a:xfrm>
            <a:off x="7345680" y="4043045"/>
            <a:ext cx="692785" cy="667385"/>
          </a:xfrm>
          <a:prstGeom prst="rect">
            <a:avLst/>
          </a:prstGeom>
        </p:spPr>
      </p:pic>
      <p:pic>
        <p:nvPicPr>
          <p:cNvPr id="16" name="图片 15"/>
          <p:cNvPicPr>
            <a:picLocks noChangeAspect="1"/>
          </p:cNvPicPr>
          <p:nvPr>
            <p:custDataLst>
              <p:tags r:id="rId9"/>
            </p:custDataLst>
          </p:nvPr>
        </p:nvPicPr>
        <p:blipFill>
          <a:blip r:embed="rId27"/>
          <a:stretch>
            <a:fillRect/>
          </a:stretch>
        </p:blipFill>
        <p:spPr>
          <a:xfrm>
            <a:off x="6390640" y="4830445"/>
            <a:ext cx="677545" cy="677545"/>
          </a:xfrm>
          <a:prstGeom prst="rect">
            <a:avLst/>
          </a:prstGeom>
        </p:spPr>
      </p:pic>
      <p:pic>
        <p:nvPicPr>
          <p:cNvPr id="17" name="图片 16"/>
          <p:cNvPicPr>
            <a:picLocks noChangeAspect="1"/>
          </p:cNvPicPr>
          <p:nvPr>
            <p:custDataLst>
              <p:tags r:id="rId10"/>
            </p:custDataLst>
          </p:nvPr>
        </p:nvPicPr>
        <p:blipFill>
          <a:blip r:embed="rId28"/>
          <a:stretch>
            <a:fillRect/>
          </a:stretch>
        </p:blipFill>
        <p:spPr>
          <a:xfrm>
            <a:off x="7277100" y="4830445"/>
            <a:ext cx="761365" cy="697865"/>
          </a:xfrm>
          <a:prstGeom prst="rect">
            <a:avLst/>
          </a:prstGeom>
        </p:spPr>
      </p:pic>
      <p:grpSp>
        <p:nvGrpSpPr>
          <p:cNvPr id="18" name="组合 17"/>
          <p:cNvGrpSpPr/>
          <p:nvPr/>
        </p:nvGrpSpPr>
        <p:grpSpPr>
          <a:xfrm>
            <a:off x="8430201" y="3980815"/>
            <a:ext cx="3771265" cy="1871980"/>
            <a:chOff x="823952" y="3325188"/>
            <a:chExt cx="2982040" cy="1871980"/>
          </a:xfrm>
        </p:grpSpPr>
        <p:sp>
          <p:nvSpPr>
            <p:cNvPr id="19" name="矩形 18"/>
            <p:cNvSpPr/>
            <p:nvPr>
              <p:custDataLst>
                <p:tags r:id="rId11"/>
              </p:custDataLst>
            </p:nvPr>
          </p:nvSpPr>
          <p:spPr>
            <a:xfrm>
              <a:off x="823952" y="3810963"/>
              <a:ext cx="2982040" cy="1386205"/>
            </a:xfrm>
            <a:prstGeom prst="rect">
              <a:avLst/>
            </a:prstGeom>
          </p:spPr>
          <p:txBody>
            <a:bodyPr wrap="square">
              <a:noAutofit/>
              <a:scene3d>
                <a:camera prst="orthographicFront"/>
                <a:lightRig rig="threePt" dir="t"/>
              </a:scene3d>
              <a:sp3d contourW="12700"/>
            </a:bodyPr>
            <a:lstStyle/>
            <a:p>
              <a:pPr marL="0" marR="0" lvl="0" indent="0" algn="just" defTabSz="914400" rtl="0" eaLnBrk="1" fontAlgn="auto" latinLnBrk="0" hangingPunct="1">
                <a:lnSpc>
                  <a:spcPct val="120000"/>
                </a:lnSpc>
                <a:spcBef>
                  <a:spcPts val="0"/>
                </a:spcBef>
                <a:spcAft>
                  <a:spcPts val="0"/>
                </a:spcAft>
                <a:buClrTx/>
                <a:buSzTx/>
                <a:buFontTx/>
                <a:buNone/>
                <a:defRPr/>
              </a:pPr>
              <a:r>
                <a:rPr kumimoji="0" lang="en-US" altLang="zh-CN" b="1"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sym typeface="Arial" panose="020B0604020202020204"/>
                </a:rPr>
                <a:t>·</a:t>
              </a:r>
              <a:r>
                <a:rPr kumimoji="0" lang="en-US" altLang="zh-CN" b="0"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sym typeface="Arial" panose="020B0604020202020204"/>
                </a:rPr>
                <a:t> links adjacent devices</a:t>
              </a:r>
            </a:p>
            <a:p>
              <a:pPr marL="0" marR="0" lvl="0" indent="0" algn="just" defTabSz="914400" rtl="0" eaLnBrk="1" fontAlgn="auto" latinLnBrk="0" hangingPunct="1">
                <a:lnSpc>
                  <a:spcPct val="120000"/>
                </a:lnSpc>
                <a:spcBef>
                  <a:spcPts val="0"/>
                </a:spcBef>
                <a:spcAft>
                  <a:spcPts val="0"/>
                </a:spcAft>
                <a:buClrTx/>
                <a:buSzTx/>
                <a:buFontTx/>
                <a:buNone/>
                <a:defRPr/>
              </a:pPr>
              <a:r>
                <a:rPr kumimoji="0" lang="en-US" altLang="zh-CN" b="1"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sym typeface="Arial" panose="020B0604020202020204"/>
                </a:rPr>
                <a:t>·</a:t>
              </a:r>
              <a:r>
                <a:rPr kumimoji="0" lang="en-US" altLang="zh-CN" b="0"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sym typeface="Arial" panose="020B0604020202020204"/>
                </a:rPr>
                <a:t> must adapt to the port of the</a:t>
              </a:r>
            </a:p>
            <a:p>
              <a:pPr marL="0" marR="0" lvl="0" indent="0" algn="just" defTabSz="914400" rtl="0" eaLnBrk="1" fontAlgn="auto" latinLnBrk="0" hangingPunct="1">
                <a:lnSpc>
                  <a:spcPct val="120000"/>
                </a:lnSpc>
                <a:spcBef>
                  <a:spcPts val="0"/>
                </a:spcBef>
                <a:spcAft>
                  <a:spcPts val="0"/>
                </a:spcAft>
                <a:buClrTx/>
                <a:buSzTx/>
                <a:buFontTx/>
                <a:buNone/>
                <a:defRPr/>
              </a:pPr>
              <a:r>
                <a:rPr kumimoji="0" lang="en-US" altLang="zh-CN" b="0"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sym typeface="Arial" panose="020B0604020202020204"/>
                </a:rPr>
                <a:t>  linked device</a:t>
              </a:r>
            </a:p>
          </p:txBody>
        </p:sp>
        <p:sp>
          <p:nvSpPr>
            <p:cNvPr id="20" name="矩形 19"/>
            <p:cNvSpPr/>
            <p:nvPr>
              <p:custDataLst>
                <p:tags r:id="rId12"/>
              </p:custDataLst>
            </p:nvPr>
          </p:nvSpPr>
          <p:spPr>
            <a:xfrm>
              <a:off x="823952" y="3325188"/>
              <a:ext cx="2241974" cy="607695"/>
            </a:xfrm>
            <a:prstGeom prst="rect">
              <a:avLst/>
            </a:prstGeom>
          </p:spPr>
          <p:txBody>
            <a:bodyPr wrap="square">
              <a:spAutoFit/>
              <a:scene3d>
                <a:camera prst="orthographicFront"/>
                <a:lightRig rig="threePt" dir="t"/>
              </a:scene3d>
              <a:sp3d contourW="12700"/>
            </a:body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en-US" altLang="zh-CN" sz="2800" b="1" i="0" u="none" strike="noStrike" kern="1200" cap="none" spc="0" normalizeH="0" baseline="0" noProof="0" dirty="0">
                  <a:ln>
                    <a:noFill/>
                  </a:ln>
                  <a:solidFill>
                    <a:schemeClr val="accent6"/>
                  </a:solidFill>
                  <a:effectLst/>
                  <a:uLnTx/>
                  <a:uFillTx/>
                  <a:latin typeface="Arial" panose="020B0604020202020204"/>
                  <a:ea typeface="微软雅黑" panose="020B0503020204020204" charset="-122"/>
                  <a:sym typeface="Arial" panose="020B0604020202020204"/>
                </a:rPr>
                <a:t>Cables</a:t>
              </a:r>
            </a:p>
          </p:txBody>
        </p:sp>
      </p:grpSp>
      <p:sp>
        <p:nvSpPr>
          <p:cNvPr id="21" name="矩形 20">
            <a:extLst>
              <a:ext uri="{FF2B5EF4-FFF2-40B4-BE49-F238E27FC236}">
                <a16:creationId xmlns:a16="http://schemas.microsoft.com/office/drawing/2014/main" id="{2918382F-30AD-7C26-3273-EBBD5A4533B5}"/>
              </a:ext>
            </a:extLst>
          </p:cNvPr>
          <p:cNvSpPr/>
          <p:nvPr/>
        </p:nvSpPr>
        <p:spPr>
          <a:xfrm>
            <a:off x="0" y="6433810"/>
            <a:ext cx="12139246" cy="424191"/>
          </a:xfrm>
          <a:prstGeom prst="rect">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zh-CN" altLang="en-US" dirty="0"/>
          </a:p>
        </p:txBody>
      </p:sp>
      <p:sp>
        <p:nvSpPr>
          <p:cNvPr id="22" name="矩形 21">
            <a:extLst>
              <a:ext uri="{FF2B5EF4-FFF2-40B4-BE49-F238E27FC236}">
                <a16:creationId xmlns:a16="http://schemas.microsoft.com/office/drawing/2014/main" id="{DB204928-2EE4-B783-BCA5-332A4F38930A}"/>
              </a:ext>
            </a:extLst>
          </p:cNvPr>
          <p:cNvSpPr/>
          <p:nvPr/>
        </p:nvSpPr>
        <p:spPr>
          <a:xfrm>
            <a:off x="1" y="6424248"/>
            <a:ext cx="1981200" cy="433752"/>
          </a:xfrm>
          <a:prstGeom prst="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r>
              <a:rPr lang="en-US" altLang="zh-CN" sz="1200" b="1" dirty="0">
                <a:solidFill>
                  <a:prstClr val="white"/>
                </a:solidFill>
                <a:latin typeface="Arial" panose="020B0604020202020204"/>
                <a:ea typeface="微软雅黑" panose="020B0503020204020204" charset="-122"/>
                <a:sym typeface="Arial" panose="020B0604020202020204"/>
              </a:rPr>
              <a:t>Introduction to Routers</a:t>
            </a:r>
          </a:p>
        </p:txBody>
      </p:sp>
      <p:sp>
        <p:nvSpPr>
          <p:cNvPr id="23" name="矩形 22">
            <a:extLst>
              <a:ext uri="{FF2B5EF4-FFF2-40B4-BE49-F238E27FC236}">
                <a16:creationId xmlns:a16="http://schemas.microsoft.com/office/drawing/2014/main" id="{4BDDC368-3031-0833-E9E3-593383E79586}"/>
              </a:ext>
            </a:extLst>
          </p:cNvPr>
          <p:cNvSpPr/>
          <p:nvPr/>
        </p:nvSpPr>
        <p:spPr>
          <a:xfrm>
            <a:off x="4056183" y="6424248"/>
            <a:ext cx="1913478" cy="433752"/>
          </a:xfrm>
          <a:prstGeom prst="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r>
              <a:rPr lang="en-US" altLang="zh-CN" sz="1200" b="1" dirty="0">
                <a:solidFill>
                  <a:prstClr val="white"/>
                </a:solidFill>
                <a:latin typeface="Arial" panose="020B0604020202020204"/>
                <a:ea typeface="微软雅黑" panose="020B0503020204020204" charset="-122"/>
                <a:sym typeface="Arial" panose="020B0604020202020204"/>
              </a:rPr>
              <a:t>Working Modes</a:t>
            </a:r>
            <a:endParaRPr lang="zh-CN" altLang="en-US" sz="1200" b="1" dirty="0">
              <a:solidFill>
                <a:prstClr val="white"/>
              </a:solidFill>
              <a:latin typeface="Arial" panose="020B0604020202020204"/>
              <a:ea typeface="微软雅黑" panose="020B0503020204020204" charset="-122"/>
            </a:endParaRPr>
          </a:p>
        </p:txBody>
      </p:sp>
      <p:sp>
        <p:nvSpPr>
          <p:cNvPr id="24" name="矩形 23">
            <a:extLst>
              <a:ext uri="{FF2B5EF4-FFF2-40B4-BE49-F238E27FC236}">
                <a16:creationId xmlns:a16="http://schemas.microsoft.com/office/drawing/2014/main" id="{D091A6B6-FA5D-579A-A6F3-534C02DAC035}"/>
              </a:ext>
            </a:extLst>
          </p:cNvPr>
          <p:cNvSpPr/>
          <p:nvPr/>
        </p:nvSpPr>
        <p:spPr>
          <a:xfrm>
            <a:off x="5969662" y="6424244"/>
            <a:ext cx="1972366" cy="433752"/>
          </a:xfrm>
          <a:prstGeom prst="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r>
              <a:rPr lang="en-US" altLang="zh-CN" sz="1200" b="1">
                <a:solidFill>
                  <a:prstClr val="white"/>
                </a:solidFill>
                <a:latin typeface="Arial" panose="020B0604020202020204"/>
                <a:ea typeface="微软雅黑" panose="020B0503020204020204" charset="-122"/>
                <a:sym typeface="Arial" panose="020B0604020202020204"/>
              </a:rPr>
              <a:t>Commands</a:t>
            </a:r>
            <a:endParaRPr lang="en-US" altLang="zh-CN" sz="1200" b="1" dirty="0">
              <a:solidFill>
                <a:prstClr val="white"/>
              </a:solidFill>
              <a:latin typeface="Arial" panose="020B0604020202020204"/>
              <a:ea typeface="微软雅黑" panose="020B0503020204020204" charset="-122"/>
              <a:sym typeface="Arial" panose="020B0604020202020204"/>
            </a:endParaRPr>
          </a:p>
        </p:txBody>
      </p:sp>
      <p:sp>
        <p:nvSpPr>
          <p:cNvPr id="25" name="矩形 24">
            <a:extLst>
              <a:ext uri="{FF2B5EF4-FFF2-40B4-BE49-F238E27FC236}">
                <a16:creationId xmlns:a16="http://schemas.microsoft.com/office/drawing/2014/main" id="{99C7ED33-012F-856F-FDD2-D02D521BD139}"/>
              </a:ext>
            </a:extLst>
          </p:cNvPr>
          <p:cNvSpPr/>
          <p:nvPr/>
        </p:nvSpPr>
        <p:spPr>
          <a:xfrm>
            <a:off x="7942028" y="6424244"/>
            <a:ext cx="2069480" cy="433752"/>
          </a:xfrm>
          <a:prstGeom prst="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r>
              <a:rPr lang="en-US" altLang="zh-CN" sz="1200" b="1">
                <a:solidFill>
                  <a:prstClr val="white"/>
                </a:solidFill>
                <a:latin typeface="Arial" panose="020B0604020202020204"/>
                <a:ea typeface="微软雅黑" panose="020B0503020204020204" charset="-122"/>
                <a:sym typeface="Arial" panose="020B0604020202020204"/>
              </a:rPr>
              <a:t>Manual Configuration</a:t>
            </a:r>
            <a:endParaRPr lang="en-US" altLang="zh-CN" sz="1200" b="1" dirty="0">
              <a:solidFill>
                <a:prstClr val="white"/>
              </a:solidFill>
              <a:latin typeface="Arial" panose="020B0604020202020204"/>
              <a:ea typeface="微软雅黑" panose="020B0503020204020204" charset="-122"/>
              <a:sym typeface="Arial" panose="020B0604020202020204"/>
            </a:endParaRPr>
          </a:p>
        </p:txBody>
      </p:sp>
      <p:sp>
        <p:nvSpPr>
          <p:cNvPr id="26" name="矩形 25">
            <a:extLst>
              <a:ext uri="{FF2B5EF4-FFF2-40B4-BE49-F238E27FC236}">
                <a16:creationId xmlns:a16="http://schemas.microsoft.com/office/drawing/2014/main" id="{F1674323-1BDD-8A49-9988-88CBD6B07BEC}"/>
              </a:ext>
            </a:extLst>
          </p:cNvPr>
          <p:cNvSpPr/>
          <p:nvPr/>
        </p:nvSpPr>
        <p:spPr>
          <a:xfrm>
            <a:off x="10011509" y="6424248"/>
            <a:ext cx="2180490" cy="433752"/>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CN" sz="1200" b="1" dirty="0">
                <a:solidFill>
                  <a:prstClr val="white"/>
                </a:solidFill>
                <a:latin typeface="Arial" panose="020B0604020202020204"/>
                <a:ea typeface="微软雅黑" panose="020B0503020204020204" charset="-122"/>
                <a:sym typeface="Arial" panose="020B0604020202020204"/>
              </a:rPr>
              <a:t>Experiment</a:t>
            </a:r>
            <a:endParaRPr lang="zh-CN" altLang="en-US" sz="1200" b="1" dirty="0">
              <a:solidFill>
                <a:prstClr val="white"/>
              </a:solidFill>
              <a:latin typeface="Arial" panose="020B0604020202020204"/>
              <a:ea typeface="微软雅黑" panose="020B0503020204020204" charset="-122"/>
            </a:endParaRPr>
          </a:p>
        </p:txBody>
      </p:sp>
      <p:sp>
        <p:nvSpPr>
          <p:cNvPr id="27" name="矩形 26">
            <a:extLst>
              <a:ext uri="{FF2B5EF4-FFF2-40B4-BE49-F238E27FC236}">
                <a16:creationId xmlns:a16="http://schemas.microsoft.com/office/drawing/2014/main" id="{96B78FBE-6B6C-FCAE-2255-04225FECA381}"/>
              </a:ext>
            </a:extLst>
          </p:cNvPr>
          <p:cNvSpPr/>
          <p:nvPr/>
        </p:nvSpPr>
        <p:spPr>
          <a:xfrm>
            <a:off x="1981201" y="6424248"/>
            <a:ext cx="2074982" cy="433752"/>
          </a:xfrm>
          <a:prstGeom prst="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r>
              <a:rPr lang="en-US" altLang="zh-CN" sz="1200" b="1" dirty="0">
                <a:solidFill>
                  <a:prstClr val="white"/>
                </a:solidFill>
                <a:latin typeface="Arial" panose="020B0604020202020204"/>
                <a:ea typeface="微软雅黑" panose="020B0503020204020204" charset="-122"/>
                <a:sym typeface="Arial" panose="020B0604020202020204"/>
              </a:rPr>
              <a:t>Remote Access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0" y="432158"/>
            <a:ext cx="12192082" cy="645160"/>
            <a:chOff x="0" y="432158"/>
            <a:chExt cx="12192082" cy="645160"/>
          </a:xfrm>
        </p:grpSpPr>
        <p:sp>
          <p:nvSpPr>
            <p:cNvPr id="21" name="文本框 20"/>
            <p:cNvSpPr txBox="1"/>
            <p:nvPr/>
          </p:nvSpPr>
          <p:spPr>
            <a:xfrm>
              <a:off x="773113" y="432158"/>
              <a:ext cx="4457700" cy="645160"/>
            </a:xfrm>
            <a:prstGeom prst="rect">
              <a:avLst/>
            </a:prstGeom>
            <a:noFill/>
          </p:spPr>
          <p:txBody>
            <a:bodyPr wrap="square" rtlCol="0">
              <a:spAutoFit/>
              <a:scene3d>
                <a:camera prst="orthographicFront"/>
                <a:lightRig rig="threePt" dir="t"/>
              </a:scene3d>
              <a:sp3d contourW="12700"/>
            </a:bodyPr>
            <a:lstStyle>
              <a:defPPr>
                <a:defRPr lang="zh-CN"/>
              </a:defPPr>
              <a:lvl1pPr marR="0" lvl="0" indent="0" fontAlgn="auto">
                <a:lnSpc>
                  <a:spcPct val="100000"/>
                </a:lnSpc>
                <a:spcBef>
                  <a:spcPts val="0"/>
                </a:spcBef>
                <a:spcAft>
                  <a:spcPts val="0"/>
                </a:spcAft>
                <a:buClrTx/>
                <a:buSzTx/>
                <a:buFontTx/>
                <a:buNone/>
                <a:defRPr kumimoji="0" sz="3200" b="1" i="0" u="none" strike="noStrike" cap="none" spc="0" normalizeH="0" baseline="0">
                  <a:ln>
                    <a:noFill/>
                  </a:ln>
                  <a:solidFill>
                    <a:prstClr val="white"/>
                  </a:solidFill>
                  <a:effectLst/>
                  <a:uLnTx/>
                  <a:uFillTx/>
                  <a:latin typeface="Arial" panose="020B0604020202020204"/>
                  <a:ea typeface="微软雅黑" panose="020B0503020204020204" charset="-122"/>
                </a:defRPr>
              </a:lvl1pPr>
            </a:lstStyle>
            <a:p>
              <a:r>
                <a:rPr lang="en-US" altLang="zh-CN" sz="3600" dirty="0">
                  <a:sym typeface="Arial" panose="020B0604020202020204"/>
                </a:rPr>
                <a:t>Step 1</a:t>
              </a:r>
            </a:p>
          </p:txBody>
        </p:sp>
        <p:cxnSp>
          <p:nvCxnSpPr>
            <p:cNvPr id="19" name="直接连接符 18"/>
            <p:cNvCxnSpPr/>
            <p:nvPr/>
          </p:nvCxnSpPr>
          <p:spPr>
            <a:xfrm flipV="1">
              <a:off x="2427687" y="724545"/>
              <a:ext cx="9764395" cy="3175"/>
            </a:xfrm>
            <a:prstGeom prst="line">
              <a:avLst/>
            </a:prstGeom>
            <a:ln w="25400" cmpd="thickThin">
              <a:solidFill>
                <a:srgbClr val="1C79C6"/>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0" y="724545"/>
              <a:ext cx="660400" cy="0"/>
            </a:xfrm>
            <a:prstGeom prst="line">
              <a:avLst/>
            </a:prstGeom>
            <a:ln w="25400" cmpd="thickThin">
              <a:solidFill>
                <a:srgbClr val="1C79C6"/>
              </a:solidFill>
            </a:ln>
          </p:spPr>
          <p:style>
            <a:lnRef idx="1">
              <a:schemeClr val="accent1"/>
            </a:lnRef>
            <a:fillRef idx="0">
              <a:schemeClr val="accent1"/>
            </a:fillRef>
            <a:effectRef idx="0">
              <a:schemeClr val="accent1"/>
            </a:effectRef>
            <a:fontRef idx="minor">
              <a:schemeClr val="tx1"/>
            </a:fontRef>
          </p:style>
        </p:cxnSp>
      </p:grpSp>
      <p:pic>
        <p:nvPicPr>
          <p:cNvPr id="4" name="图片 3"/>
          <p:cNvPicPr>
            <a:picLocks noChangeAspect="1"/>
          </p:cNvPicPr>
          <p:nvPr>
            <p:custDataLst>
              <p:tags r:id="rId1"/>
            </p:custDataLst>
          </p:nvPr>
        </p:nvPicPr>
        <p:blipFill>
          <a:blip r:embed="rId4"/>
          <a:stretch>
            <a:fillRect/>
          </a:stretch>
        </p:blipFill>
        <p:spPr>
          <a:xfrm>
            <a:off x="1927860" y="2669540"/>
            <a:ext cx="7296150" cy="3952875"/>
          </a:xfrm>
          <a:prstGeom prst="rect">
            <a:avLst/>
          </a:prstGeom>
        </p:spPr>
      </p:pic>
      <p:sp>
        <p:nvSpPr>
          <p:cNvPr id="8" name="矩形 7"/>
          <p:cNvSpPr/>
          <p:nvPr/>
        </p:nvSpPr>
        <p:spPr>
          <a:xfrm>
            <a:off x="1391285" y="1170940"/>
            <a:ext cx="9408795" cy="1388745"/>
          </a:xfrm>
          <a:prstGeom prst="rect">
            <a:avLst/>
          </a:prstGeom>
        </p:spPr>
        <p:txBody>
          <a:bodyPr wrap="square">
            <a:noAutofit/>
            <a:scene3d>
              <a:camera prst="orthographicFront"/>
              <a:lightRig rig="threePt" dir="t"/>
            </a:scene3d>
            <a:sp3d contourW="12700"/>
          </a:bodyPr>
          <a:lstStyle/>
          <a:p>
            <a:pPr marL="0" marR="0" lvl="0" indent="0" algn="just" defTabSz="914400" rtl="0" eaLnBrk="1" fontAlgn="auto" latinLnBrk="0" hangingPunct="1">
              <a:lnSpc>
                <a:spcPct val="120000"/>
              </a:lnSpc>
              <a:spcBef>
                <a:spcPts val="0"/>
              </a:spcBef>
              <a:spcAft>
                <a:spcPts val="0"/>
              </a:spcAft>
              <a:buClrTx/>
              <a:buSzTx/>
              <a:buFontTx/>
              <a:buNone/>
              <a:defRPr/>
            </a:pPr>
            <a:r>
              <a:rPr kumimoji="0" lang="en-US" altLang="zh-CN" sz="2400" b="0"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sym typeface="Arial" panose="020B0604020202020204"/>
              </a:rPr>
              <a:t>Place all the network components on the board.</a:t>
            </a:r>
          </a:p>
          <a:p>
            <a:pPr marL="0" marR="0" lvl="0" indent="0" algn="just" defTabSz="914400" rtl="0" eaLnBrk="1" fontAlgn="auto" latinLnBrk="0" hangingPunct="1">
              <a:lnSpc>
                <a:spcPct val="120000"/>
              </a:lnSpc>
              <a:spcBef>
                <a:spcPts val="0"/>
              </a:spcBef>
              <a:spcAft>
                <a:spcPts val="0"/>
              </a:spcAft>
              <a:buClrTx/>
              <a:buSzTx/>
              <a:buFontTx/>
              <a:buNone/>
              <a:defRPr/>
            </a:pPr>
            <a:r>
              <a:rPr kumimoji="0" lang="en-US" altLang="zh-CN" sz="2400" b="0"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sym typeface="Arial" panose="020B0604020202020204"/>
              </a:rPr>
              <a:t>Models can be replaced with one another as long as there are enough ports.</a:t>
            </a:r>
          </a:p>
          <a:p>
            <a:pPr marL="0" marR="0" lvl="0" indent="0" algn="just" defTabSz="914400" rtl="0" eaLnBrk="1" fontAlgn="auto" latinLnBrk="0" hangingPunct="1">
              <a:lnSpc>
                <a:spcPct val="120000"/>
              </a:lnSpc>
              <a:spcBef>
                <a:spcPts val="0"/>
              </a:spcBef>
              <a:spcAft>
                <a:spcPts val="0"/>
              </a:spcAft>
              <a:buClrTx/>
              <a:buSzTx/>
              <a:buFontTx/>
              <a:buNone/>
              <a:defRPr/>
            </a:pPr>
            <a:endParaRPr kumimoji="0" lang="en-US" altLang="zh-CN" sz="2400" b="0"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sym typeface="Arial" panose="020B0604020202020204"/>
            </a:endParaRPr>
          </a:p>
        </p:txBody>
      </p:sp>
      <p:pic>
        <p:nvPicPr>
          <p:cNvPr id="10" name="图片 9"/>
          <p:cNvPicPr>
            <a:picLocks noChangeAspect="1"/>
          </p:cNvPicPr>
          <p:nvPr/>
        </p:nvPicPr>
        <p:blipFill>
          <a:blip r:embed="rId5"/>
          <a:stretch>
            <a:fillRect/>
          </a:stretch>
        </p:blipFill>
        <p:spPr>
          <a:xfrm>
            <a:off x="10528300" y="2653030"/>
            <a:ext cx="662940" cy="769620"/>
          </a:xfrm>
          <a:prstGeom prst="rect">
            <a:avLst/>
          </a:prstGeom>
        </p:spPr>
      </p:pic>
      <p:pic>
        <p:nvPicPr>
          <p:cNvPr id="11" name="图片 10"/>
          <p:cNvPicPr>
            <a:picLocks noChangeAspect="1"/>
          </p:cNvPicPr>
          <p:nvPr/>
        </p:nvPicPr>
        <p:blipFill>
          <a:blip r:embed="rId6"/>
          <a:stretch>
            <a:fillRect/>
          </a:stretch>
        </p:blipFill>
        <p:spPr>
          <a:xfrm>
            <a:off x="10528300" y="3816985"/>
            <a:ext cx="665480" cy="699770"/>
          </a:xfrm>
          <a:prstGeom prst="rect">
            <a:avLst/>
          </a:prstGeom>
        </p:spPr>
      </p:pic>
      <p:pic>
        <p:nvPicPr>
          <p:cNvPr id="12" name="图片 11"/>
          <p:cNvPicPr>
            <a:picLocks noChangeAspect="1"/>
          </p:cNvPicPr>
          <p:nvPr/>
        </p:nvPicPr>
        <p:blipFill>
          <a:blip r:embed="rId7"/>
          <a:stretch>
            <a:fillRect/>
          </a:stretch>
        </p:blipFill>
        <p:spPr>
          <a:xfrm>
            <a:off x="10530205" y="4911090"/>
            <a:ext cx="663575" cy="895985"/>
          </a:xfrm>
          <a:prstGeom prst="rect">
            <a:avLst/>
          </a:prstGeom>
        </p:spPr>
      </p:pic>
      <p:sp>
        <p:nvSpPr>
          <p:cNvPr id="2" name="矩形 1">
            <a:extLst>
              <a:ext uri="{FF2B5EF4-FFF2-40B4-BE49-F238E27FC236}">
                <a16:creationId xmlns:a16="http://schemas.microsoft.com/office/drawing/2014/main" id="{92480599-62CA-3079-AD38-AA5C290599B2}"/>
              </a:ext>
            </a:extLst>
          </p:cNvPr>
          <p:cNvSpPr/>
          <p:nvPr/>
        </p:nvSpPr>
        <p:spPr>
          <a:xfrm>
            <a:off x="0" y="6433810"/>
            <a:ext cx="12139246" cy="424191"/>
          </a:xfrm>
          <a:prstGeom prst="rect">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zh-CN" altLang="en-US" dirty="0"/>
          </a:p>
        </p:txBody>
      </p:sp>
      <p:sp>
        <p:nvSpPr>
          <p:cNvPr id="3" name="矩形 2">
            <a:extLst>
              <a:ext uri="{FF2B5EF4-FFF2-40B4-BE49-F238E27FC236}">
                <a16:creationId xmlns:a16="http://schemas.microsoft.com/office/drawing/2014/main" id="{46AD4352-1309-64E7-FBD8-3A7FBA31AFC1}"/>
              </a:ext>
            </a:extLst>
          </p:cNvPr>
          <p:cNvSpPr/>
          <p:nvPr/>
        </p:nvSpPr>
        <p:spPr>
          <a:xfrm>
            <a:off x="1" y="6424248"/>
            <a:ext cx="1981200" cy="433752"/>
          </a:xfrm>
          <a:prstGeom prst="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r>
              <a:rPr lang="en-US" altLang="zh-CN" sz="1200" b="1" dirty="0">
                <a:solidFill>
                  <a:prstClr val="white"/>
                </a:solidFill>
                <a:latin typeface="Arial" panose="020B0604020202020204"/>
                <a:ea typeface="微软雅黑" panose="020B0503020204020204" charset="-122"/>
                <a:sym typeface="Arial" panose="020B0604020202020204"/>
              </a:rPr>
              <a:t>Introduction to Routers</a:t>
            </a:r>
          </a:p>
        </p:txBody>
      </p:sp>
      <p:sp>
        <p:nvSpPr>
          <p:cNvPr id="5" name="矩形 4">
            <a:extLst>
              <a:ext uri="{FF2B5EF4-FFF2-40B4-BE49-F238E27FC236}">
                <a16:creationId xmlns:a16="http://schemas.microsoft.com/office/drawing/2014/main" id="{283996E7-F213-ACF1-3748-A54B32B48EB5}"/>
              </a:ext>
            </a:extLst>
          </p:cNvPr>
          <p:cNvSpPr/>
          <p:nvPr/>
        </p:nvSpPr>
        <p:spPr>
          <a:xfrm>
            <a:off x="4056183" y="6424248"/>
            <a:ext cx="1913478" cy="433752"/>
          </a:xfrm>
          <a:prstGeom prst="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r>
              <a:rPr lang="en-US" altLang="zh-CN" sz="1200" b="1" dirty="0">
                <a:solidFill>
                  <a:prstClr val="white"/>
                </a:solidFill>
                <a:latin typeface="Arial" panose="020B0604020202020204"/>
                <a:ea typeface="微软雅黑" panose="020B0503020204020204" charset="-122"/>
                <a:sym typeface="Arial" panose="020B0604020202020204"/>
              </a:rPr>
              <a:t>Working Modes</a:t>
            </a:r>
            <a:endParaRPr lang="zh-CN" altLang="en-US" sz="1200" b="1" dirty="0">
              <a:solidFill>
                <a:prstClr val="white"/>
              </a:solidFill>
              <a:latin typeface="Arial" panose="020B0604020202020204"/>
              <a:ea typeface="微软雅黑" panose="020B0503020204020204" charset="-122"/>
            </a:endParaRPr>
          </a:p>
        </p:txBody>
      </p:sp>
      <p:sp>
        <p:nvSpPr>
          <p:cNvPr id="6" name="矩形 5">
            <a:extLst>
              <a:ext uri="{FF2B5EF4-FFF2-40B4-BE49-F238E27FC236}">
                <a16:creationId xmlns:a16="http://schemas.microsoft.com/office/drawing/2014/main" id="{FB37DF2D-1B43-02C3-7DE9-103E7488F4CF}"/>
              </a:ext>
            </a:extLst>
          </p:cNvPr>
          <p:cNvSpPr/>
          <p:nvPr/>
        </p:nvSpPr>
        <p:spPr>
          <a:xfrm>
            <a:off x="5969662" y="6424244"/>
            <a:ext cx="1972366" cy="433752"/>
          </a:xfrm>
          <a:prstGeom prst="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r>
              <a:rPr lang="en-US" altLang="zh-CN" sz="1200" b="1">
                <a:solidFill>
                  <a:prstClr val="white"/>
                </a:solidFill>
                <a:latin typeface="Arial" panose="020B0604020202020204"/>
                <a:ea typeface="微软雅黑" panose="020B0503020204020204" charset="-122"/>
                <a:sym typeface="Arial" panose="020B0604020202020204"/>
              </a:rPr>
              <a:t>Commands</a:t>
            </a:r>
            <a:endParaRPr lang="en-US" altLang="zh-CN" sz="1200" b="1" dirty="0">
              <a:solidFill>
                <a:prstClr val="white"/>
              </a:solidFill>
              <a:latin typeface="Arial" panose="020B0604020202020204"/>
              <a:ea typeface="微软雅黑" panose="020B0503020204020204" charset="-122"/>
              <a:sym typeface="Arial" panose="020B0604020202020204"/>
            </a:endParaRPr>
          </a:p>
        </p:txBody>
      </p:sp>
      <p:sp>
        <p:nvSpPr>
          <p:cNvPr id="7" name="矩形 6">
            <a:extLst>
              <a:ext uri="{FF2B5EF4-FFF2-40B4-BE49-F238E27FC236}">
                <a16:creationId xmlns:a16="http://schemas.microsoft.com/office/drawing/2014/main" id="{F82C7B34-2F96-1731-EE1A-B10D4279F1EB}"/>
              </a:ext>
            </a:extLst>
          </p:cNvPr>
          <p:cNvSpPr/>
          <p:nvPr/>
        </p:nvSpPr>
        <p:spPr>
          <a:xfrm>
            <a:off x="7942028" y="6424244"/>
            <a:ext cx="2069480" cy="433752"/>
          </a:xfrm>
          <a:prstGeom prst="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r>
              <a:rPr lang="en-US" altLang="zh-CN" sz="1200" b="1">
                <a:solidFill>
                  <a:prstClr val="white"/>
                </a:solidFill>
                <a:latin typeface="Arial" panose="020B0604020202020204"/>
                <a:ea typeface="微软雅黑" panose="020B0503020204020204" charset="-122"/>
                <a:sym typeface="Arial" panose="020B0604020202020204"/>
              </a:rPr>
              <a:t>Manual Configuration</a:t>
            </a:r>
            <a:endParaRPr lang="en-US" altLang="zh-CN" sz="1200" b="1" dirty="0">
              <a:solidFill>
                <a:prstClr val="white"/>
              </a:solidFill>
              <a:latin typeface="Arial" panose="020B0604020202020204"/>
              <a:ea typeface="微软雅黑" panose="020B0503020204020204" charset="-122"/>
              <a:sym typeface="Arial" panose="020B0604020202020204"/>
            </a:endParaRPr>
          </a:p>
        </p:txBody>
      </p:sp>
      <p:sp>
        <p:nvSpPr>
          <p:cNvPr id="9" name="矩形 8">
            <a:extLst>
              <a:ext uri="{FF2B5EF4-FFF2-40B4-BE49-F238E27FC236}">
                <a16:creationId xmlns:a16="http://schemas.microsoft.com/office/drawing/2014/main" id="{1B64CF95-CCAB-7DD8-95D6-F0780C8E1C80}"/>
              </a:ext>
            </a:extLst>
          </p:cNvPr>
          <p:cNvSpPr/>
          <p:nvPr/>
        </p:nvSpPr>
        <p:spPr>
          <a:xfrm>
            <a:off x="10011509" y="6424248"/>
            <a:ext cx="2180490" cy="433752"/>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CN" sz="1200" b="1" dirty="0">
                <a:solidFill>
                  <a:prstClr val="white"/>
                </a:solidFill>
                <a:latin typeface="Arial" panose="020B0604020202020204"/>
                <a:ea typeface="微软雅黑" panose="020B0503020204020204" charset="-122"/>
                <a:sym typeface="Arial" panose="020B0604020202020204"/>
              </a:rPr>
              <a:t>Experiment</a:t>
            </a:r>
            <a:endParaRPr lang="zh-CN" altLang="en-US" sz="1200" b="1" dirty="0">
              <a:solidFill>
                <a:prstClr val="white"/>
              </a:solidFill>
              <a:latin typeface="Arial" panose="020B0604020202020204"/>
              <a:ea typeface="微软雅黑" panose="020B0503020204020204" charset="-122"/>
            </a:endParaRPr>
          </a:p>
        </p:txBody>
      </p:sp>
      <p:sp>
        <p:nvSpPr>
          <p:cNvPr id="13" name="矩形 12">
            <a:extLst>
              <a:ext uri="{FF2B5EF4-FFF2-40B4-BE49-F238E27FC236}">
                <a16:creationId xmlns:a16="http://schemas.microsoft.com/office/drawing/2014/main" id="{06EAB8DF-0820-7E94-27E8-F26276754A90}"/>
              </a:ext>
            </a:extLst>
          </p:cNvPr>
          <p:cNvSpPr/>
          <p:nvPr/>
        </p:nvSpPr>
        <p:spPr>
          <a:xfrm>
            <a:off x="1981201" y="6424248"/>
            <a:ext cx="2074982" cy="433752"/>
          </a:xfrm>
          <a:prstGeom prst="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r>
              <a:rPr lang="en-US" altLang="zh-CN" sz="1200" b="1">
                <a:solidFill>
                  <a:prstClr val="white"/>
                </a:solidFill>
                <a:latin typeface="Arial" panose="020B0604020202020204"/>
                <a:ea typeface="微软雅黑" panose="020B0503020204020204" charset="-122"/>
                <a:sym typeface="Arial" panose="020B0604020202020204"/>
              </a:rPr>
              <a:t>Remote access</a:t>
            </a:r>
            <a:endParaRPr lang="en-US" altLang="zh-CN" sz="1200" b="1" dirty="0">
              <a:solidFill>
                <a:prstClr val="white"/>
              </a:solidFill>
              <a:latin typeface="Arial" panose="020B0604020202020204"/>
              <a:ea typeface="微软雅黑" panose="020B0503020204020204" charset="-122"/>
              <a:sym typeface="Arial" panose="020B0604020202020204"/>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0" y="432158"/>
            <a:ext cx="12192082" cy="645160"/>
            <a:chOff x="0" y="432158"/>
            <a:chExt cx="12192082" cy="645160"/>
          </a:xfrm>
        </p:grpSpPr>
        <p:sp>
          <p:nvSpPr>
            <p:cNvPr id="21" name="文本框 20"/>
            <p:cNvSpPr txBox="1"/>
            <p:nvPr/>
          </p:nvSpPr>
          <p:spPr>
            <a:xfrm>
              <a:off x="773113" y="432158"/>
              <a:ext cx="4457700" cy="645160"/>
            </a:xfrm>
            <a:prstGeom prst="rect">
              <a:avLst/>
            </a:prstGeom>
            <a:noFill/>
          </p:spPr>
          <p:txBody>
            <a:bodyPr wrap="square" rtlCol="0">
              <a:spAutoFit/>
              <a:scene3d>
                <a:camera prst="orthographicFront"/>
                <a:lightRig rig="threePt" dir="t"/>
              </a:scene3d>
              <a:sp3d contourW="12700"/>
            </a:bodyPr>
            <a:lstStyle>
              <a:defPPr>
                <a:defRPr lang="zh-CN"/>
              </a:defPPr>
              <a:lvl1pPr marR="0" lvl="0" indent="0" fontAlgn="auto">
                <a:lnSpc>
                  <a:spcPct val="100000"/>
                </a:lnSpc>
                <a:spcBef>
                  <a:spcPts val="0"/>
                </a:spcBef>
                <a:spcAft>
                  <a:spcPts val="0"/>
                </a:spcAft>
                <a:buClrTx/>
                <a:buSzTx/>
                <a:buFontTx/>
                <a:buNone/>
                <a:defRPr kumimoji="0" sz="3200" b="1" i="0" u="none" strike="noStrike" cap="none" spc="0" normalizeH="0" baseline="0">
                  <a:ln>
                    <a:noFill/>
                  </a:ln>
                  <a:solidFill>
                    <a:prstClr val="white"/>
                  </a:solidFill>
                  <a:effectLst/>
                  <a:uLnTx/>
                  <a:uFillTx/>
                  <a:latin typeface="Arial" panose="020B0604020202020204"/>
                  <a:ea typeface="微软雅黑" panose="020B0503020204020204" charset="-122"/>
                </a:defRPr>
              </a:lvl1pPr>
            </a:lstStyle>
            <a:p>
              <a:r>
                <a:rPr lang="en-US" altLang="zh-CN" sz="3600" dirty="0">
                  <a:sym typeface="Arial" panose="020B0604020202020204"/>
                </a:rPr>
                <a:t>Step 2</a:t>
              </a:r>
            </a:p>
          </p:txBody>
        </p:sp>
        <p:cxnSp>
          <p:nvCxnSpPr>
            <p:cNvPr id="19" name="直接连接符 18"/>
            <p:cNvCxnSpPr/>
            <p:nvPr/>
          </p:nvCxnSpPr>
          <p:spPr>
            <a:xfrm flipV="1">
              <a:off x="2427687" y="724545"/>
              <a:ext cx="9764395" cy="3175"/>
            </a:xfrm>
            <a:prstGeom prst="line">
              <a:avLst/>
            </a:prstGeom>
            <a:ln w="25400" cmpd="thickThin">
              <a:solidFill>
                <a:srgbClr val="1C79C6"/>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0" y="724545"/>
              <a:ext cx="660400" cy="0"/>
            </a:xfrm>
            <a:prstGeom prst="line">
              <a:avLst/>
            </a:prstGeom>
            <a:ln w="25400" cmpd="thickThin">
              <a:solidFill>
                <a:srgbClr val="1C79C6"/>
              </a:solidFill>
            </a:ln>
          </p:spPr>
          <p:style>
            <a:lnRef idx="1">
              <a:schemeClr val="accent1"/>
            </a:lnRef>
            <a:fillRef idx="0">
              <a:schemeClr val="accent1"/>
            </a:fillRef>
            <a:effectRef idx="0">
              <a:schemeClr val="accent1"/>
            </a:effectRef>
            <a:fontRef idx="minor">
              <a:schemeClr val="tx1"/>
            </a:fontRef>
          </p:style>
        </p:cxnSp>
      </p:grpSp>
      <p:sp>
        <p:nvSpPr>
          <p:cNvPr id="8" name="矩形 7"/>
          <p:cNvSpPr/>
          <p:nvPr>
            <p:custDataLst>
              <p:tags r:id="rId1"/>
            </p:custDataLst>
          </p:nvPr>
        </p:nvSpPr>
        <p:spPr>
          <a:xfrm>
            <a:off x="1245870" y="1170940"/>
            <a:ext cx="9954895" cy="1055370"/>
          </a:xfrm>
          <a:prstGeom prst="rect">
            <a:avLst/>
          </a:prstGeom>
        </p:spPr>
        <p:txBody>
          <a:bodyPr wrap="square">
            <a:noAutofit/>
            <a:scene3d>
              <a:camera prst="orthographicFront"/>
              <a:lightRig rig="threePt" dir="t"/>
            </a:scene3d>
            <a:sp3d contourW="12700"/>
          </a:bodyPr>
          <a:lstStyle/>
          <a:p>
            <a:pPr marL="0" marR="0" lvl="0" indent="0" algn="just" defTabSz="914400" rtl="0" eaLnBrk="1" fontAlgn="auto" latinLnBrk="0" hangingPunct="1">
              <a:lnSpc>
                <a:spcPct val="120000"/>
              </a:lnSpc>
              <a:spcBef>
                <a:spcPts val="0"/>
              </a:spcBef>
              <a:spcAft>
                <a:spcPts val="0"/>
              </a:spcAft>
              <a:buClrTx/>
              <a:buSzTx/>
              <a:buFontTx/>
              <a:buNone/>
              <a:defRPr/>
            </a:pPr>
            <a:r>
              <a:rPr kumimoji="0" lang="en-US" altLang="zh-CN" sz="2400" b="0"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sym typeface="Arial" panose="020B0604020202020204"/>
              </a:rPr>
              <a:t>Connect the adjacent components.</a:t>
            </a:r>
          </a:p>
          <a:p>
            <a:pPr marL="0" marR="0" lvl="0" indent="0" algn="just" defTabSz="914400" rtl="0" eaLnBrk="1" fontAlgn="auto" latinLnBrk="0" hangingPunct="1">
              <a:lnSpc>
                <a:spcPct val="120000"/>
              </a:lnSpc>
              <a:spcBef>
                <a:spcPts val="0"/>
              </a:spcBef>
              <a:spcAft>
                <a:spcPts val="0"/>
              </a:spcAft>
              <a:buClrTx/>
              <a:buSzTx/>
              <a:buFontTx/>
              <a:buNone/>
              <a:defRPr/>
            </a:pPr>
            <a:r>
              <a:rPr kumimoji="0" lang="en-US" altLang="zh-CN" sz="2400" b="0"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sym typeface="Arial" panose="020B0604020202020204"/>
              </a:rPr>
              <a:t>Use auto choose       if you are not sure about which kind of cable to use. </a:t>
            </a:r>
          </a:p>
          <a:p>
            <a:pPr marL="0" marR="0" lvl="0" indent="0" algn="just" defTabSz="914400" rtl="0" eaLnBrk="1" fontAlgn="auto" latinLnBrk="0" hangingPunct="1">
              <a:lnSpc>
                <a:spcPct val="120000"/>
              </a:lnSpc>
              <a:spcBef>
                <a:spcPts val="0"/>
              </a:spcBef>
              <a:spcAft>
                <a:spcPts val="0"/>
              </a:spcAft>
              <a:buClrTx/>
              <a:buSzTx/>
              <a:buFontTx/>
              <a:buNone/>
              <a:defRPr/>
            </a:pPr>
            <a:endParaRPr kumimoji="0" lang="en-US" altLang="zh-CN" sz="2400" b="0"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sym typeface="Arial" panose="020B0604020202020204"/>
            </a:endParaRPr>
          </a:p>
        </p:txBody>
      </p:sp>
      <p:pic>
        <p:nvPicPr>
          <p:cNvPr id="2" name="图片 1"/>
          <p:cNvPicPr>
            <a:picLocks noChangeAspect="1"/>
          </p:cNvPicPr>
          <p:nvPr>
            <p:custDataLst>
              <p:tags r:id="rId2"/>
            </p:custDataLst>
          </p:nvPr>
        </p:nvPicPr>
        <p:blipFill>
          <a:blip r:embed="rId6"/>
          <a:stretch>
            <a:fillRect/>
          </a:stretch>
        </p:blipFill>
        <p:spPr>
          <a:xfrm>
            <a:off x="3757930" y="1759585"/>
            <a:ext cx="323850" cy="314325"/>
          </a:xfrm>
          <a:prstGeom prst="rect">
            <a:avLst/>
          </a:prstGeom>
        </p:spPr>
      </p:pic>
      <p:pic>
        <p:nvPicPr>
          <p:cNvPr id="3" name="图片 2"/>
          <p:cNvPicPr>
            <a:picLocks noChangeAspect="1"/>
          </p:cNvPicPr>
          <p:nvPr>
            <p:custDataLst>
              <p:tags r:id="rId3"/>
            </p:custDataLst>
          </p:nvPr>
        </p:nvPicPr>
        <p:blipFill>
          <a:blip r:embed="rId7"/>
          <a:stretch>
            <a:fillRect/>
          </a:stretch>
        </p:blipFill>
        <p:spPr>
          <a:xfrm>
            <a:off x="1371600" y="2630020"/>
            <a:ext cx="6248644" cy="3380948"/>
          </a:xfrm>
          <a:prstGeom prst="rect">
            <a:avLst/>
          </a:prstGeom>
        </p:spPr>
      </p:pic>
      <p:pic>
        <p:nvPicPr>
          <p:cNvPr id="6" name="图片 5"/>
          <p:cNvPicPr>
            <a:picLocks noChangeAspect="1"/>
          </p:cNvPicPr>
          <p:nvPr/>
        </p:nvPicPr>
        <p:blipFill>
          <a:blip r:embed="rId8"/>
          <a:stretch>
            <a:fillRect/>
          </a:stretch>
        </p:blipFill>
        <p:spPr>
          <a:xfrm>
            <a:off x="8880558" y="2844800"/>
            <a:ext cx="2057400" cy="876300"/>
          </a:xfrm>
          <a:prstGeom prst="rect">
            <a:avLst/>
          </a:prstGeom>
        </p:spPr>
      </p:pic>
      <p:sp>
        <p:nvSpPr>
          <p:cNvPr id="5" name="矩形 4"/>
          <p:cNvSpPr/>
          <p:nvPr/>
        </p:nvSpPr>
        <p:spPr>
          <a:xfrm>
            <a:off x="7942028" y="4231005"/>
            <a:ext cx="3935095" cy="1456055"/>
          </a:xfrm>
          <a:prstGeom prst="rect">
            <a:avLst/>
          </a:prstGeom>
        </p:spPr>
        <p:txBody>
          <a:bodyPr wrap="square">
            <a:noAutofit/>
            <a:scene3d>
              <a:camera prst="orthographicFront"/>
              <a:lightRig rig="threePt" dir="t"/>
            </a:scene3d>
            <a:sp3d contourW="12700"/>
          </a:bodyPr>
          <a:lstStyle/>
          <a:p>
            <a:pPr marL="0" marR="0" lvl="0" indent="0" algn="just" defTabSz="914400" rtl="0" eaLnBrk="1" fontAlgn="auto" latinLnBrk="0" hangingPunct="1">
              <a:lnSpc>
                <a:spcPct val="120000"/>
              </a:lnSpc>
              <a:spcBef>
                <a:spcPts val="0"/>
              </a:spcBef>
              <a:spcAft>
                <a:spcPts val="0"/>
              </a:spcAft>
              <a:buClrTx/>
              <a:buSzTx/>
              <a:buFontTx/>
              <a:buNone/>
              <a:defRPr/>
            </a:pPr>
            <a:r>
              <a:rPr kumimoji="0" lang="en-US" altLang="zh-CN" sz="2400" b="0"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sym typeface="Arial" panose="020B0604020202020204"/>
              </a:rPr>
              <a:t>Check the port name by placing the mouse on the cable. </a:t>
            </a:r>
          </a:p>
          <a:p>
            <a:pPr marL="0" marR="0" lvl="0" indent="0" algn="just" defTabSz="914400" rtl="0" eaLnBrk="1" fontAlgn="auto" latinLnBrk="0" hangingPunct="1">
              <a:lnSpc>
                <a:spcPct val="120000"/>
              </a:lnSpc>
              <a:spcBef>
                <a:spcPts val="0"/>
              </a:spcBef>
              <a:spcAft>
                <a:spcPts val="0"/>
              </a:spcAft>
              <a:buClrTx/>
              <a:buSzTx/>
              <a:buFontTx/>
              <a:buNone/>
              <a:defRPr/>
            </a:pPr>
            <a:endParaRPr kumimoji="0" lang="en-US" altLang="zh-CN" sz="2400" b="0"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sym typeface="Arial" panose="020B0604020202020204"/>
            </a:endParaRPr>
          </a:p>
        </p:txBody>
      </p:sp>
      <p:sp>
        <p:nvSpPr>
          <p:cNvPr id="4" name="矩形 3">
            <a:extLst>
              <a:ext uri="{FF2B5EF4-FFF2-40B4-BE49-F238E27FC236}">
                <a16:creationId xmlns:a16="http://schemas.microsoft.com/office/drawing/2014/main" id="{2630B570-504C-7C4A-BC51-56153FAE1251}"/>
              </a:ext>
            </a:extLst>
          </p:cNvPr>
          <p:cNvSpPr/>
          <p:nvPr/>
        </p:nvSpPr>
        <p:spPr>
          <a:xfrm>
            <a:off x="0" y="6433810"/>
            <a:ext cx="12139246" cy="424191"/>
          </a:xfrm>
          <a:prstGeom prst="rect">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zh-CN" altLang="en-US" dirty="0"/>
          </a:p>
        </p:txBody>
      </p:sp>
      <p:sp>
        <p:nvSpPr>
          <p:cNvPr id="7" name="矩形 6">
            <a:extLst>
              <a:ext uri="{FF2B5EF4-FFF2-40B4-BE49-F238E27FC236}">
                <a16:creationId xmlns:a16="http://schemas.microsoft.com/office/drawing/2014/main" id="{8F31D1CD-3AB3-E167-2857-4E1A5F0F8DB6}"/>
              </a:ext>
            </a:extLst>
          </p:cNvPr>
          <p:cNvSpPr/>
          <p:nvPr/>
        </p:nvSpPr>
        <p:spPr>
          <a:xfrm>
            <a:off x="1" y="6424248"/>
            <a:ext cx="1981200" cy="433752"/>
          </a:xfrm>
          <a:prstGeom prst="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r>
              <a:rPr lang="en-US" altLang="zh-CN" sz="1200" b="1" dirty="0">
                <a:solidFill>
                  <a:prstClr val="white"/>
                </a:solidFill>
                <a:latin typeface="Arial" panose="020B0604020202020204"/>
                <a:ea typeface="微软雅黑" panose="020B0503020204020204" charset="-122"/>
                <a:sym typeface="Arial" panose="020B0604020202020204"/>
              </a:rPr>
              <a:t>Introduction to Routers</a:t>
            </a:r>
          </a:p>
        </p:txBody>
      </p:sp>
      <p:sp>
        <p:nvSpPr>
          <p:cNvPr id="9" name="矩形 8">
            <a:extLst>
              <a:ext uri="{FF2B5EF4-FFF2-40B4-BE49-F238E27FC236}">
                <a16:creationId xmlns:a16="http://schemas.microsoft.com/office/drawing/2014/main" id="{8B2ED5E0-EC04-5803-91F0-27B4C49FA5B0}"/>
              </a:ext>
            </a:extLst>
          </p:cNvPr>
          <p:cNvSpPr/>
          <p:nvPr/>
        </p:nvSpPr>
        <p:spPr>
          <a:xfrm>
            <a:off x="4056183" y="6424248"/>
            <a:ext cx="1913478" cy="433752"/>
          </a:xfrm>
          <a:prstGeom prst="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r>
              <a:rPr lang="en-US" altLang="zh-CN" sz="1200" b="1" dirty="0">
                <a:solidFill>
                  <a:prstClr val="white"/>
                </a:solidFill>
                <a:latin typeface="Arial" panose="020B0604020202020204"/>
                <a:ea typeface="微软雅黑" panose="020B0503020204020204" charset="-122"/>
                <a:sym typeface="Arial" panose="020B0604020202020204"/>
              </a:rPr>
              <a:t>Working Modes</a:t>
            </a:r>
            <a:endParaRPr lang="zh-CN" altLang="en-US" sz="1200" b="1" dirty="0">
              <a:solidFill>
                <a:prstClr val="white"/>
              </a:solidFill>
              <a:latin typeface="Arial" panose="020B0604020202020204"/>
              <a:ea typeface="微软雅黑" panose="020B0503020204020204" charset="-122"/>
            </a:endParaRPr>
          </a:p>
        </p:txBody>
      </p:sp>
      <p:sp>
        <p:nvSpPr>
          <p:cNvPr id="10" name="矩形 9">
            <a:extLst>
              <a:ext uri="{FF2B5EF4-FFF2-40B4-BE49-F238E27FC236}">
                <a16:creationId xmlns:a16="http://schemas.microsoft.com/office/drawing/2014/main" id="{57C03733-AA69-B674-67D0-464C5295C0BC}"/>
              </a:ext>
            </a:extLst>
          </p:cNvPr>
          <p:cNvSpPr/>
          <p:nvPr/>
        </p:nvSpPr>
        <p:spPr>
          <a:xfrm>
            <a:off x="5969662" y="6424244"/>
            <a:ext cx="1972366" cy="433752"/>
          </a:xfrm>
          <a:prstGeom prst="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r>
              <a:rPr lang="en-US" altLang="zh-CN" sz="1200" b="1">
                <a:solidFill>
                  <a:prstClr val="white"/>
                </a:solidFill>
                <a:latin typeface="Arial" panose="020B0604020202020204"/>
                <a:ea typeface="微软雅黑" panose="020B0503020204020204" charset="-122"/>
                <a:sym typeface="Arial" panose="020B0604020202020204"/>
              </a:rPr>
              <a:t>Commands</a:t>
            </a:r>
            <a:endParaRPr lang="en-US" altLang="zh-CN" sz="1200" b="1" dirty="0">
              <a:solidFill>
                <a:prstClr val="white"/>
              </a:solidFill>
              <a:latin typeface="Arial" panose="020B0604020202020204"/>
              <a:ea typeface="微软雅黑" panose="020B0503020204020204" charset="-122"/>
              <a:sym typeface="Arial" panose="020B0604020202020204"/>
            </a:endParaRPr>
          </a:p>
        </p:txBody>
      </p:sp>
      <p:sp>
        <p:nvSpPr>
          <p:cNvPr id="11" name="矩形 10">
            <a:extLst>
              <a:ext uri="{FF2B5EF4-FFF2-40B4-BE49-F238E27FC236}">
                <a16:creationId xmlns:a16="http://schemas.microsoft.com/office/drawing/2014/main" id="{2AB3F18E-853A-4C6F-EB1F-CB3FB256DCDB}"/>
              </a:ext>
            </a:extLst>
          </p:cNvPr>
          <p:cNvSpPr/>
          <p:nvPr/>
        </p:nvSpPr>
        <p:spPr>
          <a:xfrm>
            <a:off x="7942028" y="6424244"/>
            <a:ext cx="2069480" cy="433752"/>
          </a:xfrm>
          <a:prstGeom prst="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r>
              <a:rPr lang="en-US" altLang="zh-CN" sz="1200" b="1">
                <a:solidFill>
                  <a:prstClr val="white"/>
                </a:solidFill>
                <a:latin typeface="Arial" panose="020B0604020202020204"/>
                <a:ea typeface="微软雅黑" panose="020B0503020204020204" charset="-122"/>
                <a:sym typeface="Arial" panose="020B0604020202020204"/>
              </a:rPr>
              <a:t>Manual Configuration</a:t>
            </a:r>
            <a:endParaRPr lang="en-US" altLang="zh-CN" sz="1200" b="1" dirty="0">
              <a:solidFill>
                <a:prstClr val="white"/>
              </a:solidFill>
              <a:latin typeface="Arial" panose="020B0604020202020204"/>
              <a:ea typeface="微软雅黑" panose="020B0503020204020204" charset="-122"/>
              <a:sym typeface="Arial" panose="020B0604020202020204"/>
            </a:endParaRPr>
          </a:p>
        </p:txBody>
      </p:sp>
      <p:sp>
        <p:nvSpPr>
          <p:cNvPr id="12" name="矩形 11">
            <a:extLst>
              <a:ext uri="{FF2B5EF4-FFF2-40B4-BE49-F238E27FC236}">
                <a16:creationId xmlns:a16="http://schemas.microsoft.com/office/drawing/2014/main" id="{07F34DE5-84CC-FB15-E523-62F7BAA3EC77}"/>
              </a:ext>
            </a:extLst>
          </p:cNvPr>
          <p:cNvSpPr/>
          <p:nvPr/>
        </p:nvSpPr>
        <p:spPr>
          <a:xfrm>
            <a:off x="10011509" y="6424248"/>
            <a:ext cx="2180490" cy="433752"/>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CN" sz="1200" b="1" dirty="0">
                <a:solidFill>
                  <a:prstClr val="white"/>
                </a:solidFill>
                <a:latin typeface="Arial" panose="020B0604020202020204"/>
                <a:ea typeface="微软雅黑" panose="020B0503020204020204" charset="-122"/>
                <a:sym typeface="Arial" panose="020B0604020202020204"/>
              </a:rPr>
              <a:t>Experiment</a:t>
            </a:r>
            <a:endParaRPr lang="zh-CN" altLang="en-US" sz="1200" b="1" dirty="0">
              <a:solidFill>
                <a:prstClr val="white"/>
              </a:solidFill>
              <a:latin typeface="Arial" panose="020B0604020202020204"/>
              <a:ea typeface="微软雅黑" panose="020B0503020204020204" charset="-122"/>
            </a:endParaRPr>
          </a:p>
        </p:txBody>
      </p:sp>
      <p:sp>
        <p:nvSpPr>
          <p:cNvPr id="13" name="矩形 12">
            <a:extLst>
              <a:ext uri="{FF2B5EF4-FFF2-40B4-BE49-F238E27FC236}">
                <a16:creationId xmlns:a16="http://schemas.microsoft.com/office/drawing/2014/main" id="{983B236B-45B2-80B5-EF6C-68A740DF2EAB}"/>
              </a:ext>
            </a:extLst>
          </p:cNvPr>
          <p:cNvSpPr/>
          <p:nvPr/>
        </p:nvSpPr>
        <p:spPr>
          <a:xfrm>
            <a:off x="1981201" y="6424248"/>
            <a:ext cx="2074982" cy="433752"/>
          </a:xfrm>
          <a:prstGeom prst="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r>
              <a:rPr lang="en-US" altLang="zh-CN" sz="1200" b="1" dirty="0">
                <a:solidFill>
                  <a:prstClr val="white"/>
                </a:solidFill>
                <a:latin typeface="Arial" panose="020B0604020202020204"/>
                <a:ea typeface="微软雅黑" panose="020B0503020204020204" charset="-122"/>
                <a:sym typeface="Arial" panose="020B0604020202020204"/>
              </a:rPr>
              <a:t>Remote Access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0" y="432158"/>
            <a:ext cx="12192082" cy="645160"/>
            <a:chOff x="0" y="432158"/>
            <a:chExt cx="12192082" cy="645160"/>
          </a:xfrm>
        </p:grpSpPr>
        <p:sp>
          <p:nvSpPr>
            <p:cNvPr id="21" name="文本框 20"/>
            <p:cNvSpPr txBox="1"/>
            <p:nvPr/>
          </p:nvSpPr>
          <p:spPr>
            <a:xfrm>
              <a:off x="773113" y="432158"/>
              <a:ext cx="4457700" cy="645160"/>
            </a:xfrm>
            <a:prstGeom prst="rect">
              <a:avLst/>
            </a:prstGeom>
            <a:noFill/>
          </p:spPr>
          <p:txBody>
            <a:bodyPr wrap="square" rtlCol="0">
              <a:spAutoFit/>
              <a:scene3d>
                <a:camera prst="orthographicFront"/>
                <a:lightRig rig="threePt" dir="t"/>
              </a:scene3d>
              <a:sp3d contourW="12700"/>
            </a:bodyPr>
            <a:lstStyle>
              <a:defPPr>
                <a:defRPr lang="zh-CN"/>
              </a:defPPr>
              <a:lvl1pPr marR="0" lvl="0" indent="0" fontAlgn="auto">
                <a:lnSpc>
                  <a:spcPct val="100000"/>
                </a:lnSpc>
                <a:spcBef>
                  <a:spcPts val="0"/>
                </a:spcBef>
                <a:spcAft>
                  <a:spcPts val="0"/>
                </a:spcAft>
                <a:buClrTx/>
                <a:buSzTx/>
                <a:buFontTx/>
                <a:buNone/>
                <a:defRPr kumimoji="0" sz="3200" b="1" i="0" u="none" strike="noStrike" cap="none" spc="0" normalizeH="0" baseline="0">
                  <a:ln>
                    <a:noFill/>
                  </a:ln>
                  <a:solidFill>
                    <a:prstClr val="white"/>
                  </a:solidFill>
                  <a:effectLst/>
                  <a:uLnTx/>
                  <a:uFillTx/>
                  <a:latin typeface="Arial" panose="020B0604020202020204"/>
                  <a:ea typeface="微软雅黑" panose="020B0503020204020204" charset="-122"/>
                </a:defRPr>
              </a:lvl1pPr>
            </a:lstStyle>
            <a:p>
              <a:r>
                <a:rPr lang="en-US" altLang="zh-CN" sz="3600" dirty="0">
                  <a:sym typeface="Arial" panose="020B0604020202020204"/>
                </a:rPr>
                <a:t>Step 3</a:t>
              </a:r>
            </a:p>
          </p:txBody>
        </p:sp>
        <p:cxnSp>
          <p:nvCxnSpPr>
            <p:cNvPr id="19" name="直接连接符 18"/>
            <p:cNvCxnSpPr/>
            <p:nvPr/>
          </p:nvCxnSpPr>
          <p:spPr>
            <a:xfrm flipV="1">
              <a:off x="2427687" y="724545"/>
              <a:ext cx="9764395" cy="3175"/>
            </a:xfrm>
            <a:prstGeom prst="line">
              <a:avLst/>
            </a:prstGeom>
            <a:ln w="25400" cmpd="thickThin">
              <a:solidFill>
                <a:srgbClr val="1C79C6"/>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0" y="724545"/>
              <a:ext cx="660400" cy="0"/>
            </a:xfrm>
            <a:prstGeom prst="line">
              <a:avLst/>
            </a:prstGeom>
            <a:ln w="25400" cmpd="thickThin">
              <a:solidFill>
                <a:srgbClr val="1C79C6"/>
              </a:solidFill>
            </a:ln>
          </p:spPr>
          <p:style>
            <a:lnRef idx="1">
              <a:schemeClr val="accent1"/>
            </a:lnRef>
            <a:fillRef idx="0">
              <a:schemeClr val="accent1"/>
            </a:fillRef>
            <a:effectRef idx="0">
              <a:schemeClr val="accent1"/>
            </a:effectRef>
            <a:fontRef idx="minor">
              <a:schemeClr val="tx1"/>
            </a:fontRef>
          </p:style>
        </p:cxnSp>
      </p:grpSp>
      <p:sp>
        <p:nvSpPr>
          <p:cNvPr id="8" name="矩形 7"/>
          <p:cNvSpPr/>
          <p:nvPr>
            <p:custDataLst>
              <p:tags r:id="rId1"/>
            </p:custDataLst>
          </p:nvPr>
        </p:nvSpPr>
        <p:spPr>
          <a:xfrm>
            <a:off x="1228286" y="878156"/>
            <a:ext cx="9815070" cy="1047086"/>
          </a:xfrm>
          <a:prstGeom prst="rect">
            <a:avLst/>
          </a:prstGeom>
        </p:spPr>
        <p:txBody>
          <a:bodyPr wrap="square">
            <a:noAutofit/>
            <a:scene3d>
              <a:camera prst="orthographicFront"/>
              <a:lightRig rig="threePt" dir="t"/>
            </a:scene3d>
            <a:sp3d contourW="12700"/>
          </a:bodyPr>
          <a:lstStyle/>
          <a:p>
            <a:pPr marL="0" marR="0" lvl="0" indent="0" algn="just" defTabSz="914400" rtl="0" eaLnBrk="1" fontAlgn="auto" latinLnBrk="0" hangingPunct="1">
              <a:lnSpc>
                <a:spcPct val="120000"/>
              </a:lnSpc>
              <a:spcBef>
                <a:spcPts val="0"/>
              </a:spcBef>
              <a:spcAft>
                <a:spcPts val="0"/>
              </a:spcAft>
              <a:buClrTx/>
              <a:buSzTx/>
              <a:buFontTx/>
              <a:buNone/>
              <a:defRPr/>
            </a:pPr>
            <a:r>
              <a:rPr kumimoji="0" lang="en-US" altLang="zh-CN" sz="2400" b="0"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sym typeface="Arial" panose="020B0604020202020204"/>
              </a:rPr>
              <a:t>Manually configure the IP address of the input and output port of the routers. </a:t>
            </a:r>
          </a:p>
          <a:p>
            <a:pPr marL="0" marR="0" lvl="0" indent="0" algn="just" defTabSz="914400" rtl="0" eaLnBrk="1" fontAlgn="auto" latinLnBrk="0" hangingPunct="1">
              <a:lnSpc>
                <a:spcPct val="120000"/>
              </a:lnSpc>
              <a:spcBef>
                <a:spcPts val="0"/>
              </a:spcBef>
              <a:spcAft>
                <a:spcPts val="0"/>
              </a:spcAft>
              <a:buClrTx/>
              <a:buSzTx/>
              <a:buFontTx/>
              <a:buNone/>
              <a:defRPr/>
            </a:pPr>
            <a:endParaRPr kumimoji="0" lang="en-US" altLang="zh-CN" sz="2400" b="0"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sym typeface="Arial" panose="020B0604020202020204"/>
            </a:endParaRPr>
          </a:p>
        </p:txBody>
      </p:sp>
      <p:pic>
        <p:nvPicPr>
          <p:cNvPr id="10" name="图片 9"/>
          <p:cNvPicPr>
            <a:picLocks noChangeAspect="1"/>
          </p:cNvPicPr>
          <p:nvPr>
            <p:custDataLst>
              <p:tags r:id="rId2"/>
            </p:custDataLst>
          </p:nvPr>
        </p:nvPicPr>
        <p:blipFill>
          <a:blip r:embed="rId5"/>
          <a:stretch>
            <a:fillRect/>
          </a:stretch>
        </p:blipFill>
        <p:spPr>
          <a:xfrm>
            <a:off x="3503845" y="1628091"/>
            <a:ext cx="4469912" cy="4393247"/>
          </a:xfrm>
          <a:prstGeom prst="rect">
            <a:avLst/>
          </a:prstGeom>
        </p:spPr>
      </p:pic>
      <p:sp>
        <p:nvSpPr>
          <p:cNvPr id="9" name="矩形标注 8"/>
          <p:cNvSpPr/>
          <p:nvPr/>
        </p:nvSpPr>
        <p:spPr>
          <a:xfrm>
            <a:off x="560927" y="2368871"/>
            <a:ext cx="2573192" cy="1246171"/>
          </a:xfrm>
          <a:prstGeom prst="wedgeRectCallout">
            <a:avLst>
              <a:gd name="adj1" fmla="val 72279"/>
              <a:gd name="adj2" fmla="val 53512"/>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Ensure that you have chosen the right port.</a:t>
            </a:r>
          </a:p>
          <a:p>
            <a:pPr algn="ctr"/>
            <a:r>
              <a:rPr lang="en-US" altLang="zh-CN" dirty="0"/>
              <a:t>Equivalent to command</a:t>
            </a:r>
          </a:p>
          <a:p>
            <a:pPr algn="ctr"/>
            <a:r>
              <a:rPr lang="en-US" altLang="zh-CN" dirty="0"/>
              <a:t>#interface &lt;</a:t>
            </a:r>
            <a:r>
              <a:rPr lang="en-US" altLang="zh-CN" dirty="0" err="1"/>
              <a:t>portname</a:t>
            </a:r>
            <a:r>
              <a:rPr lang="en-US" altLang="zh-CN" dirty="0"/>
              <a:t>&gt;</a:t>
            </a:r>
          </a:p>
        </p:txBody>
      </p:sp>
      <p:sp>
        <p:nvSpPr>
          <p:cNvPr id="13" name="矩形标注 12"/>
          <p:cNvSpPr/>
          <p:nvPr/>
        </p:nvSpPr>
        <p:spPr>
          <a:xfrm>
            <a:off x="8390522" y="1676606"/>
            <a:ext cx="2573192" cy="1246171"/>
          </a:xfrm>
          <a:prstGeom prst="wedgeRectCallout">
            <a:avLst>
              <a:gd name="adj1" fmla="val -72895"/>
              <a:gd name="adj2" fmla="val 15065"/>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Enable the port.</a:t>
            </a:r>
          </a:p>
          <a:p>
            <a:pPr algn="ctr"/>
            <a:r>
              <a:rPr lang="en-US" altLang="zh-CN" dirty="0"/>
              <a:t>Equivalent to command</a:t>
            </a:r>
          </a:p>
          <a:p>
            <a:pPr algn="ctr"/>
            <a:r>
              <a:rPr lang="en-US" altLang="zh-CN" dirty="0"/>
              <a:t>#no shutdown</a:t>
            </a:r>
          </a:p>
        </p:txBody>
      </p:sp>
      <p:sp>
        <p:nvSpPr>
          <p:cNvPr id="14" name="矩形标注 13"/>
          <p:cNvSpPr/>
          <p:nvPr/>
        </p:nvSpPr>
        <p:spPr>
          <a:xfrm>
            <a:off x="8529418" y="3317680"/>
            <a:ext cx="3002058" cy="1705453"/>
          </a:xfrm>
          <a:prstGeom prst="wedgeRectCallout">
            <a:avLst>
              <a:gd name="adj1" fmla="val -79878"/>
              <a:gd name="adj2" fmla="val -53842"/>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Give the connection between routers an unused IP address range.</a:t>
            </a:r>
          </a:p>
          <a:p>
            <a:pPr algn="ctr"/>
            <a:r>
              <a:rPr lang="en-US" altLang="zh-CN" dirty="0"/>
              <a:t>Equivalent to command</a:t>
            </a:r>
          </a:p>
          <a:p>
            <a:pPr algn="ctr"/>
            <a:r>
              <a:rPr lang="en-US" altLang="zh-CN" dirty="0"/>
              <a:t>#ip address &lt;</a:t>
            </a:r>
            <a:r>
              <a:rPr lang="en-US" altLang="zh-CN" dirty="0" err="1"/>
              <a:t>addr</a:t>
            </a:r>
            <a:r>
              <a:rPr lang="en-US" altLang="zh-CN" dirty="0"/>
              <a:t>.&gt;&lt;mask&gt;</a:t>
            </a:r>
          </a:p>
        </p:txBody>
      </p:sp>
      <p:pic>
        <p:nvPicPr>
          <p:cNvPr id="15" name="图片 14"/>
          <p:cNvPicPr>
            <a:picLocks noChangeAspect="1"/>
          </p:cNvPicPr>
          <p:nvPr/>
        </p:nvPicPr>
        <p:blipFill>
          <a:blip r:embed="rId6"/>
          <a:stretch>
            <a:fillRect/>
          </a:stretch>
        </p:blipFill>
        <p:spPr>
          <a:xfrm>
            <a:off x="3503845" y="4407738"/>
            <a:ext cx="5140928" cy="1644341"/>
          </a:xfrm>
          <a:prstGeom prst="rect">
            <a:avLst/>
          </a:prstGeom>
        </p:spPr>
      </p:pic>
      <p:sp>
        <p:nvSpPr>
          <p:cNvPr id="18" name="矩形标注 17"/>
          <p:cNvSpPr/>
          <p:nvPr/>
        </p:nvSpPr>
        <p:spPr>
          <a:xfrm>
            <a:off x="434246" y="4058671"/>
            <a:ext cx="2750687" cy="1200696"/>
          </a:xfrm>
          <a:prstGeom prst="wedgeRectCallout">
            <a:avLst>
              <a:gd name="adj1" fmla="val 70622"/>
              <a:gd name="adj2" fmla="val 1497"/>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Corresponding setup commands</a:t>
            </a:r>
          </a:p>
          <a:p>
            <a:pPr algn="ctr"/>
            <a:r>
              <a:rPr lang="en-US" altLang="zh-CN" dirty="0">
                <a:solidFill>
                  <a:srgbClr val="FFFF00"/>
                </a:solidFill>
              </a:rPr>
              <a:t>(preferred to use commands in experiment)</a:t>
            </a:r>
          </a:p>
        </p:txBody>
      </p:sp>
      <p:sp>
        <p:nvSpPr>
          <p:cNvPr id="12" name="矩形 11">
            <a:extLst>
              <a:ext uri="{FF2B5EF4-FFF2-40B4-BE49-F238E27FC236}">
                <a16:creationId xmlns:a16="http://schemas.microsoft.com/office/drawing/2014/main" id="{BE48B5A7-10AA-44D2-B972-9BCAD93B0EC1}"/>
              </a:ext>
            </a:extLst>
          </p:cNvPr>
          <p:cNvSpPr/>
          <p:nvPr/>
        </p:nvSpPr>
        <p:spPr>
          <a:xfrm>
            <a:off x="0" y="6433810"/>
            <a:ext cx="12139246" cy="424191"/>
          </a:xfrm>
          <a:prstGeom prst="rect">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zh-CN" altLang="en-US" dirty="0"/>
          </a:p>
        </p:txBody>
      </p:sp>
      <p:sp>
        <p:nvSpPr>
          <p:cNvPr id="16" name="矩形 15">
            <a:extLst>
              <a:ext uri="{FF2B5EF4-FFF2-40B4-BE49-F238E27FC236}">
                <a16:creationId xmlns:a16="http://schemas.microsoft.com/office/drawing/2014/main" id="{92BFCA40-1287-9555-5423-F89FB3EF9153}"/>
              </a:ext>
            </a:extLst>
          </p:cNvPr>
          <p:cNvSpPr/>
          <p:nvPr/>
        </p:nvSpPr>
        <p:spPr>
          <a:xfrm>
            <a:off x="1" y="6424248"/>
            <a:ext cx="1981200" cy="433752"/>
          </a:xfrm>
          <a:prstGeom prst="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r>
              <a:rPr lang="en-US" altLang="zh-CN" sz="1200" b="1" dirty="0">
                <a:solidFill>
                  <a:prstClr val="white"/>
                </a:solidFill>
                <a:latin typeface="Arial" panose="020B0604020202020204"/>
                <a:ea typeface="微软雅黑" panose="020B0503020204020204" charset="-122"/>
                <a:sym typeface="Arial" panose="020B0604020202020204"/>
              </a:rPr>
              <a:t>Introduction to Routers</a:t>
            </a:r>
          </a:p>
        </p:txBody>
      </p:sp>
      <p:sp>
        <p:nvSpPr>
          <p:cNvPr id="22" name="矩形 21">
            <a:extLst>
              <a:ext uri="{FF2B5EF4-FFF2-40B4-BE49-F238E27FC236}">
                <a16:creationId xmlns:a16="http://schemas.microsoft.com/office/drawing/2014/main" id="{4439CA8F-1D8E-7B76-E4D0-AE23B4E41344}"/>
              </a:ext>
            </a:extLst>
          </p:cNvPr>
          <p:cNvSpPr/>
          <p:nvPr/>
        </p:nvSpPr>
        <p:spPr>
          <a:xfrm>
            <a:off x="4056183" y="6424248"/>
            <a:ext cx="1913478" cy="433752"/>
          </a:xfrm>
          <a:prstGeom prst="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r>
              <a:rPr lang="en-US" altLang="zh-CN" sz="1200" b="1" dirty="0">
                <a:solidFill>
                  <a:prstClr val="white"/>
                </a:solidFill>
                <a:latin typeface="Arial" panose="020B0604020202020204"/>
                <a:ea typeface="微软雅黑" panose="020B0503020204020204" charset="-122"/>
                <a:sym typeface="Arial" panose="020B0604020202020204"/>
              </a:rPr>
              <a:t>Working Modes</a:t>
            </a:r>
            <a:endParaRPr lang="zh-CN" altLang="en-US" sz="1200" b="1" dirty="0">
              <a:solidFill>
                <a:prstClr val="white"/>
              </a:solidFill>
              <a:latin typeface="Arial" panose="020B0604020202020204"/>
              <a:ea typeface="微软雅黑" panose="020B0503020204020204" charset="-122"/>
            </a:endParaRPr>
          </a:p>
        </p:txBody>
      </p:sp>
      <p:sp>
        <p:nvSpPr>
          <p:cNvPr id="23" name="矩形 22">
            <a:extLst>
              <a:ext uri="{FF2B5EF4-FFF2-40B4-BE49-F238E27FC236}">
                <a16:creationId xmlns:a16="http://schemas.microsoft.com/office/drawing/2014/main" id="{3258953E-3151-3CAB-4625-EF709B79F94C}"/>
              </a:ext>
            </a:extLst>
          </p:cNvPr>
          <p:cNvSpPr/>
          <p:nvPr/>
        </p:nvSpPr>
        <p:spPr>
          <a:xfrm>
            <a:off x="5969662" y="6424244"/>
            <a:ext cx="1972366" cy="433752"/>
          </a:xfrm>
          <a:prstGeom prst="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r>
              <a:rPr lang="en-US" altLang="zh-CN" sz="1200" b="1">
                <a:solidFill>
                  <a:prstClr val="white"/>
                </a:solidFill>
                <a:latin typeface="Arial" panose="020B0604020202020204"/>
                <a:ea typeface="微软雅黑" panose="020B0503020204020204" charset="-122"/>
                <a:sym typeface="Arial" panose="020B0604020202020204"/>
              </a:rPr>
              <a:t>Commands</a:t>
            </a:r>
            <a:endParaRPr lang="en-US" altLang="zh-CN" sz="1200" b="1" dirty="0">
              <a:solidFill>
                <a:prstClr val="white"/>
              </a:solidFill>
              <a:latin typeface="Arial" panose="020B0604020202020204"/>
              <a:ea typeface="微软雅黑" panose="020B0503020204020204" charset="-122"/>
              <a:sym typeface="Arial" panose="020B0604020202020204"/>
            </a:endParaRPr>
          </a:p>
        </p:txBody>
      </p:sp>
      <p:sp>
        <p:nvSpPr>
          <p:cNvPr id="24" name="矩形 23">
            <a:extLst>
              <a:ext uri="{FF2B5EF4-FFF2-40B4-BE49-F238E27FC236}">
                <a16:creationId xmlns:a16="http://schemas.microsoft.com/office/drawing/2014/main" id="{800536E6-2537-C481-AC25-ADB24B63A876}"/>
              </a:ext>
            </a:extLst>
          </p:cNvPr>
          <p:cNvSpPr/>
          <p:nvPr/>
        </p:nvSpPr>
        <p:spPr>
          <a:xfrm>
            <a:off x="7942028" y="6424244"/>
            <a:ext cx="2069480" cy="433752"/>
          </a:xfrm>
          <a:prstGeom prst="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r>
              <a:rPr lang="en-US" altLang="zh-CN" sz="1200" b="1">
                <a:solidFill>
                  <a:prstClr val="white"/>
                </a:solidFill>
                <a:latin typeface="Arial" panose="020B0604020202020204"/>
                <a:ea typeface="微软雅黑" panose="020B0503020204020204" charset="-122"/>
                <a:sym typeface="Arial" panose="020B0604020202020204"/>
              </a:rPr>
              <a:t>Manual Configuration</a:t>
            </a:r>
            <a:endParaRPr lang="en-US" altLang="zh-CN" sz="1200" b="1" dirty="0">
              <a:solidFill>
                <a:prstClr val="white"/>
              </a:solidFill>
              <a:latin typeface="Arial" panose="020B0604020202020204"/>
              <a:ea typeface="微软雅黑" panose="020B0503020204020204" charset="-122"/>
              <a:sym typeface="Arial" panose="020B0604020202020204"/>
            </a:endParaRPr>
          </a:p>
        </p:txBody>
      </p:sp>
      <p:sp>
        <p:nvSpPr>
          <p:cNvPr id="25" name="矩形 24">
            <a:extLst>
              <a:ext uri="{FF2B5EF4-FFF2-40B4-BE49-F238E27FC236}">
                <a16:creationId xmlns:a16="http://schemas.microsoft.com/office/drawing/2014/main" id="{BEB8170D-CCC7-B042-94FB-377C124F4666}"/>
              </a:ext>
            </a:extLst>
          </p:cNvPr>
          <p:cNvSpPr/>
          <p:nvPr/>
        </p:nvSpPr>
        <p:spPr>
          <a:xfrm>
            <a:off x="10011509" y="6424248"/>
            <a:ext cx="2180490" cy="433752"/>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CN" sz="1200" b="1" dirty="0">
                <a:solidFill>
                  <a:prstClr val="white"/>
                </a:solidFill>
                <a:latin typeface="Arial" panose="020B0604020202020204"/>
                <a:ea typeface="微软雅黑" panose="020B0503020204020204" charset="-122"/>
                <a:sym typeface="Arial" panose="020B0604020202020204"/>
              </a:rPr>
              <a:t>Experiment</a:t>
            </a:r>
            <a:endParaRPr lang="zh-CN" altLang="en-US" sz="1200" b="1" dirty="0">
              <a:solidFill>
                <a:prstClr val="white"/>
              </a:solidFill>
              <a:latin typeface="Arial" panose="020B0604020202020204"/>
              <a:ea typeface="微软雅黑" panose="020B0503020204020204" charset="-122"/>
            </a:endParaRPr>
          </a:p>
        </p:txBody>
      </p:sp>
      <p:sp>
        <p:nvSpPr>
          <p:cNvPr id="26" name="矩形 25">
            <a:extLst>
              <a:ext uri="{FF2B5EF4-FFF2-40B4-BE49-F238E27FC236}">
                <a16:creationId xmlns:a16="http://schemas.microsoft.com/office/drawing/2014/main" id="{2D02CDBA-3FE0-6995-CEC2-F32340C10445}"/>
              </a:ext>
            </a:extLst>
          </p:cNvPr>
          <p:cNvSpPr/>
          <p:nvPr/>
        </p:nvSpPr>
        <p:spPr>
          <a:xfrm>
            <a:off x="1981201" y="6424248"/>
            <a:ext cx="2074982" cy="433752"/>
          </a:xfrm>
          <a:prstGeom prst="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r>
              <a:rPr lang="en-US" altLang="zh-CN" sz="1200" b="1">
                <a:solidFill>
                  <a:prstClr val="white"/>
                </a:solidFill>
                <a:latin typeface="Arial" panose="020B0604020202020204"/>
                <a:ea typeface="微软雅黑" panose="020B0503020204020204" charset="-122"/>
                <a:sym typeface="Arial" panose="020B0604020202020204"/>
              </a:rPr>
              <a:t>Remote access</a:t>
            </a:r>
            <a:endParaRPr lang="en-US" altLang="zh-CN" sz="1200" b="1" dirty="0">
              <a:solidFill>
                <a:prstClr val="white"/>
              </a:solidFill>
              <a:latin typeface="Arial" panose="020B0604020202020204"/>
              <a:ea typeface="微软雅黑" panose="020B0503020204020204" charset="-122"/>
              <a:sym typeface="Arial" panose="020B0604020202020204"/>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3" grpId="0" animBg="1"/>
      <p:bldP spid="14" grpId="0" animBg="1"/>
      <p:bldP spid="18"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0" y="432158"/>
            <a:ext cx="12192082" cy="645160"/>
            <a:chOff x="0" y="432158"/>
            <a:chExt cx="12192082" cy="645160"/>
          </a:xfrm>
        </p:grpSpPr>
        <p:sp>
          <p:nvSpPr>
            <p:cNvPr id="21" name="文本框 20"/>
            <p:cNvSpPr txBox="1"/>
            <p:nvPr/>
          </p:nvSpPr>
          <p:spPr>
            <a:xfrm>
              <a:off x="773113" y="432158"/>
              <a:ext cx="4457700" cy="645160"/>
            </a:xfrm>
            <a:prstGeom prst="rect">
              <a:avLst/>
            </a:prstGeom>
            <a:noFill/>
          </p:spPr>
          <p:txBody>
            <a:bodyPr wrap="square" rtlCol="0">
              <a:spAutoFit/>
              <a:scene3d>
                <a:camera prst="orthographicFront"/>
                <a:lightRig rig="threePt" dir="t"/>
              </a:scene3d>
              <a:sp3d contourW="12700"/>
            </a:bodyPr>
            <a:lstStyle>
              <a:defPPr>
                <a:defRPr lang="zh-CN"/>
              </a:defPPr>
              <a:lvl1pPr marR="0" lvl="0" indent="0" fontAlgn="auto">
                <a:lnSpc>
                  <a:spcPct val="100000"/>
                </a:lnSpc>
                <a:spcBef>
                  <a:spcPts val="0"/>
                </a:spcBef>
                <a:spcAft>
                  <a:spcPts val="0"/>
                </a:spcAft>
                <a:buClrTx/>
                <a:buSzTx/>
                <a:buFontTx/>
                <a:buNone/>
                <a:defRPr kumimoji="0" sz="3200" b="1" i="0" u="none" strike="noStrike" cap="none" spc="0" normalizeH="0" baseline="0">
                  <a:ln>
                    <a:noFill/>
                  </a:ln>
                  <a:solidFill>
                    <a:prstClr val="white"/>
                  </a:solidFill>
                  <a:effectLst/>
                  <a:uLnTx/>
                  <a:uFillTx/>
                  <a:latin typeface="Arial" panose="020B0604020202020204"/>
                  <a:ea typeface="微软雅黑" panose="020B0503020204020204" charset="-122"/>
                </a:defRPr>
              </a:lvl1pPr>
            </a:lstStyle>
            <a:p>
              <a:r>
                <a:rPr lang="en-US" altLang="zh-CN" sz="3600" dirty="0">
                  <a:sym typeface="Arial" panose="020B0604020202020204"/>
                </a:rPr>
                <a:t>Step 4</a:t>
              </a:r>
            </a:p>
          </p:txBody>
        </p:sp>
        <p:cxnSp>
          <p:nvCxnSpPr>
            <p:cNvPr id="19" name="直接连接符 18"/>
            <p:cNvCxnSpPr/>
            <p:nvPr/>
          </p:nvCxnSpPr>
          <p:spPr>
            <a:xfrm flipV="1">
              <a:off x="2427687" y="724545"/>
              <a:ext cx="9764395" cy="3175"/>
            </a:xfrm>
            <a:prstGeom prst="line">
              <a:avLst/>
            </a:prstGeom>
            <a:ln w="25400" cmpd="thickThin">
              <a:solidFill>
                <a:srgbClr val="1C79C6"/>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0" y="724545"/>
              <a:ext cx="660400" cy="0"/>
            </a:xfrm>
            <a:prstGeom prst="line">
              <a:avLst/>
            </a:prstGeom>
            <a:ln w="25400" cmpd="thickThin">
              <a:solidFill>
                <a:srgbClr val="1C79C6"/>
              </a:solidFill>
            </a:ln>
          </p:spPr>
          <p:style>
            <a:lnRef idx="1">
              <a:schemeClr val="accent1"/>
            </a:lnRef>
            <a:fillRef idx="0">
              <a:schemeClr val="accent1"/>
            </a:fillRef>
            <a:effectRef idx="0">
              <a:schemeClr val="accent1"/>
            </a:effectRef>
            <a:fontRef idx="minor">
              <a:schemeClr val="tx1"/>
            </a:fontRef>
          </p:style>
        </p:cxnSp>
      </p:grpSp>
      <p:sp>
        <p:nvSpPr>
          <p:cNvPr id="8" name="矩形 7"/>
          <p:cNvSpPr/>
          <p:nvPr>
            <p:custDataLst>
              <p:tags r:id="rId1"/>
            </p:custDataLst>
          </p:nvPr>
        </p:nvSpPr>
        <p:spPr>
          <a:xfrm>
            <a:off x="1245870" y="1159510"/>
            <a:ext cx="10182860" cy="1437640"/>
          </a:xfrm>
          <a:prstGeom prst="rect">
            <a:avLst/>
          </a:prstGeom>
        </p:spPr>
        <p:txBody>
          <a:bodyPr wrap="square">
            <a:noAutofit/>
            <a:scene3d>
              <a:camera prst="orthographicFront"/>
              <a:lightRig rig="threePt" dir="t"/>
            </a:scene3d>
            <a:sp3d contourW="12700"/>
          </a:bodyPr>
          <a:lstStyle/>
          <a:p>
            <a:pPr marL="0" marR="0" lvl="0" indent="0" algn="just" defTabSz="914400" rtl="0" eaLnBrk="1" fontAlgn="auto" latinLnBrk="0" hangingPunct="1">
              <a:lnSpc>
                <a:spcPct val="120000"/>
              </a:lnSpc>
              <a:spcBef>
                <a:spcPts val="0"/>
              </a:spcBef>
              <a:spcAft>
                <a:spcPts val="0"/>
              </a:spcAft>
              <a:buClrTx/>
              <a:buSzTx/>
              <a:buFontTx/>
              <a:buNone/>
              <a:defRPr/>
            </a:pPr>
            <a:r>
              <a:rPr kumimoji="0" lang="en-US" altLang="zh-CN" sz="2400" b="0"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sym typeface="Arial" panose="020B0604020202020204"/>
              </a:rPr>
              <a:t>Manually configure the IP address and default gateway of the end devices. </a:t>
            </a:r>
          </a:p>
          <a:p>
            <a:pPr marL="0" marR="0" lvl="0" indent="0" algn="just" defTabSz="914400" rtl="0" eaLnBrk="1" fontAlgn="auto" latinLnBrk="0" hangingPunct="1">
              <a:lnSpc>
                <a:spcPct val="120000"/>
              </a:lnSpc>
              <a:spcBef>
                <a:spcPts val="0"/>
              </a:spcBef>
              <a:spcAft>
                <a:spcPts val="0"/>
              </a:spcAft>
              <a:buClrTx/>
              <a:buSzTx/>
              <a:buFontTx/>
              <a:buNone/>
              <a:defRPr/>
            </a:pPr>
            <a:r>
              <a:rPr kumimoji="0" lang="en-US" altLang="zh-CN" sz="2400" b="0"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sym typeface="Arial" panose="020B0604020202020204"/>
              </a:rPr>
              <a:t>The default gateway is set to the IP address of the input port of the corresponding router.</a:t>
            </a:r>
          </a:p>
        </p:txBody>
      </p:sp>
      <p:pic>
        <p:nvPicPr>
          <p:cNvPr id="2" name="图片 1"/>
          <p:cNvPicPr>
            <a:picLocks noChangeAspect="1"/>
          </p:cNvPicPr>
          <p:nvPr/>
        </p:nvPicPr>
        <p:blipFill>
          <a:blip r:embed="rId4"/>
          <a:srcRect r="-2976" b="25434"/>
          <a:stretch>
            <a:fillRect/>
          </a:stretch>
        </p:blipFill>
        <p:spPr>
          <a:xfrm>
            <a:off x="1045528" y="2761868"/>
            <a:ext cx="4599940" cy="3274188"/>
          </a:xfrm>
          <a:prstGeom prst="rect">
            <a:avLst/>
          </a:prstGeom>
        </p:spPr>
      </p:pic>
      <p:pic>
        <p:nvPicPr>
          <p:cNvPr id="3" name="图片 2"/>
          <p:cNvPicPr>
            <a:picLocks noChangeAspect="1"/>
          </p:cNvPicPr>
          <p:nvPr/>
        </p:nvPicPr>
        <p:blipFill>
          <a:blip r:embed="rId5"/>
          <a:stretch>
            <a:fillRect/>
          </a:stretch>
        </p:blipFill>
        <p:spPr>
          <a:xfrm>
            <a:off x="6283568" y="2717127"/>
            <a:ext cx="4795032" cy="3087447"/>
          </a:xfrm>
          <a:prstGeom prst="rect">
            <a:avLst/>
          </a:prstGeom>
        </p:spPr>
      </p:pic>
      <p:sp>
        <p:nvSpPr>
          <p:cNvPr id="4" name="矩形 3"/>
          <p:cNvSpPr/>
          <p:nvPr/>
        </p:nvSpPr>
        <p:spPr>
          <a:xfrm>
            <a:off x="3088239" y="4470857"/>
            <a:ext cx="718820" cy="318770"/>
          </a:xfrm>
          <a:prstGeom prst="rect">
            <a:avLst/>
          </a:prstGeom>
          <a:noFill/>
          <a:ln w="381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9195342" y="4491337"/>
            <a:ext cx="901065" cy="481965"/>
          </a:xfrm>
          <a:prstGeom prst="rect">
            <a:avLst/>
          </a:prstGeom>
          <a:noFill/>
          <a:ln w="381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10505830" y="3442125"/>
            <a:ext cx="572770" cy="264160"/>
          </a:xfrm>
          <a:prstGeom prst="rect">
            <a:avLst/>
          </a:prstGeom>
          <a:noFill/>
          <a:ln w="381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44F170D6-9253-A09C-A03A-F2580443DD03}"/>
              </a:ext>
            </a:extLst>
          </p:cNvPr>
          <p:cNvSpPr/>
          <p:nvPr/>
        </p:nvSpPr>
        <p:spPr>
          <a:xfrm>
            <a:off x="0" y="6433810"/>
            <a:ext cx="12139246" cy="424191"/>
          </a:xfrm>
          <a:prstGeom prst="rect">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zh-CN" altLang="en-US" dirty="0"/>
          </a:p>
        </p:txBody>
      </p:sp>
      <p:sp>
        <p:nvSpPr>
          <p:cNvPr id="9" name="矩形 8">
            <a:extLst>
              <a:ext uri="{FF2B5EF4-FFF2-40B4-BE49-F238E27FC236}">
                <a16:creationId xmlns:a16="http://schemas.microsoft.com/office/drawing/2014/main" id="{8A63F313-A1B1-E2C8-A0AF-F3D873FAF84F}"/>
              </a:ext>
            </a:extLst>
          </p:cNvPr>
          <p:cNvSpPr/>
          <p:nvPr/>
        </p:nvSpPr>
        <p:spPr>
          <a:xfrm>
            <a:off x="1" y="6424248"/>
            <a:ext cx="1981200" cy="433752"/>
          </a:xfrm>
          <a:prstGeom prst="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r>
              <a:rPr lang="en-US" altLang="zh-CN" sz="1200" b="1" dirty="0">
                <a:solidFill>
                  <a:prstClr val="white"/>
                </a:solidFill>
                <a:latin typeface="Arial" panose="020B0604020202020204"/>
                <a:ea typeface="微软雅黑" panose="020B0503020204020204" charset="-122"/>
                <a:sym typeface="Arial" panose="020B0604020202020204"/>
              </a:rPr>
              <a:t>Introduction to Routers</a:t>
            </a:r>
          </a:p>
        </p:txBody>
      </p:sp>
      <p:sp>
        <p:nvSpPr>
          <p:cNvPr id="10" name="矩形 9">
            <a:extLst>
              <a:ext uri="{FF2B5EF4-FFF2-40B4-BE49-F238E27FC236}">
                <a16:creationId xmlns:a16="http://schemas.microsoft.com/office/drawing/2014/main" id="{B342FA58-B008-DA8A-D049-E9C9199E18B2}"/>
              </a:ext>
            </a:extLst>
          </p:cNvPr>
          <p:cNvSpPr/>
          <p:nvPr/>
        </p:nvSpPr>
        <p:spPr>
          <a:xfrm>
            <a:off x="4056183" y="6424248"/>
            <a:ext cx="1913478" cy="433752"/>
          </a:xfrm>
          <a:prstGeom prst="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r>
              <a:rPr lang="en-US" altLang="zh-CN" sz="1200" b="1" dirty="0">
                <a:solidFill>
                  <a:prstClr val="white"/>
                </a:solidFill>
                <a:latin typeface="Arial" panose="020B0604020202020204"/>
                <a:ea typeface="微软雅黑" panose="020B0503020204020204" charset="-122"/>
                <a:sym typeface="Arial" panose="020B0604020202020204"/>
              </a:rPr>
              <a:t>Working Modes</a:t>
            </a:r>
            <a:endParaRPr lang="zh-CN" altLang="en-US" sz="1200" b="1" dirty="0">
              <a:solidFill>
                <a:prstClr val="white"/>
              </a:solidFill>
              <a:latin typeface="Arial" panose="020B0604020202020204"/>
              <a:ea typeface="微软雅黑" panose="020B0503020204020204" charset="-122"/>
            </a:endParaRPr>
          </a:p>
        </p:txBody>
      </p:sp>
      <p:sp>
        <p:nvSpPr>
          <p:cNvPr id="11" name="矩形 10">
            <a:extLst>
              <a:ext uri="{FF2B5EF4-FFF2-40B4-BE49-F238E27FC236}">
                <a16:creationId xmlns:a16="http://schemas.microsoft.com/office/drawing/2014/main" id="{58B847F5-6964-C637-5A0C-3282EDF7E67A}"/>
              </a:ext>
            </a:extLst>
          </p:cNvPr>
          <p:cNvSpPr/>
          <p:nvPr/>
        </p:nvSpPr>
        <p:spPr>
          <a:xfrm>
            <a:off x="5969662" y="6424244"/>
            <a:ext cx="1972366" cy="433752"/>
          </a:xfrm>
          <a:prstGeom prst="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r>
              <a:rPr lang="en-US" altLang="zh-CN" sz="1200" b="1">
                <a:solidFill>
                  <a:prstClr val="white"/>
                </a:solidFill>
                <a:latin typeface="Arial" panose="020B0604020202020204"/>
                <a:ea typeface="微软雅黑" panose="020B0503020204020204" charset="-122"/>
                <a:sym typeface="Arial" panose="020B0604020202020204"/>
              </a:rPr>
              <a:t>Commands</a:t>
            </a:r>
            <a:endParaRPr lang="en-US" altLang="zh-CN" sz="1200" b="1" dirty="0">
              <a:solidFill>
                <a:prstClr val="white"/>
              </a:solidFill>
              <a:latin typeface="Arial" panose="020B0604020202020204"/>
              <a:ea typeface="微软雅黑" panose="020B0503020204020204" charset="-122"/>
              <a:sym typeface="Arial" panose="020B0604020202020204"/>
            </a:endParaRPr>
          </a:p>
        </p:txBody>
      </p:sp>
      <p:sp>
        <p:nvSpPr>
          <p:cNvPr id="12" name="矩形 11">
            <a:extLst>
              <a:ext uri="{FF2B5EF4-FFF2-40B4-BE49-F238E27FC236}">
                <a16:creationId xmlns:a16="http://schemas.microsoft.com/office/drawing/2014/main" id="{EAE00E71-D1B7-937F-2D98-A1D9C234BFD5}"/>
              </a:ext>
            </a:extLst>
          </p:cNvPr>
          <p:cNvSpPr/>
          <p:nvPr/>
        </p:nvSpPr>
        <p:spPr>
          <a:xfrm>
            <a:off x="7942028" y="6424244"/>
            <a:ext cx="2069480" cy="433752"/>
          </a:xfrm>
          <a:prstGeom prst="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r>
              <a:rPr lang="en-US" altLang="zh-CN" sz="1200" b="1">
                <a:solidFill>
                  <a:prstClr val="white"/>
                </a:solidFill>
                <a:latin typeface="Arial" panose="020B0604020202020204"/>
                <a:ea typeface="微软雅黑" panose="020B0503020204020204" charset="-122"/>
                <a:sym typeface="Arial" panose="020B0604020202020204"/>
              </a:rPr>
              <a:t>Manual Configuration</a:t>
            </a:r>
            <a:endParaRPr lang="en-US" altLang="zh-CN" sz="1200" b="1" dirty="0">
              <a:solidFill>
                <a:prstClr val="white"/>
              </a:solidFill>
              <a:latin typeface="Arial" panose="020B0604020202020204"/>
              <a:ea typeface="微软雅黑" panose="020B0503020204020204" charset="-122"/>
              <a:sym typeface="Arial" panose="020B0604020202020204"/>
            </a:endParaRPr>
          </a:p>
        </p:txBody>
      </p:sp>
      <p:sp>
        <p:nvSpPr>
          <p:cNvPr id="13" name="矩形 12">
            <a:extLst>
              <a:ext uri="{FF2B5EF4-FFF2-40B4-BE49-F238E27FC236}">
                <a16:creationId xmlns:a16="http://schemas.microsoft.com/office/drawing/2014/main" id="{AE22F11B-35C2-693C-F4D8-84B66E978F70}"/>
              </a:ext>
            </a:extLst>
          </p:cNvPr>
          <p:cNvSpPr/>
          <p:nvPr/>
        </p:nvSpPr>
        <p:spPr>
          <a:xfrm>
            <a:off x="10011509" y="6424248"/>
            <a:ext cx="2180490" cy="433752"/>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CN" sz="1200" b="1" dirty="0">
                <a:solidFill>
                  <a:prstClr val="white"/>
                </a:solidFill>
                <a:latin typeface="Arial" panose="020B0604020202020204"/>
                <a:ea typeface="微软雅黑" panose="020B0503020204020204" charset="-122"/>
                <a:sym typeface="Arial" panose="020B0604020202020204"/>
              </a:rPr>
              <a:t>Experiment</a:t>
            </a:r>
            <a:endParaRPr lang="zh-CN" altLang="en-US" sz="1200" b="1" dirty="0">
              <a:solidFill>
                <a:prstClr val="white"/>
              </a:solidFill>
              <a:latin typeface="Arial" panose="020B0604020202020204"/>
              <a:ea typeface="微软雅黑" panose="020B0503020204020204" charset="-122"/>
            </a:endParaRPr>
          </a:p>
        </p:txBody>
      </p:sp>
      <p:sp>
        <p:nvSpPr>
          <p:cNvPr id="14" name="矩形 13">
            <a:extLst>
              <a:ext uri="{FF2B5EF4-FFF2-40B4-BE49-F238E27FC236}">
                <a16:creationId xmlns:a16="http://schemas.microsoft.com/office/drawing/2014/main" id="{0BACD08D-94DE-B395-1C8B-E94655D13286}"/>
              </a:ext>
            </a:extLst>
          </p:cNvPr>
          <p:cNvSpPr/>
          <p:nvPr/>
        </p:nvSpPr>
        <p:spPr>
          <a:xfrm>
            <a:off x="1981201" y="6424248"/>
            <a:ext cx="2074982" cy="433752"/>
          </a:xfrm>
          <a:prstGeom prst="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r>
              <a:rPr lang="en-US" altLang="zh-CN" sz="1200" b="1" dirty="0">
                <a:solidFill>
                  <a:prstClr val="white"/>
                </a:solidFill>
                <a:latin typeface="Arial" panose="020B0604020202020204"/>
                <a:ea typeface="微软雅黑" panose="020B0503020204020204" charset="-122"/>
                <a:sym typeface="Arial" panose="020B0604020202020204"/>
              </a:rPr>
              <a:t>Remote Access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0" y="432158"/>
            <a:ext cx="12192082" cy="645160"/>
            <a:chOff x="0" y="432158"/>
            <a:chExt cx="12192082" cy="645160"/>
          </a:xfrm>
        </p:grpSpPr>
        <p:sp>
          <p:nvSpPr>
            <p:cNvPr id="21" name="文本框 20"/>
            <p:cNvSpPr txBox="1"/>
            <p:nvPr/>
          </p:nvSpPr>
          <p:spPr>
            <a:xfrm>
              <a:off x="773113" y="432158"/>
              <a:ext cx="4457700" cy="645160"/>
            </a:xfrm>
            <a:prstGeom prst="rect">
              <a:avLst/>
            </a:prstGeom>
            <a:noFill/>
          </p:spPr>
          <p:txBody>
            <a:bodyPr wrap="square" rtlCol="0">
              <a:spAutoFit/>
              <a:scene3d>
                <a:camera prst="orthographicFront"/>
                <a:lightRig rig="threePt" dir="t"/>
              </a:scene3d>
              <a:sp3d contourW="12700"/>
            </a:bodyPr>
            <a:lstStyle>
              <a:defPPr>
                <a:defRPr lang="zh-CN"/>
              </a:defPPr>
              <a:lvl1pPr marR="0" lvl="0" indent="0" fontAlgn="auto">
                <a:lnSpc>
                  <a:spcPct val="100000"/>
                </a:lnSpc>
                <a:spcBef>
                  <a:spcPts val="0"/>
                </a:spcBef>
                <a:spcAft>
                  <a:spcPts val="0"/>
                </a:spcAft>
                <a:buClrTx/>
                <a:buSzTx/>
                <a:buFontTx/>
                <a:buNone/>
                <a:defRPr kumimoji="0" sz="3200" b="1" i="0" u="none" strike="noStrike" cap="none" spc="0" normalizeH="0" baseline="0">
                  <a:ln>
                    <a:noFill/>
                  </a:ln>
                  <a:solidFill>
                    <a:prstClr val="white"/>
                  </a:solidFill>
                  <a:effectLst/>
                  <a:uLnTx/>
                  <a:uFillTx/>
                  <a:latin typeface="Arial" panose="020B0604020202020204"/>
                  <a:ea typeface="微软雅黑" panose="020B0503020204020204" charset="-122"/>
                </a:defRPr>
              </a:lvl1pPr>
            </a:lstStyle>
            <a:p>
              <a:r>
                <a:rPr lang="en-US" altLang="zh-CN" sz="3600" dirty="0">
                  <a:sym typeface="Arial" panose="020B0604020202020204"/>
                </a:rPr>
                <a:t>Checkpoint</a:t>
              </a:r>
            </a:p>
          </p:txBody>
        </p:sp>
        <p:cxnSp>
          <p:nvCxnSpPr>
            <p:cNvPr id="19" name="直接连接符 18"/>
            <p:cNvCxnSpPr/>
            <p:nvPr/>
          </p:nvCxnSpPr>
          <p:spPr>
            <a:xfrm flipV="1">
              <a:off x="3511632" y="724545"/>
              <a:ext cx="8680450" cy="3175"/>
            </a:xfrm>
            <a:prstGeom prst="line">
              <a:avLst/>
            </a:prstGeom>
            <a:ln w="25400" cmpd="thickThin">
              <a:solidFill>
                <a:srgbClr val="1C79C6"/>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0" y="724545"/>
              <a:ext cx="660400" cy="0"/>
            </a:xfrm>
            <a:prstGeom prst="line">
              <a:avLst/>
            </a:prstGeom>
            <a:ln w="25400" cmpd="thickThin">
              <a:solidFill>
                <a:srgbClr val="1C79C6"/>
              </a:solidFill>
            </a:ln>
          </p:spPr>
          <p:style>
            <a:lnRef idx="1">
              <a:schemeClr val="accent1"/>
            </a:lnRef>
            <a:fillRef idx="0">
              <a:schemeClr val="accent1"/>
            </a:fillRef>
            <a:effectRef idx="0">
              <a:schemeClr val="accent1"/>
            </a:effectRef>
            <a:fontRef idx="minor">
              <a:schemeClr val="tx1"/>
            </a:fontRef>
          </p:style>
        </p:cxnSp>
      </p:grpSp>
      <p:sp>
        <p:nvSpPr>
          <p:cNvPr id="8" name="矩形 7"/>
          <p:cNvSpPr/>
          <p:nvPr>
            <p:custDataLst>
              <p:tags r:id="rId1"/>
            </p:custDataLst>
          </p:nvPr>
        </p:nvSpPr>
        <p:spPr>
          <a:xfrm>
            <a:off x="1245870" y="1159510"/>
            <a:ext cx="10182860" cy="1437640"/>
          </a:xfrm>
          <a:prstGeom prst="rect">
            <a:avLst/>
          </a:prstGeom>
        </p:spPr>
        <p:txBody>
          <a:bodyPr wrap="square">
            <a:noAutofit/>
            <a:scene3d>
              <a:camera prst="orthographicFront"/>
              <a:lightRig rig="threePt" dir="t"/>
            </a:scene3d>
            <a:sp3d contourW="12700"/>
          </a:bodyPr>
          <a:lstStyle/>
          <a:p>
            <a:pPr marL="0" marR="0" lvl="0" indent="0" algn="just" defTabSz="914400" rtl="0" eaLnBrk="1" fontAlgn="auto" latinLnBrk="0" hangingPunct="1">
              <a:lnSpc>
                <a:spcPct val="120000"/>
              </a:lnSpc>
              <a:spcBef>
                <a:spcPts val="0"/>
              </a:spcBef>
              <a:spcAft>
                <a:spcPts val="0"/>
              </a:spcAft>
              <a:buClrTx/>
              <a:buSzTx/>
              <a:buFontTx/>
              <a:buNone/>
              <a:defRPr/>
            </a:pPr>
            <a:r>
              <a:rPr kumimoji="0" lang="en-US" altLang="zh-CN" sz="2400" b="0"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sym typeface="Arial" panose="020B0604020202020204"/>
              </a:rPr>
              <a:t>If everything goes well, the board will be similar as below.</a:t>
            </a:r>
          </a:p>
          <a:p>
            <a:pPr marL="0" marR="0" lvl="0" indent="0" algn="just" defTabSz="914400" rtl="0" eaLnBrk="1" fontAlgn="auto" latinLnBrk="0" hangingPunct="1">
              <a:lnSpc>
                <a:spcPct val="120000"/>
              </a:lnSpc>
              <a:spcBef>
                <a:spcPts val="0"/>
              </a:spcBef>
              <a:spcAft>
                <a:spcPts val="0"/>
              </a:spcAft>
              <a:buClrTx/>
              <a:buSzTx/>
              <a:buFontTx/>
              <a:buNone/>
              <a:defRPr/>
            </a:pPr>
            <a:r>
              <a:rPr lang="en-US" altLang="zh-CN" sz="2400" dirty="0">
                <a:solidFill>
                  <a:prstClr val="white"/>
                </a:solidFill>
                <a:latin typeface="Arial" panose="020B0604020202020204"/>
                <a:ea typeface="微软雅黑" panose="020B0503020204020204" charset="-122"/>
                <a:sym typeface="Arial" panose="020B0604020202020204"/>
              </a:rPr>
              <a:t>With switches:</a:t>
            </a:r>
            <a:endParaRPr kumimoji="0" lang="en-US" altLang="zh-CN" sz="2400" b="0"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sym typeface="Arial" panose="020B0604020202020204"/>
            </a:endParaRPr>
          </a:p>
        </p:txBody>
      </p:sp>
      <p:pic>
        <p:nvPicPr>
          <p:cNvPr id="7" name="图片 6"/>
          <p:cNvPicPr>
            <a:picLocks noChangeAspect="1"/>
          </p:cNvPicPr>
          <p:nvPr>
            <p:custDataLst>
              <p:tags r:id="rId2"/>
            </p:custDataLst>
          </p:nvPr>
        </p:nvPicPr>
        <p:blipFill>
          <a:blip r:embed="rId5"/>
          <a:stretch>
            <a:fillRect/>
          </a:stretch>
        </p:blipFill>
        <p:spPr>
          <a:xfrm>
            <a:off x="1304925" y="2165350"/>
            <a:ext cx="9163050" cy="3657600"/>
          </a:xfrm>
          <a:prstGeom prst="rect">
            <a:avLst/>
          </a:prstGeom>
        </p:spPr>
      </p:pic>
      <p:sp>
        <p:nvSpPr>
          <p:cNvPr id="2" name="矩形 1">
            <a:extLst>
              <a:ext uri="{FF2B5EF4-FFF2-40B4-BE49-F238E27FC236}">
                <a16:creationId xmlns:a16="http://schemas.microsoft.com/office/drawing/2014/main" id="{E9B4BD39-0108-F41E-8CC7-788F77D20F83}"/>
              </a:ext>
            </a:extLst>
          </p:cNvPr>
          <p:cNvSpPr/>
          <p:nvPr/>
        </p:nvSpPr>
        <p:spPr>
          <a:xfrm>
            <a:off x="0" y="6433810"/>
            <a:ext cx="12139246" cy="424191"/>
          </a:xfrm>
          <a:prstGeom prst="rect">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zh-CN" altLang="en-US" dirty="0"/>
          </a:p>
        </p:txBody>
      </p:sp>
      <p:sp>
        <p:nvSpPr>
          <p:cNvPr id="3" name="矩形 2">
            <a:extLst>
              <a:ext uri="{FF2B5EF4-FFF2-40B4-BE49-F238E27FC236}">
                <a16:creationId xmlns:a16="http://schemas.microsoft.com/office/drawing/2014/main" id="{D608DE6E-A6EE-66F8-A0CB-B721AA17AB6A}"/>
              </a:ext>
            </a:extLst>
          </p:cNvPr>
          <p:cNvSpPr/>
          <p:nvPr/>
        </p:nvSpPr>
        <p:spPr>
          <a:xfrm>
            <a:off x="1" y="6424248"/>
            <a:ext cx="1981200" cy="433752"/>
          </a:xfrm>
          <a:prstGeom prst="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r>
              <a:rPr lang="en-US" altLang="zh-CN" sz="1200" b="1" dirty="0">
                <a:solidFill>
                  <a:prstClr val="white"/>
                </a:solidFill>
                <a:latin typeface="Arial" panose="020B0604020202020204"/>
                <a:ea typeface="微软雅黑" panose="020B0503020204020204" charset="-122"/>
                <a:sym typeface="Arial" panose="020B0604020202020204"/>
              </a:rPr>
              <a:t>Introduction to Routers</a:t>
            </a:r>
          </a:p>
        </p:txBody>
      </p:sp>
      <p:sp>
        <p:nvSpPr>
          <p:cNvPr id="4" name="矩形 3">
            <a:extLst>
              <a:ext uri="{FF2B5EF4-FFF2-40B4-BE49-F238E27FC236}">
                <a16:creationId xmlns:a16="http://schemas.microsoft.com/office/drawing/2014/main" id="{2AE8F20B-6E32-8429-AB2C-6AE5F0D1E16C}"/>
              </a:ext>
            </a:extLst>
          </p:cNvPr>
          <p:cNvSpPr/>
          <p:nvPr/>
        </p:nvSpPr>
        <p:spPr>
          <a:xfrm>
            <a:off x="4056183" y="6424248"/>
            <a:ext cx="1913478" cy="433752"/>
          </a:xfrm>
          <a:prstGeom prst="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r>
              <a:rPr lang="en-US" altLang="zh-CN" sz="1200" b="1" dirty="0">
                <a:solidFill>
                  <a:prstClr val="white"/>
                </a:solidFill>
                <a:latin typeface="Arial" panose="020B0604020202020204"/>
                <a:ea typeface="微软雅黑" panose="020B0503020204020204" charset="-122"/>
                <a:sym typeface="Arial" panose="020B0604020202020204"/>
              </a:rPr>
              <a:t>Working Modes</a:t>
            </a:r>
            <a:endParaRPr lang="zh-CN" altLang="en-US" sz="1200" b="1" dirty="0">
              <a:solidFill>
                <a:prstClr val="white"/>
              </a:solidFill>
              <a:latin typeface="Arial" panose="020B0604020202020204"/>
              <a:ea typeface="微软雅黑" panose="020B0503020204020204" charset="-122"/>
            </a:endParaRPr>
          </a:p>
        </p:txBody>
      </p:sp>
      <p:sp>
        <p:nvSpPr>
          <p:cNvPr id="5" name="矩形 4">
            <a:extLst>
              <a:ext uri="{FF2B5EF4-FFF2-40B4-BE49-F238E27FC236}">
                <a16:creationId xmlns:a16="http://schemas.microsoft.com/office/drawing/2014/main" id="{DD88516E-D126-6F7B-FB7E-5DCA61EBA52E}"/>
              </a:ext>
            </a:extLst>
          </p:cNvPr>
          <p:cNvSpPr/>
          <p:nvPr/>
        </p:nvSpPr>
        <p:spPr>
          <a:xfrm>
            <a:off x="5969662" y="6424244"/>
            <a:ext cx="1972366" cy="433752"/>
          </a:xfrm>
          <a:prstGeom prst="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r>
              <a:rPr lang="en-US" altLang="zh-CN" sz="1200" b="1">
                <a:solidFill>
                  <a:prstClr val="white"/>
                </a:solidFill>
                <a:latin typeface="Arial" panose="020B0604020202020204"/>
                <a:ea typeface="微软雅黑" panose="020B0503020204020204" charset="-122"/>
                <a:sym typeface="Arial" panose="020B0604020202020204"/>
              </a:rPr>
              <a:t>Commands</a:t>
            </a:r>
            <a:endParaRPr lang="en-US" altLang="zh-CN" sz="1200" b="1" dirty="0">
              <a:solidFill>
                <a:prstClr val="white"/>
              </a:solidFill>
              <a:latin typeface="Arial" panose="020B0604020202020204"/>
              <a:ea typeface="微软雅黑" panose="020B0503020204020204" charset="-122"/>
              <a:sym typeface="Arial" panose="020B0604020202020204"/>
            </a:endParaRPr>
          </a:p>
        </p:txBody>
      </p:sp>
      <p:sp>
        <p:nvSpPr>
          <p:cNvPr id="6" name="矩形 5">
            <a:extLst>
              <a:ext uri="{FF2B5EF4-FFF2-40B4-BE49-F238E27FC236}">
                <a16:creationId xmlns:a16="http://schemas.microsoft.com/office/drawing/2014/main" id="{3F3998CF-FED8-2E78-AC6E-95BE43A1C4CD}"/>
              </a:ext>
            </a:extLst>
          </p:cNvPr>
          <p:cNvSpPr/>
          <p:nvPr/>
        </p:nvSpPr>
        <p:spPr>
          <a:xfrm>
            <a:off x="7942028" y="6424244"/>
            <a:ext cx="2069480" cy="433752"/>
          </a:xfrm>
          <a:prstGeom prst="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r>
              <a:rPr lang="en-US" altLang="zh-CN" sz="1200" b="1">
                <a:solidFill>
                  <a:prstClr val="white"/>
                </a:solidFill>
                <a:latin typeface="Arial" panose="020B0604020202020204"/>
                <a:ea typeface="微软雅黑" panose="020B0503020204020204" charset="-122"/>
                <a:sym typeface="Arial" panose="020B0604020202020204"/>
              </a:rPr>
              <a:t>Manual Configuration</a:t>
            </a:r>
            <a:endParaRPr lang="en-US" altLang="zh-CN" sz="1200" b="1" dirty="0">
              <a:solidFill>
                <a:prstClr val="white"/>
              </a:solidFill>
              <a:latin typeface="Arial" panose="020B0604020202020204"/>
              <a:ea typeface="微软雅黑" panose="020B0503020204020204" charset="-122"/>
              <a:sym typeface="Arial" panose="020B0604020202020204"/>
            </a:endParaRPr>
          </a:p>
        </p:txBody>
      </p:sp>
      <p:sp>
        <p:nvSpPr>
          <p:cNvPr id="9" name="矩形 8">
            <a:extLst>
              <a:ext uri="{FF2B5EF4-FFF2-40B4-BE49-F238E27FC236}">
                <a16:creationId xmlns:a16="http://schemas.microsoft.com/office/drawing/2014/main" id="{B8E4D191-9361-7183-28CA-CE50FA3357F3}"/>
              </a:ext>
            </a:extLst>
          </p:cNvPr>
          <p:cNvSpPr/>
          <p:nvPr/>
        </p:nvSpPr>
        <p:spPr>
          <a:xfrm>
            <a:off x="10011509" y="6424248"/>
            <a:ext cx="2180490" cy="433752"/>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CN" sz="1200" b="1" dirty="0">
                <a:solidFill>
                  <a:prstClr val="white"/>
                </a:solidFill>
                <a:latin typeface="Arial" panose="020B0604020202020204"/>
                <a:ea typeface="微软雅黑" panose="020B0503020204020204" charset="-122"/>
                <a:sym typeface="Arial" panose="020B0604020202020204"/>
              </a:rPr>
              <a:t>Experiment</a:t>
            </a:r>
            <a:endParaRPr lang="zh-CN" altLang="en-US" sz="1200" b="1" dirty="0">
              <a:solidFill>
                <a:prstClr val="white"/>
              </a:solidFill>
              <a:latin typeface="Arial" panose="020B0604020202020204"/>
              <a:ea typeface="微软雅黑" panose="020B0503020204020204" charset="-122"/>
            </a:endParaRPr>
          </a:p>
        </p:txBody>
      </p:sp>
      <p:sp>
        <p:nvSpPr>
          <p:cNvPr id="10" name="矩形 9">
            <a:extLst>
              <a:ext uri="{FF2B5EF4-FFF2-40B4-BE49-F238E27FC236}">
                <a16:creationId xmlns:a16="http://schemas.microsoft.com/office/drawing/2014/main" id="{A964F3E3-1733-9341-C09F-942F46741813}"/>
              </a:ext>
            </a:extLst>
          </p:cNvPr>
          <p:cNvSpPr/>
          <p:nvPr/>
        </p:nvSpPr>
        <p:spPr>
          <a:xfrm>
            <a:off x="1981201" y="6424248"/>
            <a:ext cx="2074982" cy="433752"/>
          </a:xfrm>
          <a:prstGeom prst="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r>
              <a:rPr lang="en-US" altLang="zh-CN" sz="1200" b="1" dirty="0">
                <a:solidFill>
                  <a:prstClr val="white"/>
                </a:solidFill>
                <a:latin typeface="Arial" panose="020B0604020202020204"/>
                <a:ea typeface="微软雅黑" panose="020B0503020204020204" charset="-122"/>
                <a:sym typeface="Arial" panose="020B0604020202020204"/>
              </a:rPr>
              <a:t>Remote Access</a:t>
            </a:r>
          </a:p>
        </p:txBody>
      </p:sp>
    </p:spTree>
    <p:extLst>
      <p:ext uri="{BB962C8B-B14F-4D97-AF65-F5344CB8AC3E}">
        <p14:creationId xmlns:p14="http://schemas.microsoft.com/office/powerpoint/2010/main" val="231186621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0" y="432158"/>
            <a:ext cx="12192082" cy="645160"/>
            <a:chOff x="0" y="432158"/>
            <a:chExt cx="12192082" cy="645160"/>
          </a:xfrm>
        </p:grpSpPr>
        <p:sp>
          <p:nvSpPr>
            <p:cNvPr id="21" name="文本框 20"/>
            <p:cNvSpPr txBox="1"/>
            <p:nvPr/>
          </p:nvSpPr>
          <p:spPr>
            <a:xfrm>
              <a:off x="773113" y="432158"/>
              <a:ext cx="4457700" cy="645160"/>
            </a:xfrm>
            <a:prstGeom prst="rect">
              <a:avLst/>
            </a:prstGeom>
            <a:noFill/>
          </p:spPr>
          <p:txBody>
            <a:bodyPr wrap="square" rtlCol="0">
              <a:spAutoFit/>
              <a:scene3d>
                <a:camera prst="orthographicFront"/>
                <a:lightRig rig="threePt" dir="t"/>
              </a:scene3d>
              <a:sp3d contourW="12700"/>
            </a:bodyPr>
            <a:lstStyle>
              <a:defPPr>
                <a:defRPr lang="zh-CN"/>
              </a:defPPr>
              <a:lvl1pPr marR="0" lvl="0" indent="0" fontAlgn="auto">
                <a:lnSpc>
                  <a:spcPct val="100000"/>
                </a:lnSpc>
                <a:spcBef>
                  <a:spcPts val="0"/>
                </a:spcBef>
                <a:spcAft>
                  <a:spcPts val="0"/>
                </a:spcAft>
                <a:buClrTx/>
                <a:buSzTx/>
                <a:buFontTx/>
                <a:buNone/>
                <a:defRPr kumimoji="0" sz="3200" b="1" i="0" u="none" strike="noStrike" cap="none" spc="0" normalizeH="0" baseline="0">
                  <a:ln>
                    <a:noFill/>
                  </a:ln>
                  <a:solidFill>
                    <a:prstClr val="white"/>
                  </a:solidFill>
                  <a:effectLst/>
                  <a:uLnTx/>
                  <a:uFillTx/>
                  <a:latin typeface="Arial" panose="020B0604020202020204"/>
                  <a:ea typeface="微软雅黑" panose="020B0503020204020204" charset="-122"/>
                </a:defRPr>
              </a:lvl1pPr>
            </a:lstStyle>
            <a:p>
              <a:r>
                <a:rPr lang="en-US" altLang="zh-CN" sz="3600" dirty="0">
                  <a:sym typeface="Arial" panose="020B0604020202020204"/>
                </a:rPr>
                <a:t>Checkpoint</a:t>
              </a:r>
            </a:p>
          </p:txBody>
        </p:sp>
        <p:cxnSp>
          <p:nvCxnSpPr>
            <p:cNvPr id="19" name="直接连接符 18"/>
            <p:cNvCxnSpPr/>
            <p:nvPr/>
          </p:nvCxnSpPr>
          <p:spPr>
            <a:xfrm flipV="1">
              <a:off x="3511632" y="724545"/>
              <a:ext cx="8680450" cy="3175"/>
            </a:xfrm>
            <a:prstGeom prst="line">
              <a:avLst/>
            </a:prstGeom>
            <a:ln w="25400" cmpd="thickThin">
              <a:solidFill>
                <a:srgbClr val="1C79C6"/>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0" y="724545"/>
              <a:ext cx="660400" cy="0"/>
            </a:xfrm>
            <a:prstGeom prst="line">
              <a:avLst/>
            </a:prstGeom>
            <a:ln w="25400" cmpd="thickThin">
              <a:solidFill>
                <a:srgbClr val="1C79C6"/>
              </a:solidFill>
            </a:ln>
          </p:spPr>
          <p:style>
            <a:lnRef idx="1">
              <a:schemeClr val="accent1"/>
            </a:lnRef>
            <a:fillRef idx="0">
              <a:schemeClr val="accent1"/>
            </a:fillRef>
            <a:effectRef idx="0">
              <a:schemeClr val="accent1"/>
            </a:effectRef>
            <a:fontRef idx="minor">
              <a:schemeClr val="tx1"/>
            </a:fontRef>
          </p:style>
        </p:cxnSp>
      </p:grpSp>
      <p:sp>
        <p:nvSpPr>
          <p:cNvPr id="8" name="矩形 7"/>
          <p:cNvSpPr/>
          <p:nvPr>
            <p:custDataLst>
              <p:tags r:id="rId1"/>
            </p:custDataLst>
          </p:nvPr>
        </p:nvSpPr>
        <p:spPr>
          <a:xfrm>
            <a:off x="1245870" y="1159510"/>
            <a:ext cx="10182860" cy="1437640"/>
          </a:xfrm>
          <a:prstGeom prst="rect">
            <a:avLst/>
          </a:prstGeom>
        </p:spPr>
        <p:txBody>
          <a:bodyPr wrap="square">
            <a:noAutofit/>
            <a:scene3d>
              <a:camera prst="orthographicFront"/>
              <a:lightRig rig="threePt" dir="t"/>
            </a:scene3d>
            <a:sp3d contourW="12700"/>
          </a:bodyPr>
          <a:lstStyle/>
          <a:p>
            <a:pPr marL="0" marR="0" lvl="0" indent="0" algn="just" defTabSz="914400" rtl="0" eaLnBrk="1" fontAlgn="auto" latinLnBrk="0" hangingPunct="1">
              <a:lnSpc>
                <a:spcPct val="120000"/>
              </a:lnSpc>
              <a:spcBef>
                <a:spcPts val="0"/>
              </a:spcBef>
              <a:spcAft>
                <a:spcPts val="0"/>
              </a:spcAft>
              <a:buClrTx/>
              <a:buSzTx/>
              <a:buFontTx/>
              <a:buNone/>
              <a:defRPr/>
            </a:pPr>
            <a:r>
              <a:rPr kumimoji="0" lang="en-US" altLang="zh-CN" sz="2400" b="0"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sym typeface="Arial" panose="020B0604020202020204"/>
              </a:rPr>
              <a:t>If everything goes well, the board will be similar as below.</a:t>
            </a:r>
          </a:p>
          <a:p>
            <a:pPr marL="0" marR="0" lvl="0" indent="0" algn="just" defTabSz="914400" rtl="0" eaLnBrk="1" fontAlgn="auto" latinLnBrk="0" hangingPunct="1">
              <a:lnSpc>
                <a:spcPct val="120000"/>
              </a:lnSpc>
              <a:spcBef>
                <a:spcPts val="0"/>
              </a:spcBef>
              <a:spcAft>
                <a:spcPts val="0"/>
              </a:spcAft>
              <a:buClrTx/>
              <a:buSzTx/>
              <a:buFontTx/>
              <a:buNone/>
              <a:defRPr/>
            </a:pPr>
            <a:r>
              <a:rPr lang="en-US" altLang="zh-CN" sz="2400" dirty="0">
                <a:solidFill>
                  <a:prstClr val="white"/>
                </a:solidFill>
                <a:latin typeface="Arial" panose="020B0604020202020204"/>
                <a:ea typeface="微软雅黑" panose="020B0503020204020204" charset="-122"/>
                <a:sym typeface="Arial" panose="020B0604020202020204"/>
              </a:rPr>
              <a:t>Without switches:</a:t>
            </a:r>
            <a:endParaRPr kumimoji="0" lang="en-US" altLang="zh-CN" sz="2400" b="0"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sym typeface="Arial" panose="020B0604020202020204"/>
            </a:endParaRPr>
          </a:p>
        </p:txBody>
      </p:sp>
      <p:sp>
        <p:nvSpPr>
          <p:cNvPr id="2" name="矩形 1">
            <a:extLst>
              <a:ext uri="{FF2B5EF4-FFF2-40B4-BE49-F238E27FC236}">
                <a16:creationId xmlns:a16="http://schemas.microsoft.com/office/drawing/2014/main" id="{E9B4BD39-0108-F41E-8CC7-788F77D20F83}"/>
              </a:ext>
            </a:extLst>
          </p:cNvPr>
          <p:cNvSpPr/>
          <p:nvPr/>
        </p:nvSpPr>
        <p:spPr>
          <a:xfrm>
            <a:off x="0" y="6433810"/>
            <a:ext cx="12139246" cy="424191"/>
          </a:xfrm>
          <a:prstGeom prst="rect">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zh-CN" altLang="en-US" dirty="0"/>
          </a:p>
        </p:txBody>
      </p:sp>
      <p:sp>
        <p:nvSpPr>
          <p:cNvPr id="3" name="矩形 2">
            <a:extLst>
              <a:ext uri="{FF2B5EF4-FFF2-40B4-BE49-F238E27FC236}">
                <a16:creationId xmlns:a16="http://schemas.microsoft.com/office/drawing/2014/main" id="{D608DE6E-A6EE-66F8-A0CB-B721AA17AB6A}"/>
              </a:ext>
            </a:extLst>
          </p:cNvPr>
          <p:cNvSpPr/>
          <p:nvPr/>
        </p:nvSpPr>
        <p:spPr>
          <a:xfrm>
            <a:off x="1" y="6424248"/>
            <a:ext cx="1981200" cy="433752"/>
          </a:xfrm>
          <a:prstGeom prst="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r>
              <a:rPr lang="en-US" altLang="zh-CN" sz="1200" b="1" dirty="0">
                <a:solidFill>
                  <a:prstClr val="white"/>
                </a:solidFill>
                <a:latin typeface="Arial" panose="020B0604020202020204"/>
                <a:ea typeface="微软雅黑" panose="020B0503020204020204" charset="-122"/>
                <a:sym typeface="Arial" panose="020B0604020202020204"/>
              </a:rPr>
              <a:t>Introduction to Routers</a:t>
            </a:r>
          </a:p>
        </p:txBody>
      </p:sp>
      <p:sp>
        <p:nvSpPr>
          <p:cNvPr id="4" name="矩形 3">
            <a:extLst>
              <a:ext uri="{FF2B5EF4-FFF2-40B4-BE49-F238E27FC236}">
                <a16:creationId xmlns:a16="http://schemas.microsoft.com/office/drawing/2014/main" id="{2AE8F20B-6E32-8429-AB2C-6AE5F0D1E16C}"/>
              </a:ext>
            </a:extLst>
          </p:cNvPr>
          <p:cNvSpPr/>
          <p:nvPr/>
        </p:nvSpPr>
        <p:spPr>
          <a:xfrm>
            <a:off x="4056183" y="6424248"/>
            <a:ext cx="1913478" cy="433752"/>
          </a:xfrm>
          <a:prstGeom prst="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r>
              <a:rPr lang="en-US" altLang="zh-CN" sz="1200" b="1" dirty="0">
                <a:solidFill>
                  <a:prstClr val="white"/>
                </a:solidFill>
                <a:latin typeface="Arial" panose="020B0604020202020204"/>
                <a:ea typeface="微软雅黑" panose="020B0503020204020204" charset="-122"/>
                <a:sym typeface="Arial" panose="020B0604020202020204"/>
              </a:rPr>
              <a:t>Working Modes</a:t>
            </a:r>
            <a:endParaRPr lang="zh-CN" altLang="en-US" sz="1200" b="1" dirty="0">
              <a:solidFill>
                <a:prstClr val="white"/>
              </a:solidFill>
              <a:latin typeface="Arial" panose="020B0604020202020204"/>
              <a:ea typeface="微软雅黑" panose="020B0503020204020204" charset="-122"/>
            </a:endParaRPr>
          </a:p>
        </p:txBody>
      </p:sp>
      <p:sp>
        <p:nvSpPr>
          <p:cNvPr id="5" name="矩形 4">
            <a:extLst>
              <a:ext uri="{FF2B5EF4-FFF2-40B4-BE49-F238E27FC236}">
                <a16:creationId xmlns:a16="http://schemas.microsoft.com/office/drawing/2014/main" id="{DD88516E-D126-6F7B-FB7E-5DCA61EBA52E}"/>
              </a:ext>
            </a:extLst>
          </p:cNvPr>
          <p:cNvSpPr/>
          <p:nvPr/>
        </p:nvSpPr>
        <p:spPr>
          <a:xfrm>
            <a:off x="5969662" y="6424244"/>
            <a:ext cx="1972366" cy="433752"/>
          </a:xfrm>
          <a:prstGeom prst="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r>
              <a:rPr lang="en-US" altLang="zh-CN" sz="1200" b="1">
                <a:solidFill>
                  <a:prstClr val="white"/>
                </a:solidFill>
                <a:latin typeface="Arial" panose="020B0604020202020204"/>
                <a:ea typeface="微软雅黑" panose="020B0503020204020204" charset="-122"/>
                <a:sym typeface="Arial" panose="020B0604020202020204"/>
              </a:rPr>
              <a:t>Commands</a:t>
            </a:r>
            <a:endParaRPr lang="en-US" altLang="zh-CN" sz="1200" b="1" dirty="0">
              <a:solidFill>
                <a:prstClr val="white"/>
              </a:solidFill>
              <a:latin typeface="Arial" panose="020B0604020202020204"/>
              <a:ea typeface="微软雅黑" panose="020B0503020204020204" charset="-122"/>
              <a:sym typeface="Arial" panose="020B0604020202020204"/>
            </a:endParaRPr>
          </a:p>
        </p:txBody>
      </p:sp>
      <p:sp>
        <p:nvSpPr>
          <p:cNvPr id="6" name="矩形 5">
            <a:extLst>
              <a:ext uri="{FF2B5EF4-FFF2-40B4-BE49-F238E27FC236}">
                <a16:creationId xmlns:a16="http://schemas.microsoft.com/office/drawing/2014/main" id="{3F3998CF-FED8-2E78-AC6E-95BE43A1C4CD}"/>
              </a:ext>
            </a:extLst>
          </p:cNvPr>
          <p:cNvSpPr/>
          <p:nvPr/>
        </p:nvSpPr>
        <p:spPr>
          <a:xfrm>
            <a:off x="7942028" y="6424244"/>
            <a:ext cx="2069480" cy="433752"/>
          </a:xfrm>
          <a:prstGeom prst="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r>
              <a:rPr lang="en-US" altLang="zh-CN" sz="1200" b="1">
                <a:solidFill>
                  <a:prstClr val="white"/>
                </a:solidFill>
                <a:latin typeface="Arial" panose="020B0604020202020204"/>
                <a:ea typeface="微软雅黑" panose="020B0503020204020204" charset="-122"/>
                <a:sym typeface="Arial" panose="020B0604020202020204"/>
              </a:rPr>
              <a:t>Manual Configuration</a:t>
            </a:r>
            <a:endParaRPr lang="en-US" altLang="zh-CN" sz="1200" b="1" dirty="0">
              <a:solidFill>
                <a:prstClr val="white"/>
              </a:solidFill>
              <a:latin typeface="Arial" panose="020B0604020202020204"/>
              <a:ea typeface="微软雅黑" panose="020B0503020204020204" charset="-122"/>
              <a:sym typeface="Arial" panose="020B0604020202020204"/>
            </a:endParaRPr>
          </a:p>
        </p:txBody>
      </p:sp>
      <p:sp>
        <p:nvSpPr>
          <p:cNvPr id="9" name="矩形 8">
            <a:extLst>
              <a:ext uri="{FF2B5EF4-FFF2-40B4-BE49-F238E27FC236}">
                <a16:creationId xmlns:a16="http://schemas.microsoft.com/office/drawing/2014/main" id="{B8E4D191-9361-7183-28CA-CE50FA3357F3}"/>
              </a:ext>
            </a:extLst>
          </p:cNvPr>
          <p:cNvSpPr/>
          <p:nvPr/>
        </p:nvSpPr>
        <p:spPr>
          <a:xfrm>
            <a:off x="10011509" y="6424248"/>
            <a:ext cx="2180490" cy="433752"/>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CN" sz="1200" b="1" dirty="0">
                <a:solidFill>
                  <a:prstClr val="white"/>
                </a:solidFill>
                <a:latin typeface="Arial" panose="020B0604020202020204"/>
                <a:ea typeface="微软雅黑" panose="020B0503020204020204" charset="-122"/>
                <a:sym typeface="Arial" panose="020B0604020202020204"/>
              </a:rPr>
              <a:t>Experiment</a:t>
            </a:r>
            <a:endParaRPr lang="zh-CN" altLang="en-US" sz="1200" b="1" dirty="0">
              <a:solidFill>
                <a:prstClr val="white"/>
              </a:solidFill>
              <a:latin typeface="Arial" panose="020B0604020202020204"/>
              <a:ea typeface="微软雅黑" panose="020B0503020204020204" charset="-122"/>
            </a:endParaRPr>
          </a:p>
        </p:txBody>
      </p:sp>
      <p:sp>
        <p:nvSpPr>
          <p:cNvPr id="10" name="矩形 9">
            <a:extLst>
              <a:ext uri="{FF2B5EF4-FFF2-40B4-BE49-F238E27FC236}">
                <a16:creationId xmlns:a16="http://schemas.microsoft.com/office/drawing/2014/main" id="{A964F3E3-1733-9341-C09F-942F46741813}"/>
              </a:ext>
            </a:extLst>
          </p:cNvPr>
          <p:cNvSpPr/>
          <p:nvPr/>
        </p:nvSpPr>
        <p:spPr>
          <a:xfrm>
            <a:off x="1981201" y="6424248"/>
            <a:ext cx="2074982" cy="433752"/>
          </a:xfrm>
          <a:prstGeom prst="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r>
              <a:rPr lang="en-US" altLang="zh-CN" sz="1200" b="1" dirty="0">
                <a:solidFill>
                  <a:prstClr val="white"/>
                </a:solidFill>
                <a:latin typeface="Arial" panose="020B0604020202020204"/>
                <a:ea typeface="微软雅黑" panose="020B0503020204020204" charset="-122"/>
                <a:sym typeface="Arial" panose="020B0604020202020204"/>
              </a:rPr>
              <a:t>Remote Access</a:t>
            </a:r>
          </a:p>
        </p:txBody>
      </p:sp>
      <p:pic>
        <p:nvPicPr>
          <p:cNvPr id="12" name="图片 11">
            <a:extLst>
              <a:ext uri="{FF2B5EF4-FFF2-40B4-BE49-F238E27FC236}">
                <a16:creationId xmlns:a16="http://schemas.microsoft.com/office/drawing/2014/main" id="{229929FE-99B7-6B98-9546-F77D4C4A5948}"/>
              </a:ext>
            </a:extLst>
          </p:cNvPr>
          <p:cNvPicPr>
            <a:picLocks noChangeAspect="1"/>
          </p:cNvPicPr>
          <p:nvPr/>
        </p:nvPicPr>
        <p:blipFill>
          <a:blip r:embed="rId4"/>
          <a:stretch>
            <a:fillRect/>
          </a:stretch>
        </p:blipFill>
        <p:spPr>
          <a:xfrm>
            <a:off x="1245870" y="2470993"/>
            <a:ext cx="9072930" cy="3104184"/>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0" y="432158"/>
            <a:ext cx="12192082" cy="645160"/>
            <a:chOff x="0" y="432158"/>
            <a:chExt cx="12192082" cy="645160"/>
          </a:xfrm>
        </p:grpSpPr>
        <p:sp>
          <p:nvSpPr>
            <p:cNvPr id="21" name="文本框 20"/>
            <p:cNvSpPr txBox="1"/>
            <p:nvPr/>
          </p:nvSpPr>
          <p:spPr>
            <a:xfrm>
              <a:off x="773113" y="432158"/>
              <a:ext cx="4457700" cy="645160"/>
            </a:xfrm>
            <a:prstGeom prst="rect">
              <a:avLst/>
            </a:prstGeom>
            <a:noFill/>
          </p:spPr>
          <p:txBody>
            <a:bodyPr wrap="square" rtlCol="0">
              <a:spAutoFit/>
              <a:scene3d>
                <a:camera prst="orthographicFront"/>
                <a:lightRig rig="threePt" dir="t"/>
              </a:scene3d>
              <a:sp3d contourW="12700"/>
            </a:bodyPr>
            <a:lstStyle>
              <a:defPPr>
                <a:defRPr lang="zh-CN"/>
              </a:defPPr>
              <a:lvl1pPr marR="0" lvl="0" indent="0" fontAlgn="auto">
                <a:lnSpc>
                  <a:spcPct val="100000"/>
                </a:lnSpc>
                <a:spcBef>
                  <a:spcPts val="0"/>
                </a:spcBef>
                <a:spcAft>
                  <a:spcPts val="0"/>
                </a:spcAft>
                <a:buClrTx/>
                <a:buSzTx/>
                <a:buFontTx/>
                <a:buNone/>
                <a:defRPr kumimoji="0" sz="3200" b="1" i="0" u="none" strike="noStrike" cap="none" spc="0" normalizeH="0" baseline="0">
                  <a:ln>
                    <a:noFill/>
                  </a:ln>
                  <a:solidFill>
                    <a:prstClr val="white"/>
                  </a:solidFill>
                  <a:effectLst/>
                  <a:uLnTx/>
                  <a:uFillTx/>
                  <a:latin typeface="Arial" panose="020B0604020202020204"/>
                  <a:ea typeface="微软雅黑" panose="020B0503020204020204" charset="-122"/>
                </a:defRPr>
              </a:lvl1pPr>
            </a:lstStyle>
            <a:p>
              <a:r>
                <a:rPr lang="en-US" altLang="zh-CN" sz="3600" dirty="0">
                  <a:sym typeface="Arial" panose="020B0604020202020204"/>
                </a:rPr>
                <a:t>Step 5</a:t>
              </a:r>
            </a:p>
          </p:txBody>
        </p:sp>
        <p:cxnSp>
          <p:nvCxnSpPr>
            <p:cNvPr id="19" name="直接连接符 18"/>
            <p:cNvCxnSpPr/>
            <p:nvPr/>
          </p:nvCxnSpPr>
          <p:spPr>
            <a:xfrm flipV="1">
              <a:off x="2427687" y="724545"/>
              <a:ext cx="9764395" cy="3175"/>
            </a:xfrm>
            <a:prstGeom prst="line">
              <a:avLst/>
            </a:prstGeom>
            <a:ln w="25400" cmpd="thickThin">
              <a:solidFill>
                <a:srgbClr val="1C79C6"/>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0" y="724545"/>
              <a:ext cx="660400" cy="0"/>
            </a:xfrm>
            <a:prstGeom prst="line">
              <a:avLst/>
            </a:prstGeom>
            <a:ln w="25400" cmpd="thickThin">
              <a:solidFill>
                <a:srgbClr val="1C79C6"/>
              </a:solidFill>
            </a:ln>
          </p:spPr>
          <p:style>
            <a:lnRef idx="1">
              <a:schemeClr val="accent1"/>
            </a:lnRef>
            <a:fillRef idx="0">
              <a:schemeClr val="accent1"/>
            </a:fillRef>
            <a:effectRef idx="0">
              <a:schemeClr val="accent1"/>
            </a:effectRef>
            <a:fontRef idx="minor">
              <a:schemeClr val="tx1"/>
            </a:fontRef>
          </p:style>
        </p:cxnSp>
      </p:grpSp>
      <p:sp>
        <p:nvSpPr>
          <p:cNvPr id="7" name="矩形 6"/>
          <p:cNvSpPr/>
          <p:nvPr>
            <p:custDataLst>
              <p:tags r:id="rId1"/>
            </p:custDataLst>
          </p:nvPr>
        </p:nvSpPr>
        <p:spPr>
          <a:xfrm>
            <a:off x="1245870" y="1159510"/>
            <a:ext cx="10182860" cy="1437640"/>
          </a:xfrm>
          <a:prstGeom prst="rect">
            <a:avLst/>
          </a:prstGeom>
        </p:spPr>
        <p:txBody>
          <a:bodyPr wrap="square">
            <a:noAutofit/>
            <a:scene3d>
              <a:camera prst="orthographicFront"/>
              <a:lightRig rig="threePt" dir="t"/>
            </a:scene3d>
            <a:sp3d contourW="12700"/>
          </a:bodyPr>
          <a:lstStyle/>
          <a:p>
            <a:pPr marL="0" marR="0" lvl="0" indent="0" algn="just" defTabSz="914400" rtl="0" eaLnBrk="1" fontAlgn="auto" latinLnBrk="0" hangingPunct="1">
              <a:lnSpc>
                <a:spcPct val="120000"/>
              </a:lnSpc>
              <a:spcBef>
                <a:spcPts val="0"/>
              </a:spcBef>
              <a:spcAft>
                <a:spcPts val="0"/>
              </a:spcAft>
              <a:buClrTx/>
              <a:buSzTx/>
              <a:buFontTx/>
              <a:buNone/>
              <a:defRPr/>
            </a:pPr>
            <a:r>
              <a:rPr kumimoji="0" lang="en-US" altLang="zh-CN" sz="2400" b="0"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sym typeface="Arial" panose="020B0604020202020204"/>
              </a:rPr>
              <a:t>Manually configure static routing tables for routers.</a:t>
            </a:r>
          </a:p>
        </p:txBody>
      </p:sp>
      <p:pic>
        <p:nvPicPr>
          <p:cNvPr id="11" name="图片 10"/>
          <p:cNvPicPr>
            <a:picLocks noChangeAspect="1"/>
          </p:cNvPicPr>
          <p:nvPr>
            <p:custDataLst>
              <p:tags r:id="rId2"/>
            </p:custDataLst>
          </p:nvPr>
        </p:nvPicPr>
        <p:blipFill>
          <a:blip r:embed="rId5"/>
          <a:stretch>
            <a:fillRect/>
          </a:stretch>
        </p:blipFill>
        <p:spPr>
          <a:xfrm>
            <a:off x="2707122" y="1761564"/>
            <a:ext cx="4486793" cy="4410001"/>
          </a:xfrm>
          <a:prstGeom prst="rect">
            <a:avLst/>
          </a:prstGeom>
        </p:spPr>
      </p:pic>
      <p:sp>
        <p:nvSpPr>
          <p:cNvPr id="12" name="矩形标注 11"/>
          <p:cNvSpPr/>
          <p:nvPr/>
        </p:nvSpPr>
        <p:spPr>
          <a:xfrm>
            <a:off x="7793355" y="1566579"/>
            <a:ext cx="2554605" cy="1083310"/>
          </a:xfrm>
          <a:prstGeom prst="wedgeRectCallout">
            <a:avLst>
              <a:gd name="adj1" fmla="val -85669"/>
              <a:gd name="adj2" fmla="val 47362"/>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The IP address range of the destination device</a:t>
            </a:r>
          </a:p>
        </p:txBody>
      </p:sp>
      <p:sp>
        <p:nvSpPr>
          <p:cNvPr id="13" name="矩形标注 12"/>
          <p:cNvSpPr/>
          <p:nvPr/>
        </p:nvSpPr>
        <p:spPr>
          <a:xfrm>
            <a:off x="7765732" y="2734895"/>
            <a:ext cx="2554605" cy="1083310"/>
          </a:xfrm>
          <a:prstGeom prst="wedgeRectCallout">
            <a:avLst>
              <a:gd name="adj1" fmla="val -86142"/>
              <a:gd name="adj2" fmla="val -23270"/>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The IP address of input port of next router</a:t>
            </a:r>
          </a:p>
        </p:txBody>
      </p:sp>
      <p:sp>
        <p:nvSpPr>
          <p:cNvPr id="14" name="矩形标注 13"/>
          <p:cNvSpPr/>
          <p:nvPr/>
        </p:nvSpPr>
        <p:spPr>
          <a:xfrm>
            <a:off x="7579849" y="4976886"/>
            <a:ext cx="2609850" cy="1083310"/>
          </a:xfrm>
          <a:prstGeom prst="wedgeRectCallout">
            <a:avLst>
              <a:gd name="adj1" fmla="val -96934"/>
              <a:gd name="adj2" fmla="val 2754"/>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The equivalent command</a:t>
            </a:r>
          </a:p>
        </p:txBody>
      </p:sp>
      <p:sp>
        <p:nvSpPr>
          <p:cNvPr id="2" name="矩形 1">
            <a:extLst>
              <a:ext uri="{FF2B5EF4-FFF2-40B4-BE49-F238E27FC236}">
                <a16:creationId xmlns:a16="http://schemas.microsoft.com/office/drawing/2014/main" id="{A311B58F-6B41-04D9-BE4B-266D69B8E19D}"/>
              </a:ext>
            </a:extLst>
          </p:cNvPr>
          <p:cNvSpPr/>
          <p:nvPr/>
        </p:nvSpPr>
        <p:spPr>
          <a:xfrm>
            <a:off x="0" y="6433810"/>
            <a:ext cx="12139246" cy="424191"/>
          </a:xfrm>
          <a:prstGeom prst="rect">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zh-CN" altLang="en-US" dirty="0"/>
          </a:p>
        </p:txBody>
      </p:sp>
      <p:sp>
        <p:nvSpPr>
          <p:cNvPr id="3" name="矩形 2">
            <a:extLst>
              <a:ext uri="{FF2B5EF4-FFF2-40B4-BE49-F238E27FC236}">
                <a16:creationId xmlns:a16="http://schemas.microsoft.com/office/drawing/2014/main" id="{D0D8790B-4864-03A8-9817-350D8B9EB497}"/>
              </a:ext>
            </a:extLst>
          </p:cNvPr>
          <p:cNvSpPr/>
          <p:nvPr/>
        </p:nvSpPr>
        <p:spPr>
          <a:xfrm>
            <a:off x="1" y="6424248"/>
            <a:ext cx="1981200" cy="433752"/>
          </a:xfrm>
          <a:prstGeom prst="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r>
              <a:rPr lang="en-US" altLang="zh-CN" sz="1200" b="1" dirty="0">
                <a:solidFill>
                  <a:prstClr val="white"/>
                </a:solidFill>
                <a:latin typeface="Arial" panose="020B0604020202020204"/>
                <a:ea typeface="微软雅黑" panose="020B0503020204020204" charset="-122"/>
                <a:sym typeface="Arial" panose="020B0604020202020204"/>
              </a:rPr>
              <a:t>Introduction to Routers</a:t>
            </a:r>
          </a:p>
        </p:txBody>
      </p:sp>
      <p:sp>
        <p:nvSpPr>
          <p:cNvPr id="4" name="矩形 3">
            <a:extLst>
              <a:ext uri="{FF2B5EF4-FFF2-40B4-BE49-F238E27FC236}">
                <a16:creationId xmlns:a16="http://schemas.microsoft.com/office/drawing/2014/main" id="{0BD98766-F795-426B-1B56-1596492AFEF0}"/>
              </a:ext>
            </a:extLst>
          </p:cNvPr>
          <p:cNvSpPr/>
          <p:nvPr/>
        </p:nvSpPr>
        <p:spPr>
          <a:xfrm>
            <a:off x="4056183" y="6424248"/>
            <a:ext cx="1913478" cy="433752"/>
          </a:xfrm>
          <a:prstGeom prst="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r>
              <a:rPr lang="en-US" altLang="zh-CN" sz="1200" b="1" dirty="0">
                <a:solidFill>
                  <a:prstClr val="white"/>
                </a:solidFill>
                <a:latin typeface="Arial" panose="020B0604020202020204"/>
                <a:ea typeface="微软雅黑" panose="020B0503020204020204" charset="-122"/>
                <a:sym typeface="Arial" panose="020B0604020202020204"/>
              </a:rPr>
              <a:t>Working Modes</a:t>
            </a:r>
            <a:endParaRPr lang="zh-CN" altLang="en-US" sz="1200" b="1" dirty="0">
              <a:solidFill>
                <a:prstClr val="white"/>
              </a:solidFill>
              <a:latin typeface="Arial" panose="020B0604020202020204"/>
              <a:ea typeface="微软雅黑" panose="020B0503020204020204" charset="-122"/>
            </a:endParaRPr>
          </a:p>
        </p:txBody>
      </p:sp>
      <p:sp>
        <p:nvSpPr>
          <p:cNvPr id="5" name="矩形 4">
            <a:extLst>
              <a:ext uri="{FF2B5EF4-FFF2-40B4-BE49-F238E27FC236}">
                <a16:creationId xmlns:a16="http://schemas.microsoft.com/office/drawing/2014/main" id="{0D065AD0-5929-5F22-95AF-0823B0B468F4}"/>
              </a:ext>
            </a:extLst>
          </p:cNvPr>
          <p:cNvSpPr/>
          <p:nvPr/>
        </p:nvSpPr>
        <p:spPr>
          <a:xfrm>
            <a:off x="5969662" y="6424244"/>
            <a:ext cx="1972366" cy="433752"/>
          </a:xfrm>
          <a:prstGeom prst="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r>
              <a:rPr lang="en-US" altLang="zh-CN" sz="1200" b="1">
                <a:solidFill>
                  <a:prstClr val="white"/>
                </a:solidFill>
                <a:latin typeface="Arial" panose="020B0604020202020204"/>
                <a:ea typeface="微软雅黑" panose="020B0503020204020204" charset="-122"/>
                <a:sym typeface="Arial" panose="020B0604020202020204"/>
              </a:rPr>
              <a:t>Commands</a:t>
            </a:r>
            <a:endParaRPr lang="en-US" altLang="zh-CN" sz="1200" b="1" dirty="0">
              <a:solidFill>
                <a:prstClr val="white"/>
              </a:solidFill>
              <a:latin typeface="Arial" panose="020B0604020202020204"/>
              <a:ea typeface="微软雅黑" panose="020B0503020204020204" charset="-122"/>
              <a:sym typeface="Arial" panose="020B0604020202020204"/>
            </a:endParaRPr>
          </a:p>
        </p:txBody>
      </p:sp>
      <p:sp>
        <p:nvSpPr>
          <p:cNvPr id="6" name="矩形 5">
            <a:extLst>
              <a:ext uri="{FF2B5EF4-FFF2-40B4-BE49-F238E27FC236}">
                <a16:creationId xmlns:a16="http://schemas.microsoft.com/office/drawing/2014/main" id="{7776EBAA-1B43-B920-192A-A2ED8BA92266}"/>
              </a:ext>
            </a:extLst>
          </p:cNvPr>
          <p:cNvSpPr/>
          <p:nvPr/>
        </p:nvSpPr>
        <p:spPr>
          <a:xfrm>
            <a:off x="7942028" y="6424244"/>
            <a:ext cx="2069480" cy="433752"/>
          </a:xfrm>
          <a:prstGeom prst="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r>
              <a:rPr lang="en-US" altLang="zh-CN" sz="1200" b="1">
                <a:solidFill>
                  <a:prstClr val="white"/>
                </a:solidFill>
                <a:latin typeface="Arial" panose="020B0604020202020204"/>
                <a:ea typeface="微软雅黑" panose="020B0503020204020204" charset="-122"/>
                <a:sym typeface="Arial" panose="020B0604020202020204"/>
              </a:rPr>
              <a:t>Manual Configuration</a:t>
            </a:r>
            <a:endParaRPr lang="en-US" altLang="zh-CN" sz="1200" b="1" dirty="0">
              <a:solidFill>
                <a:prstClr val="white"/>
              </a:solidFill>
              <a:latin typeface="Arial" panose="020B0604020202020204"/>
              <a:ea typeface="微软雅黑" panose="020B0503020204020204" charset="-122"/>
              <a:sym typeface="Arial" panose="020B0604020202020204"/>
            </a:endParaRPr>
          </a:p>
        </p:txBody>
      </p:sp>
      <p:sp>
        <p:nvSpPr>
          <p:cNvPr id="8" name="矩形 7">
            <a:extLst>
              <a:ext uri="{FF2B5EF4-FFF2-40B4-BE49-F238E27FC236}">
                <a16:creationId xmlns:a16="http://schemas.microsoft.com/office/drawing/2014/main" id="{D85D3DD1-A34B-3DAD-6D4D-24C89389F120}"/>
              </a:ext>
            </a:extLst>
          </p:cNvPr>
          <p:cNvSpPr/>
          <p:nvPr/>
        </p:nvSpPr>
        <p:spPr>
          <a:xfrm>
            <a:off x="10011509" y="6424248"/>
            <a:ext cx="2180490" cy="433752"/>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CN" sz="1200" b="1" dirty="0">
                <a:solidFill>
                  <a:prstClr val="white"/>
                </a:solidFill>
                <a:latin typeface="Arial" panose="020B0604020202020204"/>
                <a:ea typeface="微软雅黑" panose="020B0503020204020204" charset="-122"/>
                <a:sym typeface="Arial" panose="020B0604020202020204"/>
              </a:rPr>
              <a:t>Experiment</a:t>
            </a:r>
            <a:endParaRPr lang="zh-CN" altLang="en-US" sz="1200" b="1" dirty="0">
              <a:solidFill>
                <a:prstClr val="white"/>
              </a:solidFill>
              <a:latin typeface="Arial" panose="020B0604020202020204"/>
              <a:ea typeface="微软雅黑" panose="020B0503020204020204" charset="-122"/>
            </a:endParaRPr>
          </a:p>
        </p:txBody>
      </p:sp>
      <p:sp>
        <p:nvSpPr>
          <p:cNvPr id="9" name="矩形 8">
            <a:extLst>
              <a:ext uri="{FF2B5EF4-FFF2-40B4-BE49-F238E27FC236}">
                <a16:creationId xmlns:a16="http://schemas.microsoft.com/office/drawing/2014/main" id="{8BFEA74A-9E7C-44DE-5E1A-19CFE484A448}"/>
              </a:ext>
            </a:extLst>
          </p:cNvPr>
          <p:cNvSpPr/>
          <p:nvPr/>
        </p:nvSpPr>
        <p:spPr>
          <a:xfrm>
            <a:off x="1981201" y="6424248"/>
            <a:ext cx="2074982" cy="433752"/>
          </a:xfrm>
          <a:prstGeom prst="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r>
              <a:rPr lang="en-US" altLang="zh-CN" sz="1200" b="1" dirty="0">
                <a:solidFill>
                  <a:prstClr val="white"/>
                </a:solidFill>
                <a:latin typeface="Arial" panose="020B0604020202020204"/>
                <a:ea typeface="微软雅黑" panose="020B0503020204020204" charset="-122"/>
                <a:sym typeface="Arial" panose="020B0604020202020204"/>
              </a:rPr>
              <a:t>Remote Access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0" y="432158"/>
            <a:ext cx="12192082" cy="645160"/>
            <a:chOff x="0" y="432158"/>
            <a:chExt cx="12192082" cy="645160"/>
          </a:xfrm>
        </p:grpSpPr>
        <p:sp>
          <p:nvSpPr>
            <p:cNvPr id="21" name="文本框 20"/>
            <p:cNvSpPr txBox="1"/>
            <p:nvPr/>
          </p:nvSpPr>
          <p:spPr>
            <a:xfrm>
              <a:off x="773113" y="432158"/>
              <a:ext cx="4457700" cy="645160"/>
            </a:xfrm>
            <a:prstGeom prst="rect">
              <a:avLst/>
            </a:prstGeom>
            <a:noFill/>
          </p:spPr>
          <p:txBody>
            <a:bodyPr wrap="square" rtlCol="0">
              <a:spAutoFit/>
              <a:scene3d>
                <a:camera prst="orthographicFront"/>
                <a:lightRig rig="threePt" dir="t"/>
              </a:scene3d>
              <a:sp3d contourW="12700"/>
            </a:bodyPr>
            <a:lstStyle>
              <a:defPPr>
                <a:defRPr lang="zh-CN"/>
              </a:defPPr>
              <a:lvl1pPr marR="0" lvl="0" indent="0" fontAlgn="auto">
                <a:lnSpc>
                  <a:spcPct val="100000"/>
                </a:lnSpc>
                <a:spcBef>
                  <a:spcPts val="0"/>
                </a:spcBef>
                <a:spcAft>
                  <a:spcPts val="0"/>
                </a:spcAft>
                <a:buClrTx/>
                <a:buSzTx/>
                <a:buFontTx/>
                <a:buNone/>
                <a:defRPr kumimoji="0" sz="3200" b="1" i="0" u="none" strike="noStrike" cap="none" spc="0" normalizeH="0" baseline="0">
                  <a:ln>
                    <a:noFill/>
                  </a:ln>
                  <a:solidFill>
                    <a:prstClr val="white"/>
                  </a:solidFill>
                  <a:effectLst/>
                  <a:uLnTx/>
                  <a:uFillTx/>
                  <a:latin typeface="Arial" panose="020B0604020202020204"/>
                  <a:ea typeface="微软雅黑" panose="020B0503020204020204" charset="-122"/>
                </a:defRPr>
              </a:lvl1pPr>
            </a:lstStyle>
            <a:p>
              <a:r>
                <a:rPr lang="en-US" altLang="zh-CN" sz="3600" dirty="0">
                  <a:sym typeface="Arial" panose="020B0604020202020204"/>
                </a:rPr>
                <a:t>Test</a:t>
              </a:r>
            </a:p>
          </p:txBody>
        </p:sp>
        <p:cxnSp>
          <p:nvCxnSpPr>
            <p:cNvPr id="19" name="直接连接符 18"/>
            <p:cNvCxnSpPr/>
            <p:nvPr/>
          </p:nvCxnSpPr>
          <p:spPr>
            <a:xfrm flipV="1">
              <a:off x="1917782" y="724545"/>
              <a:ext cx="10274300" cy="3175"/>
            </a:xfrm>
            <a:prstGeom prst="line">
              <a:avLst/>
            </a:prstGeom>
            <a:ln w="25400" cmpd="thickThin">
              <a:solidFill>
                <a:srgbClr val="1C79C6"/>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0" y="724545"/>
              <a:ext cx="660400" cy="0"/>
            </a:xfrm>
            <a:prstGeom prst="line">
              <a:avLst/>
            </a:prstGeom>
            <a:ln w="25400" cmpd="thickThin">
              <a:solidFill>
                <a:srgbClr val="1C79C6"/>
              </a:solidFill>
            </a:ln>
          </p:spPr>
          <p:style>
            <a:lnRef idx="1">
              <a:schemeClr val="accent1"/>
            </a:lnRef>
            <a:fillRef idx="0">
              <a:schemeClr val="accent1"/>
            </a:fillRef>
            <a:effectRef idx="0">
              <a:schemeClr val="accent1"/>
            </a:effectRef>
            <a:fontRef idx="minor">
              <a:schemeClr val="tx1"/>
            </a:fontRef>
          </p:style>
        </p:cxnSp>
      </p:grpSp>
      <p:pic>
        <p:nvPicPr>
          <p:cNvPr id="3" name="图片 2"/>
          <p:cNvPicPr>
            <a:picLocks noChangeAspect="1"/>
          </p:cNvPicPr>
          <p:nvPr/>
        </p:nvPicPr>
        <p:blipFill>
          <a:blip r:embed="rId3"/>
          <a:stretch>
            <a:fillRect/>
          </a:stretch>
        </p:blipFill>
        <p:spPr>
          <a:xfrm>
            <a:off x="561340" y="2181225"/>
            <a:ext cx="4017645" cy="2494915"/>
          </a:xfrm>
          <a:prstGeom prst="rect">
            <a:avLst/>
          </a:prstGeom>
        </p:spPr>
      </p:pic>
      <p:sp>
        <p:nvSpPr>
          <p:cNvPr id="4" name="矩形 3"/>
          <p:cNvSpPr/>
          <p:nvPr/>
        </p:nvSpPr>
        <p:spPr>
          <a:xfrm>
            <a:off x="2856230" y="2573020"/>
            <a:ext cx="799465" cy="855980"/>
          </a:xfrm>
          <a:prstGeom prst="rect">
            <a:avLst/>
          </a:prstGeom>
          <a:noFill/>
          <a:ln w="381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右箭头 5"/>
          <p:cNvSpPr/>
          <p:nvPr/>
        </p:nvSpPr>
        <p:spPr>
          <a:xfrm>
            <a:off x="4950460" y="3178175"/>
            <a:ext cx="1129030" cy="74676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p:cNvPicPr>
            <a:picLocks noChangeAspect="1"/>
          </p:cNvPicPr>
          <p:nvPr/>
        </p:nvPicPr>
        <p:blipFill>
          <a:blip r:embed="rId4"/>
          <a:stretch>
            <a:fillRect/>
          </a:stretch>
        </p:blipFill>
        <p:spPr>
          <a:xfrm>
            <a:off x="6236970" y="1350010"/>
            <a:ext cx="5171440" cy="4450080"/>
          </a:xfrm>
          <a:prstGeom prst="rect">
            <a:avLst/>
          </a:prstGeom>
        </p:spPr>
      </p:pic>
      <p:sp>
        <p:nvSpPr>
          <p:cNvPr id="13" name="矩形 12">
            <a:extLst>
              <a:ext uri="{FF2B5EF4-FFF2-40B4-BE49-F238E27FC236}">
                <a16:creationId xmlns:a16="http://schemas.microsoft.com/office/drawing/2014/main" id="{CDBCEB85-5E05-0630-DAC0-92E38B53A23B}"/>
              </a:ext>
            </a:extLst>
          </p:cNvPr>
          <p:cNvSpPr/>
          <p:nvPr/>
        </p:nvSpPr>
        <p:spPr>
          <a:xfrm>
            <a:off x="0" y="6433810"/>
            <a:ext cx="12139246" cy="424191"/>
          </a:xfrm>
          <a:prstGeom prst="rect">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zh-CN" altLang="en-US" dirty="0"/>
          </a:p>
        </p:txBody>
      </p:sp>
      <p:sp>
        <p:nvSpPr>
          <p:cNvPr id="14" name="矩形 13">
            <a:extLst>
              <a:ext uri="{FF2B5EF4-FFF2-40B4-BE49-F238E27FC236}">
                <a16:creationId xmlns:a16="http://schemas.microsoft.com/office/drawing/2014/main" id="{9651D121-64FB-63FC-5042-3B9322309BFF}"/>
              </a:ext>
            </a:extLst>
          </p:cNvPr>
          <p:cNvSpPr/>
          <p:nvPr/>
        </p:nvSpPr>
        <p:spPr>
          <a:xfrm>
            <a:off x="1" y="6424248"/>
            <a:ext cx="1981200" cy="433752"/>
          </a:xfrm>
          <a:prstGeom prst="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r>
              <a:rPr lang="en-US" altLang="zh-CN" sz="1200" b="1" dirty="0">
                <a:solidFill>
                  <a:prstClr val="white"/>
                </a:solidFill>
                <a:latin typeface="Arial" panose="020B0604020202020204"/>
                <a:ea typeface="微软雅黑" panose="020B0503020204020204" charset="-122"/>
                <a:sym typeface="Arial" panose="020B0604020202020204"/>
              </a:rPr>
              <a:t>Introduction to Routers</a:t>
            </a:r>
          </a:p>
        </p:txBody>
      </p:sp>
      <p:sp>
        <p:nvSpPr>
          <p:cNvPr id="15" name="矩形 14">
            <a:extLst>
              <a:ext uri="{FF2B5EF4-FFF2-40B4-BE49-F238E27FC236}">
                <a16:creationId xmlns:a16="http://schemas.microsoft.com/office/drawing/2014/main" id="{63CE0DF1-DD63-E08E-F491-ADFF4A95E6AD}"/>
              </a:ext>
            </a:extLst>
          </p:cNvPr>
          <p:cNvSpPr/>
          <p:nvPr/>
        </p:nvSpPr>
        <p:spPr>
          <a:xfrm>
            <a:off x="4056183" y="6424248"/>
            <a:ext cx="1913478" cy="433752"/>
          </a:xfrm>
          <a:prstGeom prst="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r>
              <a:rPr lang="en-US" altLang="zh-CN" sz="1200" b="1" dirty="0">
                <a:solidFill>
                  <a:prstClr val="white"/>
                </a:solidFill>
                <a:latin typeface="Arial" panose="020B0604020202020204"/>
                <a:ea typeface="微软雅黑" panose="020B0503020204020204" charset="-122"/>
                <a:sym typeface="Arial" panose="020B0604020202020204"/>
              </a:rPr>
              <a:t>Working Modes</a:t>
            </a:r>
            <a:endParaRPr lang="zh-CN" altLang="en-US" sz="1200" b="1" dirty="0">
              <a:solidFill>
                <a:prstClr val="white"/>
              </a:solidFill>
              <a:latin typeface="Arial" panose="020B0604020202020204"/>
              <a:ea typeface="微软雅黑" panose="020B0503020204020204" charset="-122"/>
            </a:endParaRPr>
          </a:p>
        </p:txBody>
      </p:sp>
      <p:sp>
        <p:nvSpPr>
          <p:cNvPr id="16" name="矩形 15">
            <a:extLst>
              <a:ext uri="{FF2B5EF4-FFF2-40B4-BE49-F238E27FC236}">
                <a16:creationId xmlns:a16="http://schemas.microsoft.com/office/drawing/2014/main" id="{D1B2AF1D-83DC-A517-B22A-3F2D9839C0C6}"/>
              </a:ext>
            </a:extLst>
          </p:cNvPr>
          <p:cNvSpPr/>
          <p:nvPr/>
        </p:nvSpPr>
        <p:spPr>
          <a:xfrm>
            <a:off x="5969662" y="6424244"/>
            <a:ext cx="1972366" cy="433752"/>
          </a:xfrm>
          <a:prstGeom prst="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r>
              <a:rPr lang="en-US" altLang="zh-CN" sz="1200" b="1">
                <a:solidFill>
                  <a:prstClr val="white"/>
                </a:solidFill>
                <a:latin typeface="Arial" panose="020B0604020202020204"/>
                <a:ea typeface="微软雅黑" panose="020B0503020204020204" charset="-122"/>
                <a:sym typeface="Arial" panose="020B0604020202020204"/>
              </a:rPr>
              <a:t>Commands</a:t>
            </a:r>
            <a:endParaRPr lang="en-US" altLang="zh-CN" sz="1200" b="1" dirty="0">
              <a:solidFill>
                <a:prstClr val="white"/>
              </a:solidFill>
              <a:latin typeface="Arial" panose="020B0604020202020204"/>
              <a:ea typeface="微软雅黑" panose="020B0503020204020204" charset="-122"/>
              <a:sym typeface="Arial" panose="020B0604020202020204"/>
            </a:endParaRPr>
          </a:p>
        </p:txBody>
      </p:sp>
      <p:sp>
        <p:nvSpPr>
          <p:cNvPr id="18" name="矩形 17">
            <a:extLst>
              <a:ext uri="{FF2B5EF4-FFF2-40B4-BE49-F238E27FC236}">
                <a16:creationId xmlns:a16="http://schemas.microsoft.com/office/drawing/2014/main" id="{BA1F93E2-38E8-51F4-2807-1D1B885DD3FA}"/>
              </a:ext>
            </a:extLst>
          </p:cNvPr>
          <p:cNvSpPr/>
          <p:nvPr/>
        </p:nvSpPr>
        <p:spPr>
          <a:xfrm>
            <a:off x="7942028" y="6424244"/>
            <a:ext cx="2069480" cy="433752"/>
          </a:xfrm>
          <a:prstGeom prst="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r>
              <a:rPr lang="en-US" altLang="zh-CN" sz="1200" b="1">
                <a:solidFill>
                  <a:prstClr val="white"/>
                </a:solidFill>
                <a:latin typeface="Arial" panose="020B0604020202020204"/>
                <a:ea typeface="微软雅黑" panose="020B0503020204020204" charset="-122"/>
                <a:sym typeface="Arial" panose="020B0604020202020204"/>
              </a:rPr>
              <a:t>Manual Configuration</a:t>
            </a:r>
            <a:endParaRPr lang="en-US" altLang="zh-CN" sz="1200" b="1" dirty="0">
              <a:solidFill>
                <a:prstClr val="white"/>
              </a:solidFill>
              <a:latin typeface="Arial" panose="020B0604020202020204"/>
              <a:ea typeface="微软雅黑" panose="020B0503020204020204" charset="-122"/>
              <a:sym typeface="Arial" panose="020B0604020202020204"/>
            </a:endParaRPr>
          </a:p>
        </p:txBody>
      </p:sp>
      <p:sp>
        <p:nvSpPr>
          <p:cNvPr id="22" name="矩形 21">
            <a:extLst>
              <a:ext uri="{FF2B5EF4-FFF2-40B4-BE49-F238E27FC236}">
                <a16:creationId xmlns:a16="http://schemas.microsoft.com/office/drawing/2014/main" id="{3995FE8F-AB00-4E4A-60DB-189BE2E39B3F}"/>
              </a:ext>
            </a:extLst>
          </p:cNvPr>
          <p:cNvSpPr/>
          <p:nvPr/>
        </p:nvSpPr>
        <p:spPr>
          <a:xfrm>
            <a:off x="10011509" y="6424248"/>
            <a:ext cx="2180490" cy="433752"/>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CN" sz="1200" b="1" dirty="0">
                <a:solidFill>
                  <a:prstClr val="white"/>
                </a:solidFill>
                <a:latin typeface="Arial" panose="020B0604020202020204"/>
                <a:ea typeface="微软雅黑" panose="020B0503020204020204" charset="-122"/>
                <a:sym typeface="Arial" panose="020B0604020202020204"/>
              </a:rPr>
              <a:t>Experiment</a:t>
            </a:r>
            <a:endParaRPr lang="zh-CN" altLang="en-US" sz="1200" b="1" dirty="0">
              <a:solidFill>
                <a:prstClr val="white"/>
              </a:solidFill>
              <a:latin typeface="Arial" panose="020B0604020202020204"/>
              <a:ea typeface="微软雅黑" panose="020B0503020204020204" charset="-122"/>
            </a:endParaRPr>
          </a:p>
        </p:txBody>
      </p:sp>
      <p:sp>
        <p:nvSpPr>
          <p:cNvPr id="23" name="矩形 22">
            <a:extLst>
              <a:ext uri="{FF2B5EF4-FFF2-40B4-BE49-F238E27FC236}">
                <a16:creationId xmlns:a16="http://schemas.microsoft.com/office/drawing/2014/main" id="{1412799D-34BE-8113-503E-B7310C107CAF}"/>
              </a:ext>
            </a:extLst>
          </p:cNvPr>
          <p:cNvSpPr/>
          <p:nvPr/>
        </p:nvSpPr>
        <p:spPr>
          <a:xfrm>
            <a:off x="1981201" y="6424248"/>
            <a:ext cx="2074982" cy="433752"/>
          </a:xfrm>
          <a:prstGeom prst="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r>
              <a:rPr lang="en-US" altLang="zh-CN" sz="1200" b="1" dirty="0">
                <a:solidFill>
                  <a:prstClr val="white"/>
                </a:solidFill>
                <a:latin typeface="Arial" panose="020B0604020202020204"/>
                <a:ea typeface="微软雅黑" panose="020B0503020204020204" charset="-122"/>
                <a:sym typeface="Arial" panose="020B0604020202020204"/>
              </a:rPr>
              <a:t>Remote Access</a:t>
            </a:r>
          </a:p>
        </p:txBody>
      </p:sp>
      <p:sp>
        <p:nvSpPr>
          <p:cNvPr id="2" name="文本框 1">
            <a:extLst>
              <a:ext uri="{FF2B5EF4-FFF2-40B4-BE49-F238E27FC236}">
                <a16:creationId xmlns:a16="http://schemas.microsoft.com/office/drawing/2014/main" id="{5F801D16-CEBB-226C-F7C2-FA3A6DDA7C28}"/>
              </a:ext>
            </a:extLst>
          </p:cNvPr>
          <p:cNvSpPr txBox="1"/>
          <p:nvPr/>
        </p:nvSpPr>
        <p:spPr>
          <a:xfrm>
            <a:off x="330200" y="1284447"/>
            <a:ext cx="2847782" cy="461665"/>
          </a:xfrm>
          <a:prstGeom prst="rect">
            <a:avLst/>
          </a:prstGeom>
          <a:noFill/>
        </p:spPr>
        <p:txBody>
          <a:bodyPr wrap="square" rtlCol="0">
            <a:spAutoFit/>
          </a:bodyPr>
          <a:lstStyle/>
          <a:p>
            <a:r>
              <a:rPr lang="en-US" altLang="zh-CN" sz="2400" dirty="0">
                <a:solidFill>
                  <a:schemeClr val="bg1"/>
                </a:solidFill>
              </a:rPr>
              <a:t>Recommended</a:t>
            </a:r>
            <a:r>
              <a:rPr lang="zh-CN" altLang="en-US" sz="2400" dirty="0">
                <a:solidFill>
                  <a:schemeClr val="bg1"/>
                </a:solidFill>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0" y="389572"/>
            <a:ext cx="12192000" cy="584775"/>
            <a:chOff x="0" y="389572"/>
            <a:chExt cx="12192000" cy="584775"/>
          </a:xfrm>
        </p:grpSpPr>
        <p:sp>
          <p:nvSpPr>
            <p:cNvPr id="18" name="文本框 17"/>
            <p:cNvSpPr txBox="1"/>
            <p:nvPr/>
          </p:nvSpPr>
          <p:spPr>
            <a:xfrm>
              <a:off x="1321326" y="389572"/>
              <a:ext cx="4457700" cy="584775"/>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200" b="1"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sym typeface="Arial" panose="020B0604020202020204"/>
                </a:rPr>
                <a:t>Function</a:t>
              </a:r>
              <a:endParaRPr kumimoji="0" lang="zh-CN" altLang="en-US" sz="3200" b="1"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sym typeface="Arial" panose="020B0604020202020204"/>
              </a:endParaRPr>
            </a:p>
          </p:txBody>
        </p:sp>
        <p:cxnSp>
          <p:nvCxnSpPr>
            <p:cNvPr id="16" name="直接连接符 15"/>
            <p:cNvCxnSpPr/>
            <p:nvPr/>
          </p:nvCxnSpPr>
          <p:spPr>
            <a:xfrm>
              <a:off x="4432382" y="724545"/>
              <a:ext cx="7759618" cy="0"/>
            </a:xfrm>
            <a:prstGeom prst="line">
              <a:avLst/>
            </a:prstGeom>
            <a:ln w="25400" cmpd="thickThin">
              <a:solidFill>
                <a:srgbClr val="1C79C6"/>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0" y="724545"/>
              <a:ext cx="660400" cy="0"/>
            </a:xfrm>
            <a:prstGeom prst="line">
              <a:avLst/>
            </a:prstGeom>
            <a:ln w="25400" cmpd="thickThin">
              <a:solidFill>
                <a:srgbClr val="1C79C6"/>
              </a:solidFill>
            </a:ln>
          </p:spPr>
          <p:style>
            <a:lnRef idx="1">
              <a:schemeClr val="accent1"/>
            </a:lnRef>
            <a:fillRef idx="0">
              <a:schemeClr val="accent1"/>
            </a:fillRef>
            <a:effectRef idx="0">
              <a:schemeClr val="accent1"/>
            </a:effectRef>
            <a:fontRef idx="minor">
              <a:schemeClr val="tx1"/>
            </a:fontRef>
          </p:style>
        </p:cxnSp>
      </p:grpSp>
      <p:sp>
        <p:nvSpPr>
          <p:cNvPr id="4" name="AutoShape 2" descr="2023家用路由器排名前十名推荐-玩物派">
            <a:extLst>
              <a:ext uri="{FF2B5EF4-FFF2-40B4-BE49-F238E27FC236}">
                <a16:creationId xmlns:a16="http://schemas.microsoft.com/office/drawing/2014/main" id="{23325E2A-2A6E-A2D0-4D98-92478ECC435D}"/>
              </a:ext>
            </a:extLst>
          </p:cNvPr>
          <p:cNvSpPr>
            <a:spLocks noChangeAspect="1" noChangeArrowheads="1"/>
          </p:cNvSpPr>
          <p:nvPr/>
        </p:nvSpPr>
        <p:spPr bwMode="auto">
          <a:xfrm>
            <a:off x="4432382" y="3386667"/>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AutoShape 4" descr="2023家用路由器排名前十名推荐-玩物派">
            <a:extLst>
              <a:ext uri="{FF2B5EF4-FFF2-40B4-BE49-F238E27FC236}">
                <a16:creationId xmlns:a16="http://schemas.microsoft.com/office/drawing/2014/main" id="{F0E81EF1-94E9-5EF2-1898-CE235C900780}"/>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 name="文本框 2">
            <a:extLst>
              <a:ext uri="{FF2B5EF4-FFF2-40B4-BE49-F238E27FC236}">
                <a16:creationId xmlns:a16="http://schemas.microsoft.com/office/drawing/2014/main" id="{9E06E3A7-DB0D-9968-E975-609D1A90FF12}"/>
              </a:ext>
            </a:extLst>
          </p:cNvPr>
          <p:cNvSpPr txBox="1"/>
          <p:nvPr/>
        </p:nvSpPr>
        <p:spPr>
          <a:xfrm>
            <a:off x="1321326" y="1773870"/>
            <a:ext cx="6623050" cy="2308324"/>
          </a:xfrm>
          <a:prstGeom prst="rect">
            <a:avLst/>
          </a:prstGeom>
          <a:noFill/>
        </p:spPr>
        <p:txBody>
          <a:bodyPr wrap="square">
            <a:spAutoFit/>
          </a:bodyPr>
          <a:lstStyle/>
          <a:p>
            <a:pPr algn="l">
              <a:buFont typeface="Arial" panose="020B0604020202020204" pitchFamily="34" charset="0"/>
              <a:buChar char="•"/>
            </a:pPr>
            <a:r>
              <a:rPr lang="en-US" altLang="zh-CN" sz="2400" b="0" i="0" dirty="0">
                <a:solidFill>
                  <a:srgbClr val="D1D5DB"/>
                </a:solidFill>
                <a:effectLst/>
                <a:latin typeface="Söhne"/>
              </a:rPr>
              <a:t>Routing </a:t>
            </a:r>
          </a:p>
          <a:p>
            <a:pPr algn="l">
              <a:buFont typeface="Arial" panose="020B0604020202020204" pitchFamily="34" charset="0"/>
              <a:buChar char="•"/>
            </a:pPr>
            <a:r>
              <a:rPr lang="en-US" altLang="zh-CN" sz="2400" b="0" i="0" dirty="0">
                <a:solidFill>
                  <a:srgbClr val="D1D5DB"/>
                </a:solidFill>
                <a:effectLst/>
                <a:latin typeface="Söhne"/>
              </a:rPr>
              <a:t>Forwarding</a:t>
            </a:r>
          </a:p>
          <a:p>
            <a:pPr algn="l">
              <a:buFont typeface="Arial" panose="020B0604020202020204" pitchFamily="34" charset="0"/>
              <a:buChar char="•"/>
            </a:pPr>
            <a:r>
              <a:rPr lang="en-US" altLang="zh-CN" sz="2400" b="0" i="0" dirty="0">
                <a:solidFill>
                  <a:srgbClr val="D1D5DB"/>
                </a:solidFill>
                <a:effectLst/>
                <a:latin typeface="Söhne"/>
              </a:rPr>
              <a:t>NAT (Network Address Translation)</a:t>
            </a:r>
          </a:p>
          <a:p>
            <a:pPr algn="l">
              <a:buFont typeface="Arial" panose="020B0604020202020204" pitchFamily="34" charset="0"/>
              <a:buChar char="•"/>
            </a:pPr>
            <a:r>
              <a:rPr lang="en-US" altLang="zh-CN" sz="2400" b="0" i="0" dirty="0">
                <a:solidFill>
                  <a:srgbClr val="D1D5DB"/>
                </a:solidFill>
                <a:effectLst/>
                <a:latin typeface="Söhne"/>
              </a:rPr>
              <a:t>Packet Filtering</a:t>
            </a:r>
          </a:p>
          <a:p>
            <a:pPr algn="l">
              <a:buFont typeface="Arial" panose="020B0604020202020204" pitchFamily="34" charset="0"/>
              <a:buChar char="•"/>
            </a:pPr>
            <a:r>
              <a:rPr lang="en-US" altLang="zh-CN" sz="2400" b="0" i="0" dirty="0">
                <a:solidFill>
                  <a:srgbClr val="D1D5DB"/>
                </a:solidFill>
                <a:effectLst/>
                <a:latin typeface="Söhne"/>
              </a:rPr>
              <a:t>Broadcast Management</a:t>
            </a:r>
          </a:p>
          <a:p>
            <a:pPr algn="l">
              <a:buFont typeface="Arial" panose="020B0604020202020204" pitchFamily="34" charset="0"/>
              <a:buChar char="•"/>
            </a:pPr>
            <a:r>
              <a:rPr lang="en-US" altLang="zh-CN" sz="2400" b="0" i="0" dirty="0">
                <a:solidFill>
                  <a:srgbClr val="D1D5DB"/>
                </a:solidFill>
                <a:effectLst/>
                <a:latin typeface="Söhne"/>
              </a:rPr>
              <a:t>Interconnectivity</a:t>
            </a:r>
          </a:p>
        </p:txBody>
      </p:sp>
      <p:sp>
        <p:nvSpPr>
          <p:cNvPr id="2" name="矩形 1">
            <a:extLst>
              <a:ext uri="{FF2B5EF4-FFF2-40B4-BE49-F238E27FC236}">
                <a16:creationId xmlns:a16="http://schemas.microsoft.com/office/drawing/2014/main" id="{005ED6E7-BA3A-939B-50F8-7050CD80C2E6}"/>
              </a:ext>
            </a:extLst>
          </p:cNvPr>
          <p:cNvSpPr/>
          <p:nvPr/>
        </p:nvSpPr>
        <p:spPr>
          <a:xfrm>
            <a:off x="0" y="6424240"/>
            <a:ext cx="12139246" cy="433755"/>
          </a:xfrm>
          <a:prstGeom prst="rect">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zh-CN" altLang="en-US" dirty="0"/>
          </a:p>
        </p:txBody>
      </p:sp>
      <p:sp>
        <p:nvSpPr>
          <p:cNvPr id="5" name="矩形 4">
            <a:extLst>
              <a:ext uri="{FF2B5EF4-FFF2-40B4-BE49-F238E27FC236}">
                <a16:creationId xmlns:a16="http://schemas.microsoft.com/office/drawing/2014/main" id="{A8E65AE7-91ED-784F-506C-72AC88411291}"/>
              </a:ext>
            </a:extLst>
          </p:cNvPr>
          <p:cNvSpPr/>
          <p:nvPr/>
        </p:nvSpPr>
        <p:spPr>
          <a:xfrm>
            <a:off x="1" y="6424248"/>
            <a:ext cx="1981200" cy="433752"/>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kumimoji="0" lang="en-US" altLang="zh-CN" sz="1200" b="1"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sym typeface="Arial" panose="020B0604020202020204"/>
              </a:rPr>
              <a:t>Introduction to Routers</a:t>
            </a:r>
          </a:p>
        </p:txBody>
      </p:sp>
      <p:sp>
        <p:nvSpPr>
          <p:cNvPr id="7" name="矩形 6">
            <a:extLst>
              <a:ext uri="{FF2B5EF4-FFF2-40B4-BE49-F238E27FC236}">
                <a16:creationId xmlns:a16="http://schemas.microsoft.com/office/drawing/2014/main" id="{B89A0D64-95F2-11C4-261F-E5CDDADEAA26}"/>
              </a:ext>
            </a:extLst>
          </p:cNvPr>
          <p:cNvSpPr/>
          <p:nvPr/>
        </p:nvSpPr>
        <p:spPr>
          <a:xfrm>
            <a:off x="4056183" y="6424248"/>
            <a:ext cx="1913478" cy="433752"/>
          </a:xfrm>
          <a:prstGeom prst="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r>
              <a:rPr lang="en-US" altLang="zh-CN" sz="1200" b="1" dirty="0">
                <a:solidFill>
                  <a:prstClr val="white"/>
                </a:solidFill>
                <a:latin typeface="Arial" panose="020B0604020202020204"/>
                <a:ea typeface="微软雅黑" panose="020B0503020204020204" charset="-122"/>
                <a:sym typeface="Arial" panose="020B0604020202020204"/>
              </a:rPr>
              <a:t>Working Modes</a:t>
            </a:r>
            <a:endParaRPr lang="zh-CN" altLang="en-US" sz="1200" b="1" dirty="0">
              <a:solidFill>
                <a:prstClr val="white"/>
              </a:solidFill>
              <a:latin typeface="Arial" panose="020B0604020202020204"/>
              <a:ea typeface="微软雅黑" panose="020B0503020204020204" charset="-122"/>
            </a:endParaRPr>
          </a:p>
        </p:txBody>
      </p:sp>
      <p:sp>
        <p:nvSpPr>
          <p:cNvPr id="8" name="矩形 7">
            <a:extLst>
              <a:ext uri="{FF2B5EF4-FFF2-40B4-BE49-F238E27FC236}">
                <a16:creationId xmlns:a16="http://schemas.microsoft.com/office/drawing/2014/main" id="{CCA03C6D-27F3-6F5D-0B96-316542BC1254}"/>
              </a:ext>
            </a:extLst>
          </p:cNvPr>
          <p:cNvSpPr/>
          <p:nvPr/>
        </p:nvSpPr>
        <p:spPr>
          <a:xfrm>
            <a:off x="5969662" y="6424244"/>
            <a:ext cx="1972366" cy="433752"/>
          </a:xfrm>
          <a:prstGeom prst="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r>
              <a:rPr lang="en-US" altLang="zh-CN" sz="1200" b="1">
                <a:solidFill>
                  <a:prstClr val="white"/>
                </a:solidFill>
                <a:latin typeface="Arial" panose="020B0604020202020204"/>
                <a:ea typeface="微软雅黑" panose="020B0503020204020204" charset="-122"/>
                <a:sym typeface="Arial" panose="020B0604020202020204"/>
              </a:rPr>
              <a:t>Commands</a:t>
            </a:r>
            <a:endParaRPr lang="en-US" altLang="zh-CN" sz="1200" b="1" dirty="0">
              <a:solidFill>
                <a:prstClr val="white"/>
              </a:solidFill>
              <a:latin typeface="Arial" panose="020B0604020202020204"/>
              <a:ea typeface="微软雅黑" panose="020B0503020204020204" charset="-122"/>
              <a:sym typeface="Arial" panose="020B0604020202020204"/>
            </a:endParaRPr>
          </a:p>
        </p:txBody>
      </p:sp>
      <p:sp>
        <p:nvSpPr>
          <p:cNvPr id="9" name="矩形 8">
            <a:extLst>
              <a:ext uri="{FF2B5EF4-FFF2-40B4-BE49-F238E27FC236}">
                <a16:creationId xmlns:a16="http://schemas.microsoft.com/office/drawing/2014/main" id="{4A92EDC6-8749-726F-32BE-1C1023D7E046}"/>
              </a:ext>
            </a:extLst>
          </p:cNvPr>
          <p:cNvSpPr/>
          <p:nvPr/>
        </p:nvSpPr>
        <p:spPr>
          <a:xfrm>
            <a:off x="7942028" y="6424244"/>
            <a:ext cx="2069480" cy="433752"/>
          </a:xfrm>
          <a:prstGeom prst="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defRPr/>
            </a:pPr>
            <a:r>
              <a:rPr lang="en-US" altLang="zh-CN" sz="1200" b="1" dirty="0">
                <a:solidFill>
                  <a:prstClr val="white"/>
                </a:solidFill>
                <a:latin typeface="Arial" panose="020B0604020202020204"/>
                <a:ea typeface="微软雅黑" panose="020B0503020204020204" charset="-122"/>
                <a:sym typeface="Arial" panose="020B0604020202020204"/>
              </a:rPr>
              <a:t>Manual Configuration</a:t>
            </a:r>
          </a:p>
        </p:txBody>
      </p:sp>
      <p:sp>
        <p:nvSpPr>
          <p:cNvPr id="10" name="矩形 9">
            <a:extLst>
              <a:ext uri="{FF2B5EF4-FFF2-40B4-BE49-F238E27FC236}">
                <a16:creationId xmlns:a16="http://schemas.microsoft.com/office/drawing/2014/main" id="{9C26AD6D-DB6A-7DE2-FC7D-0BE6F10D14D5}"/>
              </a:ext>
            </a:extLst>
          </p:cNvPr>
          <p:cNvSpPr/>
          <p:nvPr/>
        </p:nvSpPr>
        <p:spPr>
          <a:xfrm>
            <a:off x="10011509" y="6424248"/>
            <a:ext cx="2180490" cy="433752"/>
          </a:xfrm>
          <a:prstGeom prst="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defRPr/>
            </a:pPr>
            <a:r>
              <a:rPr lang="en-US" altLang="zh-CN" sz="1200" b="1" dirty="0">
                <a:solidFill>
                  <a:prstClr val="white"/>
                </a:solidFill>
                <a:latin typeface="Arial" panose="020B0604020202020204"/>
                <a:ea typeface="微软雅黑" panose="020B0503020204020204" charset="-122"/>
                <a:sym typeface="Arial" panose="020B0604020202020204"/>
              </a:rPr>
              <a:t>Experiment</a:t>
            </a:r>
            <a:endParaRPr lang="zh-CN" altLang="en-US" sz="1200" b="1" dirty="0">
              <a:solidFill>
                <a:prstClr val="white"/>
              </a:solidFill>
              <a:latin typeface="Arial" panose="020B0604020202020204"/>
              <a:ea typeface="微软雅黑" panose="020B0503020204020204" charset="-122"/>
            </a:endParaRPr>
          </a:p>
        </p:txBody>
      </p:sp>
      <p:sp>
        <p:nvSpPr>
          <p:cNvPr id="11" name="矩形 10">
            <a:extLst>
              <a:ext uri="{FF2B5EF4-FFF2-40B4-BE49-F238E27FC236}">
                <a16:creationId xmlns:a16="http://schemas.microsoft.com/office/drawing/2014/main" id="{FE9F8983-C80F-81EB-5985-1E85951D7371}"/>
              </a:ext>
            </a:extLst>
          </p:cNvPr>
          <p:cNvSpPr/>
          <p:nvPr/>
        </p:nvSpPr>
        <p:spPr>
          <a:xfrm>
            <a:off x="1981201" y="6424244"/>
            <a:ext cx="2074982" cy="433752"/>
          </a:xfrm>
          <a:prstGeom prst="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r>
              <a:rPr lang="en-US" altLang="zh-CN" sz="1200" b="1" dirty="0">
                <a:solidFill>
                  <a:prstClr val="white"/>
                </a:solidFill>
                <a:latin typeface="Arial" panose="020B0604020202020204"/>
                <a:ea typeface="微软雅黑" panose="020B0503020204020204" charset="-122"/>
                <a:sym typeface="Arial" panose="020B0604020202020204"/>
              </a:rPr>
              <a:t>Remote Access</a:t>
            </a:r>
          </a:p>
        </p:txBody>
      </p:sp>
      <mc:AlternateContent xmlns:mc="http://schemas.openxmlformats.org/markup-compatibility/2006">
        <mc:Choice xmlns:am3d="http://schemas.microsoft.com/office/drawing/2017/model3d" Requires="am3d">
          <p:graphicFrame>
            <p:nvGraphicFramePr>
              <p:cNvPr id="12" name="3D 模型 11">
                <a:extLst>
                  <a:ext uri="{FF2B5EF4-FFF2-40B4-BE49-F238E27FC236}">
                    <a16:creationId xmlns:a16="http://schemas.microsoft.com/office/drawing/2014/main" id="{84E70EE8-005B-8021-3D6A-E687D3254863}"/>
                  </a:ext>
                </a:extLst>
              </p:cNvPr>
              <p:cNvGraphicFramePr>
                <a:graphicFrameLocks noChangeAspect="1"/>
              </p:cNvGraphicFramePr>
              <p:nvPr>
                <p:extLst>
                  <p:ext uri="{D42A27DB-BD31-4B8C-83A1-F6EECF244321}">
                    <p14:modId xmlns:p14="http://schemas.microsoft.com/office/powerpoint/2010/main" val="1727770514"/>
                  </p:ext>
                </p:extLst>
              </p:nvPr>
            </p:nvGraphicFramePr>
            <p:xfrm>
              <a:off x="8763050" y="1293756"/>
              <a:ext cx="2618187" cy="3901421"/>
            </p:xfrm>
            <a:graphic>
              <a:graphicData uri="http://schemas.microsoft.com/office/drawing/2017/model3d">
                <am3d:model3d r:embed="rId3">
                  <am3d:spPr>
                    <a:xfrm>
                      <a:off x="0" y="0"/>
                      <a:ext cx="2618187" cy="3901421"/>
                    </a:xfrm>
                    <a:prstGeom prst="rect">
                      <a:avLst/>
                    </a:prstGeom>
                  </am3d:spPr>
                  <am3d:camera>
                    <am3d:pos x="0" y="0" z="65554939"/>
                    <am3d:up dx="0" dy="36000000" dz="0"/>
                    <am3d:lookAt x="0" y="0" z="0"/>
                    <am3d:perspective fov="2700000"/>
                  </am3d:camera>
                  <am3d:trans>
                    <am3d:meterPerModelUnit n="5423934" d="1000000"/>
                    <am3d:preTrans dx="57216741" dy="-19430291" dz="-11779354"/>
                    <am3d:scale>
                      <am3d:sx n="1000000" d="1000000"/>
                      <am3d:sy n="1000000" d="1000000"/>
                      <am3d:sz n="1000000" d="1000000"/>
                    </am3d:scale>
                    <am3d:rot ax="10046282" ay="32472" az="10792777"/>
                    <am3d:postTrans dx="0" dy="0" dz="0"/>
                  </am3d:trans>
                  <am3d:raster rName="Office3DRenderer" rVer="16.0.8326">
                    <am3d:blip r:embed="rId4"/>
                  </am3d:raster>
                  <am3d:objViewport viewportSz="475081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2" name="3D 模型 11">
                <a:extLst>
                  <a:ext uri="{FF2B5EF4-FFF2-40B4-BE49-F238E27FC236}">
                    <a16:creationId xmlns:a16="http://schemas.microsoft.com/office/drawing/2014/main" id="{84E70EE8-005B-8021-3D6A-E687D3254863}"/>
                  </a:ext>
                </a:extLst>
              </p:cNvPr>
              <p:cNvPicPr>
                <a:picLocks noGrp="1" noRot="1" noChangeAspect="1" noMove="1" noResize="1" noEditPoints="1" noAdjustHandles="1" noChangeArrowheads="1" noChangeShapeType="1" noCrop="1"/>
              </p:cNvPicPr>
              <p:nvPr/>
            </p:nvPicPr>
            <p:blipFill>
              <a:blip r:embed="rId4"/>
              <a:stretch>
                <a:fillRect/>
              </a:stretch>
            </p:blipFill>
            <p:spPr>
              <a:xfrm>
                <a:off x="8763050" y="1293756"/>
                <a:ext cx="2618187" cy="3901421"/>
              </a:xfrm>
              <a:prstGeom prst="rect">
                <a:avLst/>
              </a:prstGeom>
            </p:spPr>
          </p:pic>
        </mc:Fallback>
      </mc:AlternateContent>
    </p:spTree>
    <p:extLst>
      <p:ext uri="{BB962C8B-B14F-4D97-AF65-F5344CB8AC3E}">
        <p14:creationId xmlns:p14="http://schemas.microsoft.com/office/powerpoint/2010/main" val="200957854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0" y="432158"/>
            <a:ext cx="12192082" cy="645160"/>
            <a:chOff x="0" y="432158"/>
            <a:chExt cx="12192082" cy="645160"/>
          </a:xfrm>
        </p:grpSpPr>
        <p:sp>
          <p:nvSpPr>
            <p:cNvPr id="21" name="文本框 20"/>
            <p:cNvSpPr txBox="1"/>
            <p:nvPr/>
          </p:nvSpPr>
          <p:spPr>
            <a:xfrm>
              <a:off x="773113" y="432158"/>
              <a:ext cx="4457700" cy="645160"/>
            </a:xfrm>
            <a:prstGeom prst="rect">
              <a:avLst/>
            </a:prstGeom>
            <a:noFill/>
          </p:spPr>
          <p:txBody>
            <a:bodyPr wrap="square" rtlCol="0">
              <a:spAutoFit/>
              <a:scene3d>
                <a:camera prst="orthographicFront"/>
                <a:lightRig rig="threePt" dir="t"/>
              </a:scene3d>
              <a:sp3d contourW="12700"/>
            </a:bodyPr>
            <a:lstStyle>
              <a:defPPr>
                <a:defRPr lang="zh-CN"/>
              </a:defPPr>
              <a:lvl1pPr marR="0" lvl="0" indent="0" fontAlgn="auto">
                <a:lnSpc>
                  <a:spcPct val="100000"/>
                </a:lnSpc>
                <a:spcBef>
                  <a:spcPts val="0"/>
                </a:spcBef>
                <a:spcAft>
                  <a:spcPts val="0"/>
                </a:spcAft>
                <a:buClrTx/>
                <a:buSzTx/>
                <a:buFontTx/>
                <a:buNone/>
                <a:defRPr kumimoji="0" sz="3200" b="1" i="0" u="none" strike="noStrike" cap="none" spc="0" normalizeH="0" baseline="0">
                  <a:ln>
                    <a:noFill/>
                  </a:ln>
                  <a:solidFill>
                    <a:prstClr val="white"/>
                  </a:solidFill>
                  <a:effectLst/>
                  <a:uLnTx/>
                  <a:uFillTx/>
                  <a:latin typeface="Arial" panose="020B0604020202020204"/>
                  <a:ea typeface="微软雅黑" panose="020B0503020204020204" charset="-122"/>
                </a:defRPr>
              </a:lvl1pPr>
            </a:lstStyle>
            <a:p>
              <a:r>
                <a:rPr lang="en-US" altLang="zh-CN" sz="3600" dirty="0">
                  <a:sym typeface="Arial" panose="020B0604020202020204"/>
                </a:rPr>
                <a:t>Test</a:t>
              </a:r>
            </a:p>
          </p:txBody>
        </p:sp>
        <p:cxnSp>
          <p:nvCxnSpPr>
            <p:cNvPr id="19" name="直接连接符 18"/>
            <p:cNvCxnSpPr/>
            <p:nvPr/>
          </p:nvCxnSpPr>
          <p:spPr>
            <a:xfrm flipV="1">
              <a:off x="1917782" y="724545"/>
              <a:ext cx="10274300" cy="3175"/>
            </a:xfrm>
            <a:prstGeom prst="line">
              <a:avLst/>
            </a:prstGeom>
            <a:ln w="25400" cmpd="thickThin">
              <a:solidFill>
                <a:srgbClr val="1C79C6"/>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0" y="724545"/>
              <a:ext cx="660400" cy="0"/>
            </a:xfrm>
            <a:prstGeom prst="line">
              <a:avLst/>
            </a:prstGeom>
            <a:ln w="25400" cmpd="thickThin">
              <a:solidFill>
                <a:srgbClr val="1C79C6"/>
              </a:solidFill>
            </a:ln>
          </p:spPr>
          <p:style>
            <a:lnRef idx="1">
              <a:schemeClr val="accent1"/>
            </a:lnRef>
            <a:fillRef idx="0">
              <a:schemeClr val="accent1"/>
            </a:fillRef>
            <a:effectRef idx="0">
              <a:schemeClr val="accent1"/>
            </a:effectRef>
            <a:fontRef idx="minor">
              <a:schemeClr val="tx1"/>
            </a:fontRef>
          </p:style>
        </p:cxnSp>
      </p:grpSp>
      <p:sp>
        <p:nvSpPr>
          <p:cNvPr id="7" name="矩形 6"/>
          <p:cNvSpPr/>
          <p:nvPr>
            <p:custDataLst>
              <p:tags r:id="rId1"/>
            </p:custDataLst>
          </p:nvPr>
        </p:nvSpPr>
        <p:spPr>
          <a:xfrm>
            <a:off x="1245870" y="1159510"/>
            <a:ext cx="10182860" cy="1437640"/>
          </a:xfrm>
          <a:prstGeom prst="rect">
            <a:avLst/>
          </a:prstGeom>
        </p:spPr>
        <p:txBody>
          <a:bodyPr wrap="square">
            <a:noAutofit/>
            <a:scene3d>
              <a:camera prst="orthographicFront"/>
              <a:lightRig rig="threePt" dir="t"/>
            </a:scene3d>
            <a:sp3d contourW="12700"/>
          </a:bodyPr>
          <a:lstStyle/>
          <a:p>
            <a:pPr marL="0" marR="0" lvl="0" indent="0" algn="just" defTabSz="914400" rtl="0" eaLnBrk="1" fontAlgn="auto" latinLnBrk="0" hangingPunct="1">
              <a:lnSpc>
                <a:spcPct val="120000"/>
              </a:lnSpc>
              <a:spcBef>
                <a:spcPts val="0"/>
              </a:spcBef>
              <a:spcAft>
                <a:spcPts val="0"/>
              </a:spcAft>
              <a:buClrTx/>
              <a:buSzTx/>
              <a:buFontTx/>
              <a:buNone/>
              <a:defRPr/>
            </a:pPr>
            <a:r>
              <a:rPr kumimoji="0" lang="en-US" altLang="zh-CN" sz="2400" b="0"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sym typeface="Arial" panose="020B0604020202020204"/>
              </a:rPr>
              <a:t>OR:</a:t>
            </a:r>
          </a:p>
        </p:txBody>
      </p:sp>
      <p:pic>
        <p:nvPicPr>
          <p:cNvPr id="2" name="图片 1"/>
          <p:cNvPicPr>
            <a:picLocks noChangeAspect="1"/>
          </p:cNvPicPr>
          <p:nvPr>
            <p:custDataLst>
              <p:tags r:id="rId2"/>
            </p:custDataLst>
          </p:nvPr>
        </p:nvPicPr>
        <p:blipFill>
          <a:blip r:embed="rId5"/>
          <a:stretch>
            <a:fillRect/>
          </a:stretch>
        </p:blipFill>
        <p:spPr>
          <a:xfrm>
            <a:off x="773430" y="1755775"/>
            <a:ext cx="2990850" cy="1304925"/>
          </a:xfrm>
          <a:prstGeom prst="rect">
            <a:avLst/>
          </a:prstGeom>
        </p:spPr>
      </p:pic>
      <p:sp>
        <p:nvSpPr>
          <p:cNvPr id="5" name="右箭头 4"/>
          <p:cNvSpPr/>
          <p:nvPr/>
        </p:nvSpPr>
        <p:spPr>
          <a:xfrm>
            <a:off x="4301490" y="2129155"/>
            <a:ext cx="692785" cy="46799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p:cNvPicPr>
            <a:picLocks noChangeAspect="1"/>
          </p:cNvPicPr>
          <p:nvPr/>
        </p:nvPicPr>
        <p:blipFill>
          <a:blip r:embed="rId6"/>
          <a:srcRect l="35857" t="12344" r="14673"/>
          <a:stretch>
            <a:fillRect/>
          </a:stretch>
        </p:blipFill>
        <p:spPr>
          <a:xfrm>
            <a:off x="5386070" y="1536065"/>
            <a:ext cx="3025140" cy="1744980"/>
          </a:xfrm>
          <a:prstGeom prst="rect">
            <a:avLst/>
          </a:prstGeom>
        </p:spPr>
      </p:pic>
      <p:sp>
        <p:nvSpPr>
          <p:cNvPr id="10" name="右箭头 9"/>
          <p:cNvSpPr/>
          <p:nvPr/>
        </p:nvSpPr>
        <p:spPr>
          <a:xfrm>
            <a:off x="9312275" y="2129155"/>
            <a:ext cx="692785" cy="46799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p:cNvPicPr>
            <a:picLocks noChangeAspect="1"/>
          </p:cNvPicPr>
          <p:nvPr/>
        </p:nvPicPr>
        <p:blipFill>
          <a:blip r:embed="rId7"/>
          <a:stretch>
            <a:fillRect/>
          </a:stretch>
        </p:blipFill>
        <p:spPr>
          <a:xfrm>
            <a:off x="1053465" y="4143375"/>
            <a:ext cx="1924050" cy="1266825"/>
          </a:xfrm>
          <a:prstGeom prst="rect">
            <a:avLst/>
          </a:prstGeom>
        </p:spPr>
      </p:pic>
      <p:pic>
        <p:nvPicPr>
          <p:cNvPr id="12" name="图片 11"/>
          <p:cNvPicPr>
            <a:picLocks noChangeAspect="1"/>
          </p:cNvPicPr>
          <p:nvPr/>
        </p:nvPicPr>
        <p:blipFill>
          <a:blip r:embed="rId8"/>
          <a:srcRect b="13072"/>
          <a:stretch>
            <a:fillRect/>
          </a:stretch>
        </p:blipFill>
        <p:spPr>
          <a:xfrm>
            <a:off x="3199765" y="4143375"/>
            <a:ext cx="1876425" cy="1266825"/>
          </a:xfrm>
          <a:prstGeom prst="rect">
            <a:avLst/>
          </a:prstGeom>
        </p:spPr>
      </p:pic>
      <p:sp>
        <p:nvSpPr>
          <p:cNvPr id="13" name="右箭头 12"/>
          <p:cNvSpPr/>
          <p:nvPr/>
        </p:nvSpPr>
        <p:spPr>
          <a:xfrm>
            <a:off x="6552565" y="4606290"/>
            <a:ext cx="692785" cy="46799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 name="图片 13"/>
          <p:cNvPicPr>
            <a:picLocks noChangeAspect="1"/>
          </p:cNvPicPr>
          <p:nvPr/>
        </p:nvPicPr>
        <p:blipFill>
          <a:blip r:embed="rId9"/>
          <a:stretch>
            <a:fillRect/>
          </a:stretch>
        </p:blipFill>
        <p:spPr>
          <a:xfrm>
            <a:off x="8809355" y="2679342"/>
            <a:ext cx="2619375" cy="3571875"/>
          </a:xfrm>
          <a:prstGeom prst="rect">
            <a:avLst/>
          </a:prstGeom>
        </p:spPr>
      </p:pic>
      <p:sp>
        <p:nvSpPr>
          <p:cNvPr id="3" name="矩形 2">
            <a:extLst>
              <a:ext uri="{FF2B5EF4-FFF2-40B4-BE49-F238E27FC236}">
                <a16:creationId xmlns:a16="http://schemas.microsoft.com/office/drawing/2014/main" id="{BFF39691-EAF1-C438-CE38-A2F70BB8F53D}"/>
              </a:ext>
            </a:extLst>
          </p:cNvPr>
          <p:cNvSpPr/>
          <p:nvPr/>
        </p:nvSpPr>
        <p:spPr>
          <a:xfrm>
            <a:off x="0" y="6433810"/>
            <a:ext cx="12139246" cy="424191"/>
          </a:xfrm>
          <a:prstGeom prst="rect">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zh-CN" altLang="en-US" dirty="0"/>
          </a:p>
        </p:txBody>
      </p:sp>
      <p:sp>
        <p:nvSpPr>
          <p:cNvPr id="4" name="矩形 3">
            <a:extLst>
              <a:ext uri="{FF2B5EF4-FFF2-40B4-BE49-F238E27FC236}">
                <a16:creationId xmlns:a16="http://schemas.microsoft.com/office/drawing/2014/main" id="{58513031-0C92-0DF2-CFD1-18D52C9E4F2C}"/>
              </a:ext>
            </a:extLst>
          </p:cNvPr>
          <p:cNvSpPr/>
          <p:nvPr/>
        </p:nvSpPr>
        <p:spPr>
          <a:xfrm>
            <a:off x="1" y="6424248"/>
            <a:ext cx="1981200" cy="433752"/>
          </a:xfrm>
          <a:prstGeom prst="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r>
              <a:rPr lang="en-US" altLang="zh-CN" sz="1200" b="1" dirty="0">
                <a:solidFill>
                  <a:prstClr val="white"/>
                </a:solidFill>
                <a:latin typeface="Arial" panose="020B0604020202020204"/>
                <a:ea typeface="微软雅黑" panose="020B0503020204020204" charset="-122"/>
                <a:sym typeface="Arial" panose="020B0604020202020204"/>
              </a:rPr>
              <a:t>Introduction to Routers</a:t>
            </a:r>
          </a:p>
        </p:txBody>
      </p:sp>
      <p:sp>
        <p:nvSpPr>
          <p:cNvPr id="6" name="矩形 5">
            <a:extLst>
              <a:ext uri="{FF2B5EF4-FFF2-40B4-BE49-F238E27FC236}">
                <a16:creationId xmlns:a16="http://schemas.microsoft.com/office/drawing/2014/main" id="{3B510472-150F-32B4-4B39-3FE9A52C4F56}"/>
              </a:ext>
            </a:extLst>
          </p:cNvPr>
          <p:cNvSpPr/>
          <p:nvPr/>
        </p:nvSpPr>
        <p:spPr>
          <a:xfrm>
            <a:off x="4056183" y="6424248"/>
            <a:ext cx="1913478" cy="433752"/>
          </a:xfrm>
          <a:prstGeom prst="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r>
              <a:rPr lang="en-US" altLang="zh-CN" sz="1200" b="1" dirty="0">
                <a:solidFill>
                  <a:prstClr val="white"/>
                </a:solidFill>
                <a:latin typeface="Arial" panose="020B0604020202020204"/>
                <a:ea typeface="微软雅黑" panose="020B0503020204020204" charset="-122"/>
                <a:sym typeface="Arial" panose="020B0604020202020204"/>
              </a:rPr>
              <a:t>Working Modes</a:t>
            </a:r>
            <a:endParaRPr lang="zh-CN" altLang="en-US" sz="1200" b="1" dirty="0">
              <a:solidFill>
                <a:prstClr val="white"/>
              </a:solidFill>
              <a:latin typeface="Arial" panose="020B0604020202020204"/>
              <a:ea typeface="微软雅黑" panose="020B0503020204020204" charset="-122"/>
            </a:endParaRPr>
          </a:p>
        </p:txBody>
      </p:sp>
      <p:sp>
        <p:nvSpPr>
          <p:cNvPr id="8" name="矩形 7">
            <a:extLst>
              <a:ext uri="{FF2B5EF4-FFF2-40B4-BE49-F238E27FC236}">
                <a16:creationId xmlns:a16="http://schemas.microsoft.com/office/drawing/2014/main" id="{4A80C72C-3B2C-4A28-2A1C-281FB3E0633D}"/>
              </a:ext>
            </a:extLst>
          </p:cNvPr>
          <p:cNvSpPr/>
          <p:nvPr/>
        </p:nvSpPr>
        <p:spPr>
          <a:xfrm>
            <a:off x="5969662" y="6424244"/>
            <a:ext cx="1972366" cy="433752"/>
          </a:xfrm>
          <a:prstGeom prst="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r>
              <a:rPr lang="en-US" altLang="zh-CN" sz="1200" b="1">
                <a:solidFill>
                  <a:prstClr val="white"/>
                </a:solidFill>
                <a:latin typeface="Arial" panose="020B0604020202020204"/>
                <a:ea typeface="微软雅黑" panose="020B0503020204020204" charset="-122"/>
                <a:sym typeface="Arial" panose="020B0604020202020204"/>
              </a:rPr>
              <a:t>Commands</a:t>
            </a:r>
            <a:endParaRPr lang="en-US" altLang="zh-CN" sz="1200" b="1" dirty="0">
              <a:solidFill>
                <a:prstClr val="white"/>
              </a:solidFill>
              <a:latin typeface="Arial" panose="020B0604020202020204"/>
              <a:ea typeface="微软雅黑" panose="020B0503020204020204" charset="-122"/>
              <a:sym typeface="Arial" panose="020B0604020202020204"/>
            </a:endParaRPr>
          </a:p>
        </p:txBody>
      </p:sp>
      <p:sp>
        <p:nvSpPr>
          <p:cNvPr id="15" name="矩形 14">
            <a:extLst>
              <a:ext uri="{FF2B5EF4-FFF2-40B4-BE49-F238E27FC236}">
                <a16:creationId xmlns:a16="http://schemas.microsoft.com/office/drawing/2014/main" id="{4F29DAF3-9F72-DF4A-52BB-5112AC7FF716}"/>
              </a:ext>
            </a:extLst>
          </p:cNvPr>
          <p:cNvSpPr/>
          <p:nvPr/>
        </p:nvSpPr>
        <p:spPr>
          <a:xfrm>
            <a:off x="7942028" y="6424244"/>
            <a:ext cx="2069480" cy="433752"/>
          </a:xfrm>
          <a:prstGeom prst="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r>
              <a:rPr lang="en-US" altLang="zh-CN" sz="1200" b="1">
                <a:solidFill>
                  <a:prstClr val="white"/>
                </a:solidFill>
                <a:latin typeface="Arial" panose="020B0604020202020204"/>
                <a:ea typeface="微软雅黑" panose="020B0503020204020204" charset="-122"/>
                <a:sym typeface="Arial" panose="020B0604020202020204"/>
              </a:rPr>
              <a:t>Manual Configuration</a:t>
            </a:r>
            <a:endParaRPr lang="en-US" altLang="zh-CN" sz="1200" b="1" dirty="0">
              <a:solidFill>
                <a:prstClr val="white"/>
              </a:solidFill>
              <a:latin typeface="Arial" panose="020B0604020202020204"/>
              <a:ea typeface="微软雅黑" panose="020B0503020204020204" charset="-122"/>
              <a:sym typeface="Arial" panose="020B0604020202020204"/>
            </a:endParaRPr>
          </a:p>
        </p:txBody>
      </p:sp>
      <p:sp>
        <p:nvSpPr>
          <p:cNvPr id="16" name="矩形 15">
            <a:extLst>
              <a:ext uri="{FF2B5EF4-FFF2-40B4-BE49-F238E27FC236}">
                <a16:creationId xmlns:a16="http://schemas.microsoft.com/office/drawing/2014/main" id="{1575C1E9-FD34-813F-2C0A-EC2394BF3AD9}"/>
              </a:ext>
            </a:extLst>
          </p:cNvPr>
          <p:cNvSpPr/>
          <p:nvPr/>
        </p:nvSpPr>
        <p:spPr>
          <a:xfrm>
            <a:off x="10011509" y="6424248"/>
            <a:ext cx="2180490" cy="433752"/>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CN" sz="1200" b="1" dirty="0">
                <a:solidFill>
                  <a:prstClr val="white"/>
                </a:solidFill>
                <a:latin typeface="Arial" panose="020B0604020202020204"/>
                <a:ea typeface="微软雅黑" panose="020B0503020204020204" charset="-122"/>
                <a:sym typeface="Arial" panose="020B0604020202020204"/>
              </a:rPr>
              <a:t>Experiment</a:t>
            </a:r>
            <a:endParaRPr lang="zh-CN" altLang="en-US" sz="1200" b="1" dirty="0">
              <a:solidFill>
                <a:prstClr val="white"/>
              </a:solidFill>
              <a:latin typeface="Arial" panose="020B0604020202020204"/>
              <a:ea typeface="微软雅黑" panose="020B0503020204020204" charset="-122"/>
            </a:endParaRPr>
          </a:p>
        </p:txBody>
      </p:sp>
      <p:sp>
        <p:nvSpPr>
          <p:cNvPr id="18" name="矩形 17">
            <a:extLst>
              <a:ext uri="{FF2B5EF4-FFF2-40B4-BE49-F238E27FC236}">
                <a16:creationId xmlns:a16="http://schemas.microsoft.com/office/drawing/2014/main" id="{7169A4DB-F7FD-F187-8600-89FBE5B66BB9}"/>
              </a:ext>
            </a:extLst>
          </p:cNvPr>
          <p:cNvSpPr/>
          <p:nvPr/>
        </p:nvSpPr>
        <p:spPr>
          <a:xfrm>
            <a:off x="1981201" y="6424248"/>
            <a:ext cx="2074982" cy="433752"/>
          </a:xfrm>
          <a:prstGeom prst="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r>
              <a:rPr lang="en-US" altLang="zh-CN" sz="1200" b="1" dirty="0">
                <a:solidFill>
                  <a:prstClr val="white"/>
                </a:solidFill>
                <a:latin typeface="Arial" panose="020B0604020202020204"/>
                <a:ea typeface="微软雅黑" panose="020B0503020204020204" charset="-122"/>
                <a:sym typeface="Arial" panose="020B0604020202020204"/>
              </a:rPr>
              <a:t>Remote Access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0" grpId="0" animBg="1"/>
      <p:bldP spid="13"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0" y="401965"/>
            <a:ext cx="12192082" cy="645160"/>
            <a:chOff x="0" y="401965"/>
            <a:chExt cx="12192082" cy="645160"/>
          </a:xfrm>
        </p:grpSpPr>
        <p:sp>
          <p:nvSpPr>
            <p:cNvPr id="21" name="文本框 20"/>
            <p:cNvSpPr txBox="1"/>
            <p:nvPr/>
          </p:nvSpPr>
          <p:spPr>
            <a:xfrm>
              <a:off x="660400" y="401965"/>
              <a:ext cx="4457700" cy="645160"/>
            </a:xfrm>
            <a:prstGeom prst="rect">
              <a:avLst/>
            </a:prstGeom>
            <a:noFill/>
          </p:spPr>
          <p:txBody>
            <a:bodyPr wrap="square" rtlCol="0">
              <a:spAutoFit/>
              <a:scene3d>
                <a:camera prst="orthographicFront"/>
                <a:lightRig rig="threePt" dir="t"/>
              </a:scene3d>
              <a:sp3d contourW="12700"/>
            </a:bodyPr>
            <a:lstStyle>
              <a:defPPr>
                <a:defRPr lang="zh-CN"/>
              </a:defPPr>
              <a:lvl1pPr marR="0" lvl="0" indent="0" fontAlgn="auto">
                <a:lnSpc>
                  <a:spcPct val="100000"/>
                </a:lnSpc>
                <a:spcBef>
                  <a:spcPts val="0"/>
                </a:spcBef>
                <a:spcAft>
                  <a:spcPts val="0"/>
                </a:spcAft>
                <a:buClrTx/>
                <a:buSzTx/>
                <a:buFontTx/>
                <a:buNone/>
                <a:defRPr kumimoji="0" sz="3200" b="1" i="0" u="none" strike="noStrike" cap="none" spc="0" normalizeH="0" baseline="0">
                  <a:ln>
                    <a:noFill/>
                  </a:ln>
                  <a:solidFill>
                    <a:prstClr val="white"/>
                  </a:solidFill>
                  <a:effectLst/>
                  <a:uLnTx/>
                  <a:uFillTx/>
                  <a:latin typeface="Arial" panose="020B0604020202020204"/>
                  <a:ea typeface="微软雅黑" panose="020B0503020204020204" charset="-122"/>
                </a:defRPr>
              </a:lvl1pPr>
            </a:lstStyle>
            <a:p>
              <a:r>
                <a:rPr lang="en-US" altLang="zh-CN" sz="3600" dirty="0">
                  <a:sym typeface="Arial" panose="020B0604020202020204"/>
                </a:rPr>
                <a:t>Question</a:t>
              </a:r>
            </a:p>
          </p:txBody>
        </p:sp>
        <p:cxnSp>
          <p:nvCxnSpPr>
            <p:cNvPr id="19" name="直接连接符 18"/>
            <p:cNvCxnSpPr>
              <a:cxnSpLocks/>
            </p:cNvCxnSpPr>
            <p:nvPr/>
          </p:nvCxnSpPr>
          <p:spPr>
            <a:xfrm>
              <a:off x="2812774" y="724545"/>
              <a:ext cx="9379308" cy="0"/>
            </a:xfrm>
            <a:prstGeom prst="line">
              <a:avLst/>
            </a:prstGeom>
            <a:ln w="25400" cmpd="thickThin">
              <a:solidFill>
                <a:srgbClr val="1C79C6"/>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0" y="724545"/>
              <a:ext cx="660400" cy="0"/>
            </a:xfrm>
            <a:prstGeom prst="line">
              <a:avLst/>
            </a:prstGeom>
            <a:ln w="25400" cmpd="thickThin">
              <a:solidFill>
                <a:srgbClr val="1C79C6"/>
              </a:solidFill>
            </a:ln>
          </p:spPr>
          <p:style>
            <a:lnRef idx="1">
              <a:schemeClr val="accent1"/>
            </a:lnRef>
            <a:fillRef idx="0">
              <a:schemeClr val="accent1"/>
            </a:fillRef>
            <a:effectRef idx="0">
              <a:schemeClr val="accent1"/>
            </a:effectRef>
            <a:fontRef idx="minor">
              <a:schemeClr val="tx1"/>
            </a:fontRef>
          </p:style>
        </p:cxnSp>
      </p:grpSp>
      <p:sp>
        <p:nvSpPr>
          <p:cNvPr id="3" name="矩形 2">
            <a:extLst>
              <a:ext uri="{FF2B5EF4-FFF2-40B4-BE49-F238E27FC236}">
                <a16:creationId xmlns:a16="http://schemas.microsoft.com/office/drawing/2014/main" id="{BFF39691-EAF1-C438-CE38-A2F70BB8F53D}"/>
              </a:ext>
            </a:extLst>
          </p:cNvPr>
          <p:cNvSpPr/>
          <p:nvPr/>
        </p:nvSpPr>
        <p:spPr>
          <a:xfrm>
            <a:off x="0" y="6433810"/>
            <a:ext cx="12139246" cy="424191"/>
          </a:xfrm>
          <a:prstGeom prst="rect">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zh-CN" altLang="en-US" dirty="0"/>
          </a:p>
        </p:txBody>
      </p:sp>
      <p:sp>
        <p:nvSpPr>
          <p:cNvPr id="4" name="矩形 3">
            <a:extLst>
              <a:ext uri="{FF2B5EF4-FFF2-40B4-BE49-F238E27FC236}">
                <a16:creationId xmlns:a16="http://schemas.microsoft.com/office/drawing/2014/main" id="{58513031-0C92-0DF2-CFD1-18D52C9E4F2C}"/>
              </a:ext>
            </a:extLst>
          </p:cNvPr>
          <p:cNvSpPr/>
          <p:nvPr/>
        </p:nvSpPr>
        <p:spPr>
          <a:xfrm>
            <a:off x="1" y="6424248"/>
            <a:ext cx="1981200" cy="433752"/>
          </a:xfrm>
          <a:prstGeom prst="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r>
              <a:rPr lang="en-US" altLang="zh-CN" sz="1200" b="1" dirty="0">
                <a:solidFill>
                  <a:prstClr val="white"/>
                </a:solidFill>
                <a:latin typeface="Arial" panose="020B0604020202020204"/>
                <a:ea typeface="微软雅黑" panose="020B0503020204020204" charset="-122"/>
                <a:sym typeface="Arial" panose="020B0604020202020204"/>
              </a:rPr>
              <a:t>Introduction to Routers</a:t>
            </a:r>
          </a:p>
        </p:txBody>
      </p:sp>
      <p:sp>
        <p:nvSpPr>
          <p:cNvPr id="6" name="矩形 5">
            <a:extLst>
              <a:ext uri="{FF2B5EF4-FFF2-40B4-BE49-F238E27FC236}">
                <a16:creationId xmlns:a16="http://schemas.microsoft.com/office/drawing/2014/main" id="{3B510472-150F-32B4-4B39-3FE9A52C4F56}"/>
              </a:ext>
            </a:extLst>
          </p:cNvPr>
          <p:cNvSpPr/>
          <p:nvPr/>
        </p:nvSpPr>
        <p:spPr>
          <a:xfrm>
            <a:off x="4056183" y="6424248"/>
            <a:ext cx="1913478" cy="433752"/>
          </a:xfrm>
          <a:prstGeom prst="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r>
              <a:rPr lang="en-US" altLang="zh-CN" sz="1200" b="1" dirty="0">
                <a:solidFill>
                  <a:prstClr val="white"/>
                </a:solidFill>
                <a:latin typeface="Arial" panose="020B0604020202020204"/>
                <a:ea typeface="微软雅黑" panose="020B0503020204020204" charset="-122"/>
                <a:sym typeface="Arial" panose="020B0604020202020204"/>
              </a:rPr>
              <a:t>Working Modes</a:t>
            </a:r>
            <a:endParaRPr lang="zh-CN" altLang="en-US" sz="1200" b="1" dirty="0">
              <a:solidFill>
                <a:prstClr val="white"/>
              </a:solidFill>
              <a:latin typeface="Arial" panose="020B0604020202020204"/>
              <a:ea typeface="微软雅黑" panose="020B0503020204020204" charset="-122"/>
            </a:endParaRPr>
          </a:p>
        </p:txBody>
      </p:sp>
      <p:sp>
        <p:nvSpPr>
          <p:cNvPr id="8" name="矩形 7">
            <a:extLst>
              <a:ext uri="{FF2B5EF4-FFF2-40B4-BE49-F238E27FC236}">
                <a16:creationId xmlns:a16="http://schemas.microsoft.com/office/drawing/2014/main" id="{4A80C72C-3B2C-4A28-2A1C-281FB3E0633D}"/>
              </a:ext>
            </a:extLst>
          </p:cNvPr>
          <p:cNvSpPr/>
          <p:nvPr/>
        </p:nvSpPr>
        <p:spPr>
          <a:xfrm>
            <a:off x="5969662" y="6424244"/>
            <a:ext cx="1972366" cy="433752"/>
          </a:xfrm>
          <a:prstGeom prst="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r>
              <a:rPr lang="en-US" altLang="zh-CN" sz="1200" b="1">
                <a:solidFill>
                  <a:prstClr val="white"/>
                </a:solidFill>
                <a:latin typeface="Arial" panose="020B0604020202020204"/>
                <a:ea typeface="微软雅黑" panose="020B0503020204020204" charset="-122"/>
                <a:sym typeface="Arial" panose="020B0604020202020204"/>
              </a:rPr>
              <a:t>Commands</a:t>
            </a:r>
            <a:endParaRPr lang="en-US" altLang="zh-CN" sz="1200" b="1" dirty="0">
              <a:solidFill>
                <a:prstClr val="white"/>
              </a:solidFill>
              <a:latin typeface="Arial" panose="020B0604020202020204"/>
              <a:ea typeface="微软雅黑" panose="020B0503020204020204" charset="-122"/>
              <a:sym typeface="Arial" panose="020B0604020202020204"/>
            </a:endParaRPr>
          </a:p>
        </p:txBody>
      </p:sp>
      <p:sp>
        <p:nvSpPr>
          <p:cNvPr id="15" name="矩形 14">
            <a:extLst>
              <a:ext uri="{FF2B5EF4-FFF2-40B4-BE49-F238E27FC236}">
                <a16:creationId xmlns:a16="http://schemas.microsoft.com/office/drawing/2014/main" id="{4F29DAF3-9F72-DF4A-52BB-5112AC7FF716}"/>
              </a:ext>
            </a:extLst>
          </p:cNvPr>
          <p:cNvSpPr/>
          <p:nvPr/>
        </p:nvSpPr>
        <p:spPr>
          <a:xfrm>
            <a:off x="7942028" y="6424244"/>
            <a:ext cx="2069480" cy="433752"/>
          </a:xfrm>
          <a:prstGeom prst="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r>
              <a:rPr lang="en-US" altLang="zh-CN" sz="1200" b="1">
                <a:solidFill>
                  <a:prstClr val="white"/>
                </a:solidFill>
                <a:latin typeface="Arial" panose="020B0604020202020204"/>
                <a:ea typeface="微软雅黑" panose="020B0503020204020204" charset="-122"/>
                <a:sym typeface="Arial" panose="020B0604020202020204"/>
              </a:rPr>
              <a:t>Manual Configuration</a:t>
            </a:r>
            <a:endParaRPr lang="en-US" altLang="zh-CN" sz="1200" b="1" dirty="0">
              <a:solidFill>
                <a:prstClr val="white"/>
              </a:solidFill>
              <a:latin typeface="Arial" panose="020B0604020202020204"/>
              <a:ea typeface="微软雅黑" panose="020B0503020204020204" charset="-122"/>
              <a:sym typeface="Arial" panose="020B0604020202020204"/>
            </a:endParaRPr>
          </a:p>
        </p:txBody>
      </p:sp>
      <p:sp>
        <p:nvSpPr>
          <p:cNvPr id="16" name="矩形 15">
            <a:extLst>
              <a:ext uri="{FF2B5EF4-FFF2-40B4-BE49-F238E27FC236}">
                <a16:creationId xmlns:a16="http://schemas.microsoft.com/office/drawing/2014/main" id="{1575C1E9-FD34-813F-2C0A-EC2394BF3AD9}"/>
              </a:ext>
            </a:extLst>
          </p:cNvPr>
          <p:cNvSpPr/>
          <p:nvPr/>
        </p:nvSpPr>
        <p:spPr>
          <a:xfrm>
            <a:off x="10011509" y="6424248"/>
            <a:ext cx="2180490" cy="433752"/>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CN" sz="1200" b="1" dirty="0">
                <a:solidFill>
                  <a:prstClr val="white"/>
                </a:solidFill>
                <a:latin typeface="Arial" panose="020B0604020202020204"/>
                <a:ea typeface="微软雅黑" panose="020B0503020204020204" charset="-122"/>
                <a:sym typeface="Arial" panose="020B0604020202020204"/>
              </a:rPr>
              <a:t>Experiment</a:t>
            </a:r>
            <a:endParaRPr lang="zh-CN" altLang="en-US" sz="1200" b="1" dirty="0">
              <a:solidFill>
                <a:prstClr val="white"/>
              </a:solidFill>
              <a:latin typeface="Arial" panose="020B0604020202020204"/>
              <a:ea typeface="微软雅黑" panose="020B0503020204020204" charset="-122"/>
            </a:endParaRPr>
          </a:p>
        </p:txBody>
      </p:sp>
      <p:sp>
        <p:nvSpPr>
          <p:cNvPr id="18" name="矩形 17">
            <a:extLst>
              <a:ext uri="{FF2B5EF4-FFF2-40B4-BE49-F238E27FC236}">
                <a16:creationId xmlns:a16="http://schemas.microsoft.com/office/drawing/2014/main" id="{7169A4DB-F7FD-F187-8600-89FBE5B66BB9}"/>
              </a:ext>
            </a:extLst>
          </p:cNvPr>
          <p:cNvSpPr/>
          <p:nvPr/>
        </p:nvSpPr>
        <p:spPr>
          <a:xfrm>
            <a:off x="1981201" y="6424248"/>
            <a:ext cx="2074982" cy="433752"/>
          </a:xfrm>
          <a:prstGeom prst="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r>
              <a:rPr lang="en-US" altLang="zh-CN" sz="1200" b="1" dirty="0">
                <a:solidFill>
                  <a:prstClr val="white"/>
                </a:solidFill>
                <a:latin typeface="Arial" panose="020B0604020202020204"/>
                <a:ea typeface="微软雅黑" panose="020B0503020204020204" charset="-122"/>
                <a:sym typeface="Arial" panose="020B0604020202020204"/>
              </a:rPr>
              <a:t>Remote Access</a:t>
            </a:r>
          </a:p>
        </p:txBody>
      </p:sp>
      <p:sp>
        <p:nvSpPr>
          <p:cNvPr id="24" name="文本框 23">
            <a:extLst>
              <a:ext uri="{FF2B5EF4-FFF2-40B4-BE49-F238E27FC236}">
                <a16:creationId xmlns:a16="http://schemas.microsoft.com/office/drawing/2014/main" id="{123C9634-689B-C418-5C4C-2D859FCBBB74}"/>
              </a:ext>
            </a:extLst>
          </p:cNvPr>
          <p:cNvSpPr txBox="1"/>
          <p:nvPr/>
        </p:nvSpPr>
        <p:spPr>
          <a:xfrm>
            <a:off x="765313" y="1451113"/>
            <a:ext cx="10535478" cy="1200329"/>
          </a:xfrm>
          <a:prstGeom prst="rect">
            <a:avLst/>
          </a:prstGeom>
          <a:noFill/>
        </p:spPr>
        <p:txBody>
          <a:bodyPr wrap="square" rtlCol="0">
            <a:spAutoFit/>
          </a:bodyPr>
          <a:lstStyle/>
          <a:p>
            <a:pPr algn="just"/>
            <a:r>
              <a:rPr lang="en-US" altLang="zh-CN" sz="2400" dirty="0">
                <a:solidFill>
                  <a:schemeClr val="bg1"/>
                </a:solidFill>
              </a:rPr>
              <a:t>Why the first few packets sent out by the first ping request to another machine are often timed out but the following packets are received successfully? </a:t>
            </a:r>
            <a:endParaRPr lang="zh-CN" altLang="en-US" sz="2400" dirty="0">
              <a:solidFill>
                <a:schemeClr val="bg1"/>
              </a:solidFill>
            </a:endParaRPr>
          </a:p>
        </p:txBody>
      </p:sp>
      <p:pic>
        <p:nvPicPr>
          <p:cNvPr id="25" name="图片 24">
            <a:extLst>
              <a:ext uri="{FF2B5EF4-FFF2-40B4-BE49-F238E27FC236}">
                <a16:creationId xmlns:a16="http://schemas.microsoft.com/office/drawing/2014/main" id="{5AA73C8A-6DEF-D231-775A-535542006C2C}"/>
              </a:ext>
            </a:extLst>
          </p:cNvPr>
          <p:cNvPicPr>
            <a:picLocks noChangeAspect="1"/>
          </p:cNvPicPr>
          <p:nvPr/>
        </p:nvPicPr>
        <p:blipFill rotWithShape="1">
          <a:blip r:embed="rId3"/>
          <a:srcRect r="6806" b="50740"/>
          <a:stretch/>
        </p:blipFill>
        <p:spPr>
          <a:xfrm>
            <a:off x="2528117" y="2983287"/>
            <a:ext cx="6522576" cy="2966728"/>
          </a:xfrm>
          <a:prstGeom prst="rect">
            <a:avLst/>
          </a:prstGeom>
        </p:spPr>
      </p:pic>
      <p:sp>
        <p:nvSpPr>
          <p:cNvPr id="27" name="矩形 26">
            <a:extLst>
              <a:ext uri="{FF2B5EF4-FFF2-40B4-BE49-F238E27FC236}">
                <a16:creationId xmlns:a16="http://schemas.microsoft.com/office/drawing/2014/main" id="{7E409AFD-0C5A-223E-7FF1-CF51C0282411}"/>
              </a:ext>
            </a:extLst>
          </p:cNvPr>
          <p:cNvSpPr/>
          <p:nvPr/>
        </p:nvSpPr>
        <p:spPr>
          <a:xfrm>
            <a:off x="2528117" y="3905315"/>
            <a:ext cx="2252605" cy="258417"/>
          </a:xfrm>
          <a:prstGeom prst="rect">
            <a:avLst/>
          </a:prstGeom>
          <a:noFill/>
          <a:ln w="381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099028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0" y="401965"/>
            <a:ext cx="12192082" cy="645160"/>
            <a:chOff x="0" y="401965"/>
            <a:chExt cx="12192082" cy="645160"/>
          </a:xfrm>
        </p:grpSpPr>
        <p:sp>
          <p:nvSpPr>
            <p:cNvPr id="21" name="文本框 20"/>
            <p:cNvSpPr txBox="1"/>
            <p:nvPr/>
          </p:nvSpPr>
          <p:spPr>
            <a:xfrm>
              <a:off x="660400" y="401965"/>
              <a:ext cx="4457700" cy="645160"/>
            </a:xfrm>
            <a:prstGeom prst="rect">
              <a:avLst/>
            </a:prstGeom>
            <a:noFill/>
          </p:spPr>
          <p:txBody>
            <a:bodyPr wrap="square" rtlCol="0">
              <a:spAutoFit/>
              <a:scene3d>
                <a:camera prst="orthographicFront"/>
                <a:lightRig rig="threePt" dir="t"/>
              </a:scene3d>
              <a:sp3d contourW="12700"/>
            </a:bodyPr>
            <a:lstStyle>
              <a:defPPr>
                <a:defRPr lang="zh-CN"/>
              </a:defPPr>
              <a:lvl1pPr marR="0" lvl="0" indent="0" fontAlgn="auto">
                <a:lnSpc>
                  <a:spcPct val="100000"/>
                </a:lnSpc>
                <a:spcBef>
                  <a:spcPts val="0"/>
                </a:spcBef>
                <a:spcAft>
                  <a:spcPts val="0"/>
                </a:spcAft>
                <a:buClrTx/>
                <a:buSzTx/>
                <a:buFontTx/>
                <a:buNone/>
                <a:defRPr kumimoji="0" sz="3200" b="1" i="0" u="none" strike="noStrike" cap="none" spc="0" normalizeH="0" baseline="0">
                  <a:ln>
                    <a:noFill/>
                  </a:ln>
                  <a:solidFill>
                    <a:prstClr val="white"/>
                  </a:solidFill>
                  <a:effectLst/>
                  <a:uLnTx/>
                  <a:uFillTx/>
                  <a:latin typeface="Arial" panose="020B0604020202020204"/>
                  <a:ea typeface="微软雅黑" panose="020B0503020204020204" charset="-122"/>
                </a:defRPr>
              </a:lvl1pPr>
            </a:lstStyle>
            <a:p>
              <a:r>
                <a:rPr lang="en-US" altLang="zh-CN" sz="3600" dirty="0">
                  <a:sym typeface="Arial" panose="020B0604020202020204"/>
                </a:rPr>
                <a:t>Answer</a:t>
              </a:r>
            </a:p>
          </p:txBody>
        </p:sp>
        <p:cxnSp>
          <p:nvCxnSpPr>
            <p:cNvPr id="19" name="直接连接符 18"/>
            <p:cNvCxnSpPr>
              <a:cxnSpLocks/>
            </p:cNvCxnSpPr>
            <p:nvPr/>
          </p:nvCxnSpPr>
          <p:spPr>
            <a:xfrm>
              <a:off x="2537927" y="724545"/>
              <a:ext cx="9654155" cy="0"/>
            </a:xfrm>
            <a:prstGeom prst="line">
              <a:avLst/>
            </a:prstGeom>
            <a:ln w="25400" cmpd="thickThin">
              <a:solidFill>
                <a:srgbClr val="1C79C6"/>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0" y="724545"/>
              <a:ext cx="660400" cy="0"/>
            </a:xfrm>
            <a:prstGeom prst="line">
              <a:avLst/>
            </a:prstGeom>
            <a:ln w="25400" cmpd="thickThin">
              <a:solidFill>
                <a:srgbClr val="1C79C6"/>
              </a:solidFill>
            </a:ln>
          </p:spPr>
          <p:style>
            <a:lnRef idx="1">
              <a:schemeClr val="accent1"/>
            </a:lnRef>
            <a:fillRef idx="0">
              <a:schemeClr val="accent1"/>
            </a:fillRef>
            <a:effectRef idx="0">
              <a:schemeClr val="accent1"/>
            </a:effectRef>
            <a:fontRef idx="minor">
              <a:schemeClr val="tx1"/>
            </a:fontRef>
          </p:style>
        </p:cxnSp>
      </p:grpSp>
      <p:sp>
        <p:nvSpPr>
          <p:cNvPr id="3" name="矩形 2">
            <a:extLst>
              <a:ext uri="{FF2B5EF4-FFF2-40B4-BE49-F238E27FC236}">
                <a16:creationId xmlns:a16="http://schemas.microsoft.com/office/drawing/2014/main" id="{BFF39691-EAF1-C438-CE38-A2F70BB8F53D}"/>
              </a:ext>
            </a:extLst>
          </p:cNvPr>
          <p:cNvSpPr/>
          <p:nvPr/>
        </p:nvSpPr>
        <p:spPr>
          <a:xfrm>
            <a:off x="0" y="6433810"/>
            <a:ext cx="12139246" cy="424191"/>
          </a:xfrm>
          <a:prstGeom prst="rect">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zh-CN" altLang="en-US" dirty="0"/>
          </a:p>
        </p:txBody>
      </p:sp>
      <p:sp>
        <p:nvSpPr>
          <p:cNvPr id="4" name="矩形 3">
            <a:extLst>
              <a:ext uri="{FF2B5EF4-FFF2-40B4-BE49-F238E27FC236}">
                <a16:creationId xmlns:a16="http://schemas.microsoft.com/office/drawing/2014/main" id="{58513031-0C92-0DF2-CFD1-18D52C9E4F2C}"/>
              </a:ext>
            </a:extLst>
          </p:cNvPr>
          <p:cNvSpPr/>
          <p:nvPr/>
        </p:nvSpPr>
        <p:spPr>
          <a:xfrm>
            <a:off x="1" y="6424248"/>
            <a:ext cx="1981200" cy="433752"/>
          </a:xfrm>
          <a:prstGeom prst="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r>
              <a:rPr lang="en-US" altLang="zh-CN" sz="1200" b="1" dirty="0">
                <a:solidFill>
                  <a:prstClr val="white"/>
                </a:solidFill>
                <a:latin typeface="Arial" panose="020B0604020202020204"/>
                <a:ea typeface="微软雅黑" panose="020B0503020204020204" charset="-122"/>
                <a:sym typeface="Arial" panose="020B0604020202020204"/>
              </a:rPr>
              <a:t>Introduction to Routers</a:t>
            </a:r>
          </a:p>
        </p:txBody>
      </p:sp>
      <p:sp>
        <p:nvSpPr>
          <p:cNvPr id="6" name="矩形 5">
            <a:extLst>
              <a:ext uri="{FF2B5EF4-FFF2-40B4-BE49-F238E27FC236}">
                <a16:creationId xmlns:a16="http://schemas.microsoft.com/office/drawing/2014/main" id="{3B510472-150F-32B4-4B39-3FE9A52C4F56}"/>
              </a:ext>
            </a:extLst>
          </p:cNvPr>
          <p:cNvSpPr/>
          <p:nvPr/>
        </p:nvSpPr>
        <p:spPr>
          <a:xfrm>
            <a:off x="4056183" y="6424248"/>
            <a:ext cx="1913478" cy="433752"/>
          </a:xfrm>
          <a:prstGeom prst="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r>
              <a:rPr lang="en-US" altLang="zh-CN" sz="1200" b="1" dirty="0">
                <a:solidFill>
                  <a:prstClr val="white"/>
                </a:solidFill>
                <a:latin typeface="Arial" panose="020B0604020202020204"/>
                <a:ea typeface="微软雅黑" panose="020B0503020204020204" charset="-122"/>
                <a:sym typeface="Arial" panose="020B0604020202020204"/>
              </a:rPr>
              <a:t>Working Modes</a:t>
            </a:r>
            <a:endParaRPr lang="zh-CN" altLang="en-US" sz="1200" b="1" dirty="0">
              <a:solidFill>
                <a:prstClr val="white"/>
              </a:solidFill>
              <a:latin typeface="Arial" panose="020B0604020202020204"/>
              <a:ea typeface="微软雅黑" panose="020B0503020204020204" charset="-122"/>
            </a:endParaRPr>
          </a:p>
        </p:txBody>
      </p:sp>
      <p:sp>
        <p:nvSpPr>
          <p:cNvPr id="8" name="矩形 7">
            <a:extLst>
              <a:ext uri="{FF2B5EF4-FFF2-40B4-BE49-F238E27FC236}">
                <a16:creationId xmlns:a16="http://schemas.microsoft.com/office/drawing/2014/main" id="{4A80C72C-3B2C-4A28-2A1C-281FB3E0633D}"/>
              </a:ext>
            </a:extLst>
          </p:cNvPr>
          <p:cNvSpPr/>
          <p:nvPr/>
        </p:nvSpPr>
        <p:spPr>
          <a:xfrm>
            <a:off x="5969662" y="6424244"/>
            <a:ext cx="1972366" cy="433752"/>
          </a:xfrm>
          <a:prstGeom prst="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r>
              <a:rPr lang="en-US" altLang="zh-CN" sz="1200" b="1">
                <a:solidFill>
                  <a:prstClr val="white"/>
                </a:solidFill>
                <a:latin typeface="Arial" panose="020B0604020202020204"/>
                <a:ea typeface="微软雅黑" panose="020B0503020204020204" charset="-122"/>
                <a:sym typeface="Arial" panose="020B0604020202020204"/>
              </a:rPr>
              <a:t>Commands</a:t>
            </a:r>
            <a:endParaRPr lang="en-US" altLang="zh-CN" sz="1200" b="1" dirty="0">
              <a:solidFill>
                <a:prstClr val="white"/>
              </a:solidFill>
              <a:latin typeface="Arial" panose="020B0604020202020204"/>
              <a:ea typeface="微软雅黑" panose="020B0503020204020204" charset="-122"/>
              <a:sym typeface="Arial" panose="020B0604020202020204"/>
            </a:endParaRPr>
          </a:p>
        </p:txBody>
      </p:sp>
      <p:sp>
        <p:nvSpPr>
          <p:cNvPr id="15" name="矩形 14">
            <a:extLst>
              <a:ext uri="{FF2B5EF4-FFF2-40B4-BE49-F238E27FC236}">
                <a16:creationId xmlns:a16="http://schemas.microsoft.com/office/drawing/2014/main" id="{4F29DAF3-9F72-DF4A-52BB-5112AC7FF716}"/>
              </a:ext>
            </a:extLst>
          </p:cNvPr>
          <p:cNvSpPr/>
          <p:nvPr/>
        </p:nvSpPr>
        <p:spPr>
          <a:xfrm>
            <a:off x="7942028" y="6424244"/>
            <a:ext cx="2069480" cy="433752"/>
          </a:xfrm>
          <a:prstGeom prst="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r>
              <a:rPr lang="en-US" altLang="zh-CN" sz="1200" b="1">
                <a:solidFill>
                  <a:prstClr val="white"/>
                </a:solidFill>
                <a:latin typeface="Arial" panose="020B0604020202020204"/>
                <a:ea typeface="微软雅黑" panose="020B0503020204020204" charset="-122"/>
                <a:sym typeface="Arial" panose="020B0604020202020204"/>
              </a:rPr>
              <a:t>Manual Configuration</a:t>
            </a:r>
            <a:endParaRPr lang="en-US" altLang="zh-CN" sz="1200" b="1" dirty="0">
              <a:solidFill>
                <a:prstClr val="white"/>
              </a:solidFill>
              <a:latin typeface="Arial" panose="020B0604020202020204"/>
              <a:ea typeface="微软雅黑" panose="020B0503020204020204" charset="-122"/>
              <a:sym typeface="Arial" panose="020B0604020202020204"/>
            </a:endParaRPr>
          </a:p>
        </p:txBody>
      </p:sp>
      <p:sp>
        <p:nvSpPr>
          <p:cNvPr id="16" name="矩形 15">
            <a:extLst>
              <a:ext uri="{FF2B5EF4-FFF2-40B4-BE49-F238E27FC236}">
                <a16:creationId xmlns:a16="http://schemas.microsoft.com/office/drawing/2014/main" id="{1575C1E9-FD34-813F-2C0A-EC2394BF3AD9}"/>
              </a:ext>
            </a:extLst>
          </p:cNvPr>
          <p:cNvSpPr/>
          <p:nvPr/>
        </p:nvSpPr>
        <p:spPr>
          <a:xfrm>
            <a:off x="10011509" y="6424248"/>
            <a:ext cx="2180490" cy="433752"/>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CN" sz="1200" b="1" dirty="0">
                <a:solidFill>
                  <a:prstClr val="white"/>
                </a:solidFill>
                <a:latin typeface="Arial" panose="020B0604020202020204"/>
                <a:ea typeface="微软雅黑" panose="020B0503020204020204" charset="-122"/>
                <a:sym typeface="Arial" panose="020B0604020202020204"/>
              </a:rPr>
              <a:t>Experiment</a:t>
            </a:r>
            <a:endParaRPr lang="zh-CN" altLang="en-US" sz="1200" b="1" dirty="0">
              <a:solidFill>
                <a:prstClr val="white"/>
              </a:solidFill>
              <a:latin typeface="Arial" panose="020B0604020202020204"/>
              <a:ea typeface="微软雅黑" panose="020B0503020204020204" charset="-122"/>
            </a:endParaRPr>
          </a:p>
        </p:txBody>
      </p:sp>
      <p:sp>
        <p:nvSpPr>
          <p:cNvPr id="18" name="矩形 17">
            <a:extLst>
              <a:ext uri="{FF2B5EF4-FFF2-40B4-BE49-F238E27FC236}">
                <a16:creationId xmlns:a16="http://schemas.microsoft.com/office/drawing/2014/main" id="{7169A4DB-F7FD-F187-8600-89FBE5B66BB9}"/>
              </a:ext>
            </a:extLst>
          </p:cNvPr>
          <p:cNvSpPr/>
          <p:nvPr/>
        </p:nvSpPr>
        <p:spPr>
          <a:xfrm>
            <a:off x="1981201" y="6424248"/>
            <a:ext cx="2074982" cy="433752"/>
          </a:xfrm>
          <a:prstGeom prst="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r>
              <a:rPr lang="en-US" altLang="zh-CN" sz="1200" b="1" dirty="0">
                <a:solidFill>
                  <a:prstClr val="white"/>
                </a:solidFill>
                <a:latin typeface="Arial" panose="020B0604020202020204"/>
                <a:ea typeface="微软雅黑" panose="020B0503020204020204" charset="-122"/>
                <a:sym typeface="Arial" panose="020B0604020202020204"/>
              </a:rPr>
              <a:t>Remote Access</a:t>
            </a:r>
          </a:p>
        </p:txBody>
      </p:sp>
      <p:sp>
        <p:nvSpPr>
          <p:cNvPr id="5" name="文本框 4">
            <a:extLst>
              <a:ext uri="{FF2B5EF4-FFF2-40B4-BE49-F238E27FC236}">
                <a16:creationId xmlns:a16="http://schemas.microsoft.com/office/drawing/2014/main" id="{6DBF9C27-21FA-EFC9-89E4-AD3997F93208}"/>
              </a:ext>
            </a:extLst>
          </p:cNvPr>
          <p:cNvSpPr txBox="1"/>
          <p:nvPr/>
        </p:nvSpPr>
        <p:spPr>
          <a:xfrm>
            <a:off x="801884" y="1288859"/>
            <a:ext cx="10535478" cy="4893647"/>
          </a:xfrm>
          <a:prstGeom prst="rect">
            <a:avLst/>
          </a:prstGeom>
          <a:noFill/>
        </p:spPr>
        <p:txBody>
          <a:bodyPr wrap="square" rtlCol="0">
            <a:spAutoFit/>
          </a:bodyPr>
          <a:lstStyle/>
          <a:p>
            <a:pPr algn="just"/>
            <a:r>
              <a:rPr lang="en-US" altLang="zh-CN" sz="2400" dirty="0">
                <a:solidFill>
                  <a:schemeClr val="bg1"/>
                </a:solidFill>
              </a:rPr>
              <a:t>Because we</a:t>
            </a:r>
            <a:r>
              <a:rPr lang="zh-CN" altLang="en-US" sz="2400" dirty="0">
                <a:solidFill>
                  <a:schemeClr val="bg1"/>
                </a:solidFill>
              </a:rPr>
              <a:t> </a:t>
            </a:r>
            <a:r>
              <a:rPr lang="en-US" altLang="zh-CN" sz="2400" dirty="0">
                <a:solidFill>
                  <a:schemeClr val="bg1"/>
                </a:solidFill>
              </a:rPr>
              <a:t>are</a:t>
            </a:r>
            <a:r>
              <a:rPr lang="zh-CN" altLang="en-US" sz="2400" dirty="0">
                <a:solidFill>
                  <a:schemeClr val="bg1"/>
                </a:solidFill>
              </a:rPr>
              <a:t> </a:t>
            </a:r>
            <a:r>
              <a:rPr lang="en-US" altLang="zh-CN" sz="2400" dirty="0">
                <a:solidFill>
                  <a:schemeClr val="bg1"/>
                </a:solidFill>
              </a:rPr>
              <a:t>doing virtual simulations, we do not consider actual issues such as</a:t>
            </a:r>
          </a:p>
          <a:p>
            <a:pPr algn="just"/>
            <a:endParaRPr lang="en-US" altLang="zh-CN" sz="2400" dirty="0">
              <a:solidFill>
                <a:schemeClr val="bg1"/>
              </a:solidFill>
            </a:endParaRPr>
          </a:p>
          <a:p>
            <a:pPr algn="just"/>
            <a:r>
              <a:rPr lang="en-US" altLang="zh-CN" sz="2400" b="1" dirty="0">
                <a:solidFill>
                  <a:schemeClr val="bg1"/>
                </a:solidFill>
              </a:rPr>
              <a:t>	·</a:t>
            </a:r>
            <a:r>
              <a:rPr lang="en-US" altLang="zh-CN" sz="2400" dirty="0">
                <a:solidFill>
                  <a:schemeClr val="bg1"/>
                </a:solidFill>
              </a:rPr>
              <a:t> the receiving machine is in initialization process </a:t>
            </a:r>
          </a:p>
          <a:p>
            <a:pPr algn="just"/>
            <a:r>
              <a:rPr lang="en-US" altLang="zh-CN" sz="2400" b="1" dirty="0">
                <a:solidFill>
                  <a:schemeClr val="bg1"/>
                </a:solidFill>
              </a:rPr>
              <a:t>	·</a:t>
            </a:r>
            <a:r>
              <a:rPr lang="en-US" altLang="zh-CN" sz="2400" dirty="0">
                <a:solidFill>
                  <a:schemeClr val="bg1"/>
                </a:solidFill>
              </a:rPr>
              <a:t> network congestion </a:t>
            </a:r>
          </a:p>
          <a:p>
            <a:pPr algn="just"/>
            <a:r>
              <a:rPr lang="en-US" altLang="zh-CN" sz="2400" b="1" dirty="0">
                <a:solidFill>
                  <a:schemeClr val="bg1"/>
                </a:solidFill>
              </a:rPr>
              <a:t>	·</a:t>
            </a:r>
            <a:r>
              <a:rPr lang="en-US" altLang="zh-CN" sz="2400" dirty="0">
                <a:solidFill>
                  <a:schemeClr val="bg1"/>
                </a:solidFill>
              </a:rPr>
              <a:t> quality of service settings </a:t>
            </a:r>
          </a:p>
          <a:p>
            <a:pPr algn="just"/>
            <a:r>
              <a:rPr lang="en-US" altLang="zh-CN" sz="2400" dirty="0">
                <a:solidFill>
                  <a:schemeClr val="bg1"/>
                </a:solidFill>
              </a:rPr>
              <a:t>	</a:t>
            </a:r>
            <a:r>
              <a:rPr lang="en-US" altLang="zh-CN" sz="2400" b="1" dirty="0">
                <a:solidFill>
                  <a:schemeClr val="bg1"/>
                </a:solidFill>
              </a:rPr>
              <a:t>·</a:t>
            </a:r>
            <a:r>
              <a:rPr lang="en-US" altLang="zh-CN" sz="2400" dirty="0">
                <a:solidFill>
                  <a:schemeClr val="bg1"/>
                </a:solidFill>
              </a:rPr>
              <a:t> etc. </a:t>
            </a:r>
          </a:p>
          <a:p>
            <a:pPr algn="just"/>
            <a:endParaRPr lang="en-US" altLang="zh-CN" sz="2400" dirty="0">
              <a:solidFill>
                <a:schemeClr val="bg1"/>
              </a:solidFill>
            </a:endParaRPr>
          </a:p>
          <a:p>
            <a:pPr algn="just"/>
            <a:r>
              <a:rPr lang="en-US" altLang="zh-CN" sz="2400" dirty="0">
                <a:solidFill>
                  <a:schemeClr val="bg1"/>
                </a:solidFill>
              </a:rPr>
              <a:t>ARP (Address Resolution Protocol) Resolution: Before sending Echo Request packets, the sending host needs to determine the MAC address of the destination host. This causes a delay in the transmission of the initial packets, resulting in timeouts. Once the MAC address is resolved, subsequent packets can be sent without delay.</a:t>
            </a:r>
          </a:p>
        </p:txBody>
      </p:sp>
    </p:spTree>
    <p:extLst>
      <p:ext uri="{BB962C8B-B14F-4D97-AF65-F5344CB8AC3E}">
        <p14:creationId xmlns:p14="http://schemas.microsoft.com/office/powerpoint/2010/main" val="60515925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2"/>
          <p:cNvSpPr txBox="1"/>
          <p:nvPr/>
        </p:nvSpPr>
        <p:spPr>
          <a:xfrm>
            <a:off x="682625" y="2875280"/>
            <a:ext cx="10826750" cy="1106805"/>
          </a:xfrm>
          <a:prstGeom prst="rect">
            <a:avLst/>
          </a:prstGeom>
          <a:noFill/>
        </p:spPr>
        <p:txBody>
          <a:bodyPr wrap="square" rtlCol="0">
            <a:spAutoFit/>
            <a:scene3d>
              <a:camera prst="orthographicFront"/>
              <a:lightRig rig="threePt" dir="t"/>
            </a:scene3d>
            <a:sp3d contourW="12700"/>
          </a:bodyPr>
          <a:lstStyle>
            <a:defPPr>
              <a:defRPr lang="zh-CN"/>
            </a:defPPr>
            <a:lvl1pPr marR="0" lvl="0" indent="0" algn="ctr" fontAlgn="auto">
              <a:lnSpc>
                <a:spcPct val="100000"/>
              </a:lnSpc>
              <a:spcBef>
                <a:spcPts val="0"/>
              </a:spcBef>
              <a:spcAft>
                <a:spcPts val="0"/>
              </a:spcAft>
              <a:buClrTx/>
              <a:buSzTx/>
              <a:buFontTx/>
              <a:buNone/>
              <a:defRPr kumimoji="0" sz="6600" b="0" i="0" u="none" strike="noStrike" cap="none" spc="0" normalizeH="0" baseline="0">
                <a:ln>
                  <a:noFill/>
                </a:ln>
                <a:solidFill>
                  <a:prstClr val="white"/>
                </a:solidFill>
                <a:effectLst>
                  <a:outerShdw blurRad="38100" dist="38100" dir="2700000" algn="tl">
                    <a:srgbClr val="000000">
                      <a:alpha val="43137"/>
                    </a:srgbClr>
                  </a:outerShdw>
                </a:effectLst>
                <a:uLnTx/>
                <a:uFillTx/>
                <a:latin typeface="印品粗朗体" panose="02000000000000000000" pitchFamily="2" charset="-122"/>
                <a:ea typeface="印品粗朗体" panose="02000000000000000000" pitchFamily="2" charset="-122"/>
              </a:defRPr>
            </a:lvl1pPr>
          </a:lstStyle>
          <a:p>
            <a:r>
              <a:rPr lang="en-US" altLang="zh-CN" dirty="0">
                <a:solidFill>
                  <a:schemeClr val="accent4">
                    <a:lumMod val="20000"/>
                    <a:lumOff val="80000"/>
                  </a:schemeClr>
                </a:solidFill>
                <a:sym typeface="Arial" panose="020B0604020202020204"/>
              </a:rPr>
              <a:t>Thank You For Listening</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0" y="384722"/>
            <a:ext cx="12192000" cy="584775"/>
            <a:chOff x="0" y="384722"/>
            <a:chExt cx="12192000" cy="584775"/>
          </a:xfrm>
        </p:grpSpPr>
        <p:sp>
          <p:nvSpPr>
            <p:cNvPr id="18" name="文本框 17"/>
            <p:cNvSpPr txBox="1"/>
            <p:nvPr/>
          </p:nvSpPr>
          <p:spPr>
            <a:xfrm>
              <a:off x="1638300" y="384722"/>
              <a:ext cx="4457700" cy="584775"/>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200" b="1"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sym typeface="Arial" panose="020B0604020202020204"/>
                </a:rPr>
                <a:t>Structure</a:t>
              </a:r>
              <a:endParaRPr kumimoji="0" lang="zh-CN" altLang="en-US" sz="3200" b="1"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sym typeface="Arial" panose="020B0604020202020204"/>
              </a:endParaRPr>
            </a:p>
          </p:txBody>
        </p:sp>
        <p:cxnSp>
          <p:nvCxnSpPr>
            <p:cNvPr id="16" name="直接连接符 15"/>
            <p:cNvCxnSpPr/>
            <p:nvPr/>
          </p:nvCxnSpPr>
          <p:spPr>
            <a:xfrm>
              <a:off x="4432382" y="724545"/>
              <a:ext cx="7759618" cy="0"/>
            </a:xfrm>
            <a:prstGeom prst="line">
              <a:avLst/>
            </a:prstGeom>
            <a:ln w="25400" cmpd="thickThin">
              <a:solidFill>
                <a:srgbClr val="1C79C6"/>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0" y="724545"/>
              <a:ext cx="660400" cy="0"/>
            </a:xfrm>
            <a:prstGeom prst="line">
              <a:avLst/>
            </a:prstGeom>
            <a:ln w="25400" cmpd="thickThin">
              <a:solidFill>
                <a:srgbClr val="1C79C6"/>
              </a:solidFill>
            </a:ln>
          </p:spPr>
          <p:style>
            <a:lnRef idx="1">
              <a:schemeClr val="accent1"/>
            </a:lnRef>
            <a:fillRef idx="0">
              <a:schemeClr val="accent1"/>
            </a:fillRef>
            <a:effectRef idx="0">
              <a:schemeClr val="accent1"/>
            </a:effectRef>
            <a:fontRef idx="minor">
              <a:schemeClr val="tx1"/>
            </a:fontRef>
          </p:style>
        </p:cxnSp>
      </p:grpSp>
      <p:sp>
        <p:nvSpPr>
          <p:cNvPr id="4" name="矩形 3">
            <a:extLst>
              <a:ext uri="{FF2B5EF4-FFF2-40B4-BE49-F238E27FC236}">
                <a16:creationId xmlns:a16="http://schemas.microsoft.com/office/drawing/2014/main" id="{4502C493-E2A8-3FD3-E292-E264AC403770}"/>
              </a:ext>
            </a:extLst>
          </p:cNvPr>
          <p:cNvSpPr/>
          <p:nvPr/>
        </p:nvSpPr>
        <p:spPr>
          <a:xfrm>
            <a:off x="0" y="6424240"/>
            <a:ext cx="12139246" cy="433755"/>
          </a:xfrm>
          <a:prstGeom prst="rect">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zh-CN" altLang="en-US" dirty="0"/>
          </a:p>
        </p:txBody>
      </p:sp>
      <p:sp>
        <p:nvSpPr>
          <p:cNvPr id="5" name="矩形 4">
            <a:extLst>
              <a:ext uri="{FF2B5EF4-FFF2-40B4-BE49-F238E27FC236}">
                <a16:creationId xmlns:a16="http://schemas.microsoft.com/office/drawing/2014/main" id="{ADDFE51F-92CB-69F4-F677-39BE8F99357A}"/>
              </a:ext>
            </a:extLst>
          </p:cNvPr>
          <p:cNvSpPr/>
          <p:nvPr/>
        </p:nvSpPr>
        <p:spPr>
          <a:xfrm>
            <a:off x="1" y="6424248"/>
            <a:ext cx="1981200" cy="433752"/>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kumimoji="0" lang="en-US" altLang="zh-CN" sz="1200" b="1"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sym typeface="Arial" panose="020B0604020202020204"/>
              </a:rPr>
              <a:t>Introduction to Routers</a:t>
            </a:r>
          </a:p>
        </p:txBody>
      </p:sp>
      <p:sp>
        <p:nvSpPr>
          <p:cNvPr id="6" name="矩形 5">
            <a:extLst>
              <a:ext uri="{FF2B5EF4-FFF2-40B4-BE49-F238E27FC236}">
                <a16:creationId xmlns:a16="http://schemas.microsoft.com/office/drawing/2014/main" id="{FBF00024-A969-2115-06E2-85DB65DBD1D1}"/>
              </a:ext>
            </a:extLst>
          </p:cNvPr>
          <p:cNvSpPr/>
          <p:nvPr/>
        </p:nvSpPr>
        <p:spPr>
          <a:xfrm>
            <a:off x="4056183" y="6424248"/>
            <a:ext cx="1913478" cy="433752"/>
          </a:xfrm>
          <a:prstGeom prst="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r>
              <a:rPr lang="en-US" altLang="zh-CN" sz="1200" b="1" dirty="0">
                <a:solidFill>
                  <a:prstClr val="white"/>
                </a:solidFill>
                <a:latin typeface="Arial" panose="020B0604020202020204"/>
                <a:ea typeface="微软雅黑" panose="020B0503020204020204" charset="-122"/>
                <a:sym typeface="Arial" panose="020B0604020202020204"/>
              </a:rPr>
              <a:t>Working Modes</a:t>
            </a:r>
            <a:endParaRPr lang="zh-CN" altLang="en-US" sz="1200" b="1" dirty="0">
              <a:solidFill>
                <a:prstClr val="white"/>
              </a:solidFill>
              <a:latin typeface="Arial" panose="020B0604020202020204"/>
              <a:ea typeface="微软雅黑" panose="020B0503020204020204" charset="-122"/>
            </a:endParaRPr>
          </a:p>
        </p:txBody>
      </p:sp>
      <p:sp>
        <p:nvSpPr>
          <p:cNvPr id="7" name="矩形 6">
            <a:extLst>
              <a:ext uri="{FF2B5EF4-FFF2-40B4-BE49-F238E27FC236}">
                <a16:creationId xmlns:a16="http://schemas.microsoft.com/office/drawing/2014/main" id="{E84E7C72-91EC-8941-CD12-82C78FE86F1B}"/>
              </a:ext>
            </a:extLst>
          </p:cNvPr>
          <p:cNvSpPr/>
          <p:nvPr/>
        </p:nvSpPr>
        <p:spPr>
          <a:xfrm>
            <a:off x="5969662" y="6424244"/>
            <a:ext cx="1972366" cy="433752"/>
          </a:xfrm>
          <a:prstGeom prst="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r>
              <a:rPr lang="en-US" altLang="zh-CN" sz="1200" b="1">
                <a:solidFill>
                  <a:prstClr val="white"/>
                </a:solidFill>
                <a:latin typeface="Arial" panose="020B0604020202020204"/>
                <a:ea typeface="微软雅黑" panose="020B0503020204020204" charset="-122"/>
                <a:sym typeface="Arial" panose="020B0604020202020204"/>
              </a:rPr>
              <a:t>Commands</a:t>
            </a:r>
            <a:endParaRPr lang="en-US" altLang="zh-CN" sz="1200" b="1" dirty="0">
              <a:solidFill>
                <a:prstClr val="white"/>
              </a:solidFill>
              <a:latin typeface="Arial" panose="020B0604020202020204"/>
              <a:ea typeface="微软雅黑" panose="020B0503020204020204" charset="-122"/>
              <a:sym typeface="Arial" panose="020B0604020202020204"/>
            </a:endParaRPr>
          </a:p>
        </p:txBody>
      </p:sp>
      <p:sp>
        <p:nvSpPr>
          <p:cNvPr id="8" name="矩形 7">
            <a:extLst>
              <a:ext uri="{FF2B5EF4-FFF2-40B4-BE49-F238E27FC236}">
                <a16:creationId xmlns:a16="http://schemas.microsoft.com/office/drawing/2014/main" id="{50A3CA3E-3BA1-B81C-D9C7-1C1F2D1F69DF}"/>
              </a:ext>
            </a:extLst>
          </p:cNvPr>
          <p:cNvSpPr/>
          <p:nvPr/>
        </p:nvSpPr>
        <p:spPr>
          <a:xfrm>
            <a:off x="7942028" y="6424244"/>
            <a:ext cx="2069480" cy="433752"/>
          </a:xfrm>
          <a:prstGeom prst="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defRPr/>
            </a:pPr>
            <a:r>
              <a:rPr lang="en-US" altLang="zh-CN" sz="1200" b="1" dirty="0">
                <a:solidFill>
                  <a:prstClr val="white"/>
                </a:solidFill>
                <a:latin typeface="Arial" panose="020B0604020202020204"/>
                <a:ea typeface="微软雅黑" panose="020B0503020204020204" charset="-122"/>
                <a:sym typeface="Arial" panose="020B0604020202020204"/>
              </a:rPr>
              <a:t>Manual Configuration</a:t>
            </a:r>
          </a:p>
        </p:txBody>
      </p:sp>
      <p:sp>
        <p:nvSpPr>
          <p:cNvPr id="9" name="矩形 8">
            <a:extLst>
              <a:ext uri="{FF2B5EF4-FFF2-40B4-BE49-F238E27FC236}">
                <a16:creationId xmlns:a16="http://schemas.microsoft.com/office/drawing/2014/main" id="{CD37902F-F722-A665-FA6F-348B94BFE9F7}"/>
              </a:ext>
            </a:extLst>
          </p:cNvPr>
          <p:cNvSpPr/>
          <p:nvPr/>
        </p:nvSpPr>
        <p:spPr>
          <a:xfrm>
            <a:off x="10011509" y="6424248"/>
            <a:ext cx="2180490" cy="433752"/>
          </a:xfrm>
          <a:prstGeom prst="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defRPr/>
            </a:pPr>
            <a:r>
              <a:rPr lang="en-US" altLang="zh-CN" sz="1200" b="1" dirty="0">
                <a:solidFill>
                  <a:prstClr val="white"/>
                </a:solidFill>
                <a:latin typeface="Arial" panose="020B0604020202020204"/>
                <a:ea typeface="微软雅黑" panose="020B0503020204020204" charset="-122"/>
                <a:sym typeface="Arial" panose="020B0604020202020204"/>
              </a:rPr>
              <a:t>Experiment</a:t>
            </a:r>
            <a:endParaRPr lang="zh-CN" altLang="en-US" sz="1200" b="1" dirty="0">
              <a:solidFill>
                <a:prstClr val="white"/>
              </a:solidFill>
              <a:latin typeface="Arial" panose="020B0604020202020204"/>
              <a:ea typeface="微软雅黑" panose="020B0503020204020204" charset="-122"/>
            </a:endParaRPr>
          </a:p>
        </p:txBody>
      </p:sp>
      <p:sp>
        <p:nvSpPr>
          <p:cNvPr id="10" name="矩形 9">
            <a:extLst>
              <a:ext uri="{FF2B5EF4-FFF2-40B4-BE49-F238E27FC236}">
                <a16:creationId xmlns:a16="http://schemas.microsoft.com/office/drawing/2014/main" id="{EFA9AA8C-60C1-E40F-92A4-B429FEBFA9A0}"/>
              </a:ext>
            </a:extLst>
          </p:cNvPr>
          <p:cNvSpPr/>
          <p:nvPr/>
        </p:nvSpPr>
        <p:spPr>
          <a:xfrm>
            <a:off x="1981201" y="6424244"/>
            <a:ext cx="2074982" cy="433752"/>
          </a:xfrm>
          <a:prstGeom prst="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r>
              <a:rPr lang="en-US" altLang="zh-CN" sz="1200" b="1" dirty="0">
                <a:solidFill>
                  <a:prstClr val="white"/>
                </a:solidFill>
                <a:latin typeface="Arial" panose="020B0604020202020204"/>
                <a:ea typeface="微软雅黑" panose="020B0503020204020204" charset="-122"/>
                <a:sym typeface="Arial" panose="020B0604020202020204"/>
              </a:rPr>
              <a:t>Remote Access</a:t>
            </a:r>
          </a:p>
        </p:txBody>
      </p:sp>
      <mc:AlternateContent xmlns:mc="http://schemas.openxmlformats.org/markup-compatibility/2006">
        <mc:Choice xmlns:am3d="http://schemas.microsoft.com/office/drawing/2017/model3d" Requires="am3d">
          <p:graphicFrame>
            <p:nvGraphicFramePr>
              <p:cNvPr id="116" name="3D 模型 115">
                <a:extLst>
                  <a:ext uri="{FF2B5EF4-FFF2-40B4-BE49-F238E27FC236}">
                    <a16:creationId xmlns:a16="http://schemas.microsoft.com/office/drawing/2014/main" id="{AA49FE52-D167-6414-CAFF-1CAB1A79E916}"/>
                  </a:ext>
                </a:extLst>
              </p:cNvPr>
              <p:cNvGraphicFramePr>
                <a:graphicFrameLocks noChangeAspect="1"/>
              </p:cNvGraphicFramePr>
              <p:nvPr>
                <p:extLst>
                  <p:ext uri="{D42A27DB-BD31-4B8C-83A1-F6EECF244321}">
                    <p14:modId xmlns:p14="http://schemas.microsoft.com/office/powerpoint/2010/main" val="3253990380"/>
                  </p:ext>
                </p:extLst>
              </p:nvPr>
            </p:nvGraphicFramePr>
            <p:xfrm>
              <a:off x="4475631" y="1445244"/>
              <a:ext cx="2827645" cy="3760671"/>
            </p:xfrm>
            <a:graphic>
              <a:graphicData uri="http://schemas.microsoft.com/office/drawing/2017/model3d">
                <am3d:model3d r:embed="rId3">
                  <am3d:spPr>
                    <a:xfrm>
                      <a:off x="0" y="0"/>
                      <a:ext cx="2827645" cy="3760671"/>
                    </a:xfrm>
                    <a:prstGeom prst="rect">
                      <a:avLst/>
                    </a:prstGeom>
                  </am3d:spPr>
                  <am3d:camera>
                    <am3d:pos x="0" y="0" z="65554939"/>
                    <am3d:up dx="0" dy="36000000" dz="0"/>
                    <am3d:lookAt x="0" y="0" z="0"/>
                    <am3d:perspective fov="2700000"/>
                  </am3d:camera>
                  <am3d:trans>
                    <am3d:meterPerModelUnit n="5423934" d="1000000"/>
                    <am3d:preTrans dx="57216741" dy="-19430291" dz="-11779354"/>
                    <am3d:scale>
                      <am3d:sx n="1000000" d="1000000"/>
                      <am3d:sy n="1000000" d="1000000"/>
                      <am3d:sz n="1000000" d="1000000"/>
                    </am3d:scale>
                    <am3d:rot ax="388608" ay="-75722" az="-8589"/>
                    <am3d:postTrans dx="0" dy="0" dz="0"/>
                  </am3d:trans>
                  <am3d:raster rName="Office3DRenderer" rVer="16.0.8326">
                    <am3d:blip r:embed="rId4"/>
                  </am3d:raster>
                  <am3d:objViewport viewportSz="475082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16" name="3D 模型 115">
                <a:extLst>
                  <a:ext uri="{FF2B5EF4-FFF2-40B4-BE49-F238E27FC236}">
                    <a16:creationId xmlns:a16="http://schemas.microsoft.com/office/drawing/2014/main" id="{AA49FE52-D167-6414-CAFF-1CAB1A79E916}"/>
                  </a:ext>
                </a:extLst>
              </p:cNvPr>
              <p:cNvPicPr>
                <a:picLocks noGrp="1" noRot="1" noChangeAspect="1" noMove="1" noResize="1" noEditPoints="1" noAdjustHandles="1" noChangeArrowheads="1" noChangeShapeType="1" noCrop="1"/>
              </p:cNvPicPr>
              <p:nvPr/>
            </p:nvPicPr>
            <p:blipFill>
              <a:blip r:embed="rId4"/>
              <a:stretch>
                <a:fillRect/>
              </a:stretch>
            </p:blipFill>
            <p:spPr>
              <a:xfrm>
                <a:off x="4475631" y="1445244"/>
                <a:ext cx="2827645" cy="3760671"/>
              </a:xfrm>
              <a:prstGeom prst="rect">
                <a:avLst/>
              </a:prstGeom>
            </p:spPr>
          </p:pic>
        </mc:Fallback>
      </mc:AlternateContent>
      <p:sp>
        <p:nvSpPr>
          <p:cNvPr id="68" name="箭头: 右 67">
            <a:extLst>
              <a:ext uri="{FF2B5EF4-FFF2-40B4-BE49-F238E27FC236}">
                <a16:creationId xmlns:a16="http://schemas.microsoft.com/office/drawing/2014/main" id="{EA35385A-C74F-19C0-C1A5-E913E9EAA848}"/>
              </a:ext>
            </a:extLst>
          </p:cNvPr>
          <p:cNvSpPr/>
          <p:nvPr/>
        </p:nvSpPr>
        <p:spPr>
          <a:xfrm rot="15870367">
            <a:off x="4834611" y="4335525"/>
            <a:ext cx="897712" cy="188536"/>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69" name="文本框 68">
            <a:extLst>
              <a:ext uri="{FF2B5EF4-FFF2-40B4-BE49-F238E27FC236}">
                <a16:creationId xmlns:a16="http://schemas.microsoft.com/office/drawing/2014/main" id="{8619BA6E-5CC8-7E9F-B0B1-1607EE88F792}"/>
              </a:ext>
            </a:extLst>
          </p:cNvPr>
          <p:cNvSpPr txBox="1"/>
          <p:nvPr/>
        </p:nvSpPr>
        <p:spPr>
          <a:xfrm>
            <a:off x="4940672" y="3720545"/>
            <a:ext cx="554198" cy="276999"/>
          </a:xfrm>
          <a:prstGeom prst="rect">
            <a:avLst/>
          </a:prstGeom>
          <a:noFill/>
        </p:spPr>
        <p:txBody>
          <a:bodyPr wrap="square" rtlCol="0">
            <a:spAutoFit/>
          </a:bodyPr>
          <a:lstStyle/>
          <a:p>
            <a:r>
              <a:rPr lang="en-US" altLang="zh-CN" sz="1200" dirty="0">
                <a:solidFill>
                  <a:schemeClr val="bg1"/>
                </a:solidFill>
              </a:rPr>
              <a:t>WAN</a:t>
            </a:r>
            <a:endParaRPr lang="zh-CN" altLang="en-US" sz="1200" dirty="0">
              <a:solidFill>
                <a:schemeClr val="bg1"/>
              </a:solidFill>
            </a:endParaRPr>
          </a:p>
        </p:txBody>
      </p:sp>
      <p:cxnSp>
        <p:nvCxnSpPr>
          <p:cNvPr id="72" name="直接箭头连接符 71">
            <a:extLst>
              <a:ext uri="{FF2B5EF4-FFF2-40B4-BE49-F238E27FC236}">
                <a16:creationId xmlns:a16="http://schemas.microsoft.com/office/drawing/2014/main" id="{C35F83EA-4C7F-824B-116B-56BC2C4D2A42}"/>
              </a:ext>
            </a:extLst>
          </p:cNvPr>
          <p:cNvCxnSpPr>
            <a:cxnSpLocks/>
            <a:endCxn id="82" idx="2"/>
          </p:cNvCxnSpPr>
          <p:nvPr/>
        </p:nvCxnSpPr>
        <p:spPr>
          <a:xfrm flipV="1">
            <a:off x="5521555" y="3997544"/>
            <a:ext cx="292649" cy="893932"/>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73" name="直接箭头连接符 72">
            <a:extLst>
              <a:ext uri="{FF2B5EF4-FFF2-40B4-BE49-F238E27FC236}">
                <a16:creationId xmlns:a16="http://schemas.microsoft.com/office/drawing/2014/main" id="{1FB2D0E5-082B-1B86-54C8-CD88DCB1AEEB}"/>
              </a:ext>
            </a:extLst>
          </p:cNvPr>
          <p:cNvCxnSpPr>
            <a:cxnSpLocks/>
            <a:endCxn id="82" idx="2"/>
          </p:cNvCxnSpPr>
          <p:nvPr/>
        </p:nvCxnSpPr>
        <p:spPr>
          <a:xfrm flipV="1">
            <a:off x="5735883" y="3997544"/>
            <a:ext cx="78321" cy="893932"/>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74" name="直接箭头连接符 73">
            <a:extLst>
              <a:ext uri="{FF2B5EF4-FFF2-40B4-BE49-F238E27FC236}">
                <a16:creationId xmlns:a16="http://schemas.microsoft.com/office/drawing/2014/main" id="{90EBC369-26FF-E883-9B1E-35C9DAA8CFA0}"/>
              </a:ext>
            </a:extLst>
          </p:cNvPr>
          <p:cNvCxnSpPr>
            <a:cxnSpLocks/>
            <a:endCxn id="82" idx="2"/>
          </p:cNvCxnSpPr>
          <p:nvPr/>
        </p:nvCxnSpPr>
        <p:spPr>
          <a:xfrm flipH="1" flipV="1">
            <a:off x="5814204" y="3997544"/>
            <a:ext cx="112060" cy="893932"/>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75" name="直接箭头连接符 74">
            <a:extLst>
              <a:ext uri="{FF2B5EF4-FFF2-40B4-BE49-F238E27FC236}">
                <a16:creationId xmlns:a16="http://schemas.microsoft.com/office/drawing/2014/main" id="{802FE8F0-4EBF-3932-9476-5EAE4C0A7D35}"/>
              </a:ext>
            </a:extLst>
          </p:cNvPr>
          <p:cNvCxnSpPr>
            <a:cxnSpLocks/>
            <a:endCxn id="82" idx="2"/>
          </p:cNvCxnSpPr>
          <p:nvPr/>
        </p:nvCxnSpPr>
        <p:spPr>
          <a:xfrm flipH="1" flipV="1">
            <a:off x="5814204" y="3997544"/>
            <a:ext cx="345727" cy="893932"/>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82" name="文本框 81">
            <a:extLst>
              <a:ext uri="{FF2B5EF4-FFF2-40B4-BE49-F238E27FC236}">
                <a16:creationId xmlns:a16="http://schemas.microsoft.com/office/drawing/2014/main" id="{083967FC-267E-496D-AE66-2F62DFF47573}"/>
              </a:ext>
            </a:extLst>
          </p:cNvPr>
          <p:cNvSpPr txBox="1"/>
          <p:nvPr/>
        </p:nvSpPr>
        <p:spPr>
          <a:xfrm>
            <a:off x="5537105" y="3720545"/>
            <a:ext cx="554198" cy="276999"/>
          </a:xfrm>
          <a:prstGeom prst="rect">
            <a:avLst/>
          </a:prstGeom>
          <a:noFill/>
        </p:spPr>
        <p:txBody>
          <a:bodyPr wrap="square" rtlCol="0">
            <a:spAutoFit/>
          </a:bodyPr>
          <a:lstStyle/>
          <a:p>
            <a:r>
              <a:rPr lang="en-US" altLang="zh-CN" sz="1200" dirty="0">
                <a:solidFill>
                  <a:schemeClr val="bg1"/>
                </a:solidFill>
              </a:rPr>
              <a:t> LAN</a:t>
            </a:r>
            <a:endParaRPr lang="zh-CN" altLang="en-US" sz="1200" dirty="0">
              <a:solidFill>
                <a:schemeClr val="bg1"/>
              </a:solidFill>
            </a:endParaRPr>
          </a:p>
        </p:txBody>
      </p:sp>
      <p:cxnSp>
        <p:nvCxnSpPr>
          <p:cNvPr id="97" name="直接箭头连接符 96">
            <a:extLst>
              <a:ext uri="{FF2B5EF4-FFF2-40B4-BE49-F238E27FC236}">
                <a16:creationId xmlns:a16="http://schemas.microsoft.com/office/drawing/2014/main" id="{8D230891-AE30-B9B9-D826-08F4A9B02FC5}"/>
              </a:ext>
            </a:extLst>
          </p:cNvPr>
          <p:cNvCxnSpPr>
            <a:cxnSpLocks/>
          </p:cNvCxnSpPr>
          <p:nvPr/>
        </p:nvCxnSpPr>
        <p:spPr>
          <a:xfrm flipH="1" flipV="1">
            <a:off x="6338435" y="3415345"/>
            <a:ext cx="37651" cy="147026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mc:Choice xmlns:am3d="http://schemas.microsoft.com/office/drawing/2017/model3d" Requires="am3d">
          <p:graphicFrame>
            <p:nvGraphicFramePr>
              <p:cNvPr id="102" name="3D 模型 101" descr="Power On Off Icon">
                <a:extLst>
                  <a:ext uri="{FF2B5EF4-FFF2-40B4-BE49-F238E27FC236}">
                    <a16:creationId xmlns:a16="http://schemas.microsoft.com/office/drawing/2014/main" id="{723FD083-6AAE-210D-290F-C2075A9E4184}"/>
                  </a:ext>
                </a:extLst>
              </p:cNvPr>
              <p:cNvGraphicFramePr>
                <a:graphicFrameLocks noChangeAspect="1"/>
              </p:cNvGraphicFramePr>
              <p:nvPr>
                <p:extLst>
                  <p:ext uri="{D42A27DB-BD31-4B8C-83A1-F6EECF244321}">
                    <p14:modId xmlns:p14="http://schemas.microsoft.com/office/powerpoint/2010/main" val="486486887"/>
                  </p:ext>
                </p:extLst>
              </p:nvPr>
            </p:nvGraphicFramePr>
            <p:xfrm>
              <a:off x="6102819" y="2843575"/>
              <a:ext cx="394778" cy="544806"/>
            </p:xfrm>
            <a:graphic>
              <a:graphicData uri="http://schemas.microsoft.com/office/drawing/2017/model3d">
                <am3d:model3d r:embed="rId5">
                  <am3d:spPr>
                    <a:xfrm>
                      <a:off x="0" y="0"/>
                      <a:ext cx="394778" cy="544806"/>
                    </a:xfrm>
                    <a:prstGeom prst="rect">
                      <a:avLst/>
                    </a:prstGeom>
                  </am3d:spPr>
                  <am3d:camera>
                    <am3d:pos x="0" y="0" z="62478097"/>
                    <am3d:up dx="0" dy="36000000" dz="0"/>
                    <am3d:lookAt x="0" y="0" z="0"/>
                    <am3d:perspective fov="2700000"/>
                  </am3d:camera>
                  <am3d:trans>
                    <am3d:meterPerModelUnit n="8849558" d="1000000"/>
                    <am3d:preTrans dx="0" dy="0" dz="0"/>
                    <am3d:scale>
                      <am3d:sx n="1000000" d="1000000"/>
                      <am3d:sy n="1000000" d="1000000"/>
                      <am3d:sz n="1000000" d="1000000"/>
                    </am3d:scale>
                    <am3d:rot ax="-15862" ay="-2313122" az="9890"/>
                    <am3d:postTrans dx="0" dy="0" dz="0"/>
                  </am3d:trans>
                  <am3d:raster rName="Office3DRenderer" rVer="16.0.8326">
                    <am3d:blip r:embed="rId6"/>
                  </am3d:raster>
                  <am3d:objViewport viewportSz="65950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02" name="3D 模型 101" descr="Power On Off Icon">
                <a:extLst>
                  <a:ext uri="{FF2B5EF4-FFF2-40B4-BE49-F238E27FC236}">
                    <a16:creationId xmlns:a16="http://schemas.microsoft.com/office/drawing/2014/main" id="{723FD083-6AAE-210D-290F-C2075A9E4184}"/>
                  </a:ext>
                </a:extLst>
              </p:cNvPr>
              <p:cNvPicPr>
                <a:picLocks noGrp="1" noRot="1" noChangeAspect="1" noMove="1" noResize="1" noEditPoints="1" noAdjustHandles="1" noChangeArrowheads="1" noChangeShapeType="1" noCrop="1"/>
              </p:cNvPicPr>
              <p:nvPr/>
            </p:nvPicPr>
            <p:blipFill>
              <a:blip r:embed="rId6"/>
              <a:stretch>
                <a:fillRect/>
              </a:stretch>
            </p:blipFill>
            <p:spPr>
              <a:xfrm>
                <a:off x="6102819" y="2843575"/>
                <a:ext cx="394778" cy="544806"/>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108" name="3D 模型 107" descr="Monitor">
                <a:extLst>
                  <a:ext uri="{FF2B5EF4-FFF2-40B4-BE49-F238E27FC236}">
                    <a16:creationId xmlns:a16="http://schemas.microsoft.com/office/drawing/2014/main" id="{34AF076C-D753-A212-1A5D-FEF3655365A2}"/>
                  </a:ext>
                </a:extLst>
              </p:cNvPr>
              <p:cNvGraphicFramePr/>
              <p:nvPr>
                <p:extLst>
                  <p:ext uri="{D42A27DB-BD31-4B8C-83A1-F6EECF244321}">
                    <p14:modId xmlns:p14="http://schemas.microsoft.com/office/powerpoint/2010/main" val="848533430"/>
                  </p:ext>
                </p:extLst>
              </p:nvPr>
            </p:nvGraphicFramePr>
            <p:xfrm>
              <a:off x="7942028" y="1372017"/>
              <a:ext cx="2999771" cy="1743961"/>
            </p:xfrm>
            <a:graphic>
              <a:graphicData uri="http://schemas.microsoft.com/office/drawing/2017/model3d">
                <am3d:model3d r:embed="rId7">
                  <am3d:spPr>
                    <a:xfrm>
                      <a:off x="0" y="0"/>
                      <a:ext cx="2999771" cy="1743961"/>
                    </a:xfrm>
                    <a:prstGeom prst="rect">
                      <a:avLst/>
                    </a:prstGeom>
                  </am3d:spPr>
                  <am3d:camera>
                    <am3d:pos x="0" y="0" z="62059493"/>
                    <am3d:up dx="0" dy="36000000" dz="0"/>
                    <am3d:lookAt x="0" y="0" z="0"/>
                    <am3d:perspective fov="2700000"/>
                  </am3d:camera>
                  <am3d:trans>
                    <am3d:meterPerModelUnit n="2049016" d="1000000"/>
                    <am3d:preTrans dx="88848" dy="-13998415" dz="-295"/>
                    <am3d:scale>
                      <am3d:sx n="1000000" d="1000000"/>
                      <am3d:sy n="1000000" d="1000000"/>
                      <am3d:sz n="1000000" d="1000000"/>
                    </am3d:scale>
                    <am3d:rot/>
                    <am3d:postTrans dx="0" dy="0" dz="0"/>
                  </am3d:trans>
                  <am3d:raster rName="Office3DRenderer" rVer="16.0.8326">
                    <am3d:blip r:embed="rId8"/>
                  </am3d:raster>
                  <am3d:objViewport viewportSz="285995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08" name="3D 模型 107" descr="Monitor">
                <a:extLst>
                  <a:ext uri="{FF2B5EF4-FFF2-40B4-BE49-F238E27FC236}">
                    <a16:creationId xmlns:a16="http://schemas.microsoft.com/office/drawing/2014/main" id="{34AF076C-D753-A212-1A5D-FEF3655365A2}"/>
                  </a:ext>
                </a:extLst>
              </p:cNvPr>
              <p:cNvPicPr>
                <a:picLocks noGrp="1" noRot="1" noChangeAspect="1" noMove="1" noResize="1" noEditPoints="1" noAdjustHandles="1" noChangeArrowheads="1" noChangeShapeType="1" noCrop="1"/>
              </p:cNvPicPr>
              <p:nvPr/>
            </p:nvPicPr>
            <p:blipFill>
              <a:blip r:embed="rId8"/>
              <a:stretch>
                <a:fillRect/>
              </a:stretch>
            </p:blipFill>
            <p:spPr>
              <a:xfrm>
                <a:off x="7942028" y="1372017"/>
                <a:ext cx="2999771" cy="1743961"/>
              </a:xfrm>
              <a:prstGeom prst="rect">
                <a:avLst/>
              </a:prstGeom>
            </p:spPr>
          </p:pic>
        </mc:Fallback>
      </mc:AlternateContent>
      <p:cxnSp>
        <p:nvCxnSpPr>
          <p:cNvPr id="110" name="连接符: 肘形 109">
            <a:extLst>
              <a:ext uri="{FF2B5EF4-FFF2-40B4-BE49-F238E27FC236}">
                <a16:creationId xmlns:a16="http://schemas.microsoft.com/office/drawing/2014/main" id="{38A114C1-5709-0865-2CDD-06338CEC9D44}"/>
              </a:ext>
            </a:extLst>
          </p:cNvPr>
          <p:cNvCxnSpPr>
            <a:stCxn id="82" idx="0"/>
            <a:endCxn id="108" idx="1"/>
          </p:cNvCxnSpPr>
          <p:nvPr/>
        </p:nvCxnSpPr>
        <p:spPr>
          <a:xfrm rot="5400000" flipH="1" flipV="1">
            <a:off x="6139843" y="1918360"/>
            <a:ext cx="1476547" cy="2127824"/>
          </a:xfrm>
          <a:prstGeom prst="bentConnector2">
            <a:avLst/>
          </a:prstGeom>
          <a:ln>
            <a:tailEnd type="triangle"/>
          </a:ln>
        </p:spPr>
        <p:style>
          <a:lnRef idx="3">
            <a:schemeClr val="accent4"/>
          </a:lnRef>
          <a:fillRef idx="0">
            <a:schemeClr val="accent4"/>
          </a:fillRef>
          <a:effectRef idx="2">
            <a:schemeClr val="accent4"/>
          </a:effectRef>
          <a:fontRef idx="minor">
            <a:schemeClr val="tx1"/>
          </a:fontRef>
        </p:style>
      </p:cxnSp>
      <p:sp>
        <p:nvSpPr>
          <p:cNvPr id="111" name="文本框 110">
            <a:extLst>
              <a:ext uri="{FF2B5EF4-FFF2-40B4-BE49-F238E27FC236}">
                <a16:creationId xmlns:a16="http://schemas.microsoft.com/office/drawing/2014/main" id="{B33198D5-8369-E293-5254-C7E2A5FDE573}"/>
              </a:ext>
            </a:extLst>
          </p:cNvPr>
          <p:cNvSpPr txBox="1"/>
          <p:nvPr/>
        </p:nvSpPr>
        <p:spPr>
          <a:xfrm>
            <a:off x="8367298" y="3212713"/>
            <a:ext cx="2574501" cy="646331"/>
          </a:xfrm>
          <a:prstGeom prst="rect">
            <a:avLst/>
          </a:prstGeom>
          <a:noFill/>
        </p:spPr>
        <p:txBody>
          <a:bodyPr wrap="square" rtlCol="0">
            <a:spAutoFit/>
          </a:bodyPr>
          <a:lstStyle/>
          <a:p>
            <a:r>
              <a:rPr lang="en-US" altLang="zh-CN" dirty="0">
                <a:solidFill>
                  <a:schemeClr val="bg1"/>
                </a:solidFill>
              </a:rPr>
              <a:t>Computer connect arbitrary LAN interface</a:t>
            </a:r>
            <a:endParaRPr lang="zh-CN" altLang="en-US" dirty="0">
              <a:solidFill>
                <a:schemeClr val="bg1"/>
              </a:solidFill>
            </a:endParaRPr>
          </a:p>
        </p:txBody>
      </p:sp>
      <p:sp>
        <p:nvSpPr>
          <p:cNvPr id="113" name="文本框 112">
            <a:extLst>
              <a:ext uri="{FF2B5EF4-FFF2-40B4-BE49-F238E27FC236}">
                <a16:creationId xmlns:a16="http://schemas.microsoft.com/office/drawing/2014/main" id="{82FBC3AC-1457-572F-C766-547B4AF221AF}"/>
              </a:ext>
            </a:extLst>
          </p:cNvPr>
          <p:cNvSpPr txBox="1"/>
          <p:nvPr/>
        </p:nvSpPr>
        <p:spPr>
          <a:xfrm>
            <a:off x="2307315" y="2474243"/>
            <a:ext cx="999353" cy="369332"/>
          </a:xfrm>
          <a:prstGeom prst="rect">
            <a:avLst/>
          </a:prstGeom>
          <a:noFill/>
        </p:spPr>
        <p:txBody>
          <a:bodyPr wrap="square">
            <a:spAutoFit/>
          </a:bodyPr>
          <a:lstStyle/>
          <a:p>
            <a:r>
              <a:rPr lang="zh-CN" altLang="en-US" dirty="0">
                <a:solidFill>
                  <a:schemeClr val="bg1"/>
                </a:solidFill>
              </a:rPr>
              <a:t>modem</a:t>
            </a:r>
          </a:p>
        </p:txBody>
      </p:sp>
      <p:cxnSp>
        <p:nvCxnSpPr>
          <p:cNvPr id="115" name="连接符: 肘形 114">
            <a:extLst>
              <a:ext uri="{FF2B5EF4-FFF2-40B4-BE49-F238E27FC236}">
                <a16:creationId xmlns:a16="http://schemas.microsoft.com/office/drawing/2014/main" id="{CC595060-833B-FD53-6CA1-3A4019747FFF}"/>
              </a:ext>
            </a:extLst>
          </p:cNvPr>
          <p:cNvCxnSpPr>
            <a:stCxn id="69" idx="0"/>
            <a:endCxn id="113" idx="3"/>
          </p:cNvCxnSpPr>
          <p:nvPr/>
        </p:nvCxnSpPr>
        <p:spPr>
          <a:xfrm rot="16200000" flipV="1">
            <a:off x="3731402" y="2234175"/>
            <a:ext cx="1061636" cy="1911103"/>
          </a:xfrm>
          <a:prstGeom prst="bentConnector2">
            <a:avLst/>
          </a:prstGeom>
          <a:ln>
            <a:tailEnd type="triangle"/>
          </a:ln>
        </p:spPr>
        <p:style>
          <a:lnRef idx="3">
            <a:schemeClr val="accent2"/>
          </a:lnRef>
          <a:fillRef idx="0">
            <a:schemeClr val="accent2"/>
          </a:fillRef>
          <a:effectRef idx="2">
            <a:schemeClr val="accent2"/>
          </a:effectRef>
          <a:fontRef idx="minor">
            <a:schemeClr val="tx1"/>
          </a:fontRef>
        </p:style>
      </p:cxnSp>
      <p:sp>
        <p:nvSpPr>
          <p:cNvPr id="119" name="文本框 118">
            <a:extLst>
              <a:ext uri="{FF2B5EF4-FFF2-40B4-BE49-F238E27FC236}">
                <a16:creationId xmlns:a16="http://schemas.microsoft.com/office/drawing/2014/main" id="{2749A9AA-E1B1-3453-4F5F-DFF9F64FE4E0}"/>
              </a:ext>
            </a:extLst>
          </p:cNvPr>
          <p:cNvSpPr txBox="1"/>
          <p:nvPr/>
        </p:nvSpPr>
        <p:spPr>
          <a:xfrm>
            <a:off x="2307314" y="1396346"/>
            <a:ext cx="999353" cy="369332"/>
          </a:xfrm>
          <a:prstGeom prst="rect">
            <a:avLst/>
          </a:prstGeom>
          <a:noFill/>
        </p:spPr>
        <p:txBody>
          <a:bodyPr wrap="square">
            <a:spAutoFit/>
          </a:bodyPr>
          <a:lstStyle/>
          <a:p>
            <a:r>
              <a:rPr lang="en-US" altLang="zh-CN" dirty="0">
                <a:solidFill>
                  <a:schemeClr val="bg1"/>
                </a:solidFill>
              </a:rPr>
              <a:t>Internet</a:t>
            </a:r>
            <a:endParaRPr lang="zh-CN" altLang="en-US" dirty="0">
              <a:solidFill>
                <a:schemeClr val="bg1"/>
              </a:solidFill>
            </a:endParaRPr>
          </a:p>
        </p:txBody>
      </p:sp>
      <p:cxnSp>
        <p:nvCxnSpPr>
          <p:cNvPr id="121" name="直接箭头连接符 120">
            <a:extLst>
              <a:ext uri="{FF2B5EF4-FFF2-40B4-BE49-F238E27FC236}">
                <a16:creationId xmlns:a16="http://schemas.microsoft.com/office/drawing/2014/main" id="{ECDD1179-C95C-57A8-6116-B87B60CD2031}"/>
              </a:ext>
            </a:extLst>
          </p:cNvPr>
          <p:cNvCxnSpPr>
            <a:stCxn id="113" idx="0"/>
            <a:endCxn id="119" idx="2"/>
          </p:cNvCxnSpPr>
          <p:nvPr/>
        </p:nvCxnSpPr>
        <p:spPr>
          <a:xfrm flipH="1" flipV="1">
            <a:off x="2806991" y="1765678"/>
            <a:ext cx="1" cy="708565"/>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4882557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0" y="384722"/>
            <a:ext cx="12192000" cy="584775"/>
            <a:chOff x="0" y="384722"/>
            <a:chExt cx="12192000" cy="584775"/>
          </a:xfrm>
        </p:grpSpPr>
        <p:sp>
          <p:nvSpPr>
            <p:cNvPr id="18" name="文本框 17"/>
            <p:cNvSpPr txBox="1"/>
            <p:nvPr/>
          </p:nvSpPr>
          <p:spPr>
            <a:xfrm>
              <a:off x="1638300" y="384722"/>
              <a:ext cx="4457700" cy="584775"/>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200" b="1"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sym typeface="Arial" panose="020B0604020202020204"/>
                </a:rPr>
                <a:t>Structure</a:t>
              </a:r>
              <a:endParaRPr kumimoji="0" lang="zh-CN" altLang="en-US" sz="3200" b="1"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sym typeface="Arial" panose="020B0604020202020204"/>
              </a:endParaRPr>
            </a:p>
          </p:txBody>
        </p:sp>
        <p:cxnSp>
          <p:nvCxnSpPr>
            <p:cNvPr id="16" name="直接连接符 15"/>
            <p:cNvCxnSpPr/>
            <p:nvPr/>
          </p:nvCxnSpPr>
          <p:spPr>
            <a:xfrm>
              <a:off x="4432382" y="724545"/>
              <a:ext cx="7759618" cy="0"/>
            </a:xfrm>
            <a:prstGeom prst="line">
              <a:avLst/>
            </a:prstGeom>
            <a:ln w="25400" cmpd="thickThin">
              <a:solidFill>
                <a:srgbClr val="1C79C6"/>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0" y="724545"/>
              <a:ext cx="660400" cy="0"/>
            </a:xfrm>
            <a:prstGeom prst="line">
              <a:avLst/>
            </a:prstGeom>
            <a:ln w="25400" cmpd="thickThin">
              <a:solidFill>
                <a:srgbClr val="1C79C6"/>
              </a:solidFill>
            </a:ln>
          </p:spPr>
          <p:style>
            <a:lnRef idx="1">
              <a:schemeClr val="accent1"/>
            </a:lnRef>
            <a:fillRef idx="0">
              <a:schemeClr val="accent1"/>
            </a:fillRef>
            <a:effectRef idx="0">
              <a:schemeClr val="accent1"/>
            </a:effectRef>
            <a:fontRef idx="minor">
              <a:schemeClr val="tx1"/>
            </a:fontRef>
          </p:style>
        </p:cxnSp>
      </p:grpSp>
      <p:sp>
        <p:nvSpPr>
          <p:cNvPr id="4" name="矩形 3">
            <a:extLst>
              <a:ext uri="{FF2B5EF4-FFF2-40B4-BE49-F238E27FC236}">
                <a16:creationId xmlns:a16="http://schemas.microsoft.com/office/drawing/2014/main" id="{4502C493-E2A8-3FD3-E292-E264AC403770}"/>
              </a:ext>
            </a:extLst>
          </p:cNvPr>
          <p:cNvSpPr/>
          <p:nvPr/>
        </p:nvSpPr>
        <p:spPr>
          <a:xfrm>
            <a:off x="0" y="6424240"/>
            <a:ext cx="12139246" cy="433755"/>
          </a:xfrm>
          <a:prstGeom prst="rect">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zh-CN" altLang="en-US" dirty="0"/>
          </a:p>
        </p:txBody>
      </p:sp>
      <p:sp>
        <p:nvSpPr>
          <p:cNvPr id="5" name="矩形 4">
            <a:extLst>
              <a:ext uri="{FF2B5EF4-FFF2-40B4-BE49-F238E27FC236}">
                <a16:creationId xmlns:a16="http://schemas.microsoft.com/office/drawing/2014/main" id="{ADDFE51F-92CB-69F4-F677-39BE8F99357A}"/>
              </a:ext>
            </a:extLst>
          </p:cNvPr>
          <p:cNvSpPr/>
          <p:nvPr/>
        </p:nvSpPr>
        <p:spPr>
          <a:xfrm>
            <a:off x="1" y="6424248"/>
            <a:ext cx="1981200" cy="433752"/>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kumimoji="0" lang="en-US" altLang="zh-CN" sz="1200" b="1"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sym typeface="Arial" panose="020B0604020202020204"/>
              </a:rPr>
              <a:t>Introduction to Routers</a:t>
            </a:r>
          </a:p>
        </p:txBody>
      </p:sp>
      <p:sp>
        <p:nvSpPr>
          <p:cNvPr id="6" name="矩形 5">
            <a:extLst>
              <a:ext uri="{FF2B5EF4-FFF2-40B4-BE49-F238E27FC236}">
                <a16:creationId xmlns:a16="http://schemas.microsoft.com/office/drawing/2014/main" id="{FBF00024-A969-2115-06E2-85DB65DBD1D1}"/>
              </a:ext>
            </a:extLst>
          </p:cNvPr>
          <p:cNvSpPr/>
          <p:nvPr/>
        </p:nvSpPr>
        <p:spPr>
          <a:xfrm>
            <a:off x="4056183" y="6424248"/>
            <a:ext cx="1913478" cy="433752"/>
          </a:xfrm>
          <a:prstGeom prst="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r>
              <a:rPr lang="en-US" altLang="zh-CN" sz="1200" b="1" dirty="0">
                <a:solidFill>
                  <a:prstClr val="white"/>
                </a:solidFill>
                <a:latin typeface="Arial" panose="020B0604020202020204"/>
                <a:ea typeface="微软雅黑" panose="020B0503020204020204" charset="-122"/>
                <a:sym typeface="Arial" panose="020B0604020202020204"/>
              </a:rPr>
              <a:t>Working Modes</a:t>
            </a:r>
            <a:endParaRPr lang="zh-CN" altLang="en-US" sz="1200" b="1" dirty="0">
              <a:solidFill>
                <a:prstClr val="white"/>
              </a:solidFill>
              <a:latin typeface="Arial" panose="020B0604020202020204"/>
              <a:ea typeface="微软雅黑" panose="020B0503020204020204" charset="-122"/>
            </a:endParaRPr>
          </a:p>
        </p:txBody>
      </p:sp>
      <p:sp>
        <p:nvSpPr>
          <p:cNvPr id="7" name="矩形 6">
            <a:extLst>
              <a:ext uri="{FF2B5EF4-FFF2-40B4-BE49-F238E27FC236}">
                <a16:creationId xmlns:a16="http://schemas.microsoft.com/office/drawing/2014/main" id="{E84E7C72-91EC-8941-CD12-82C78FE86F1B}"/>
              </a:ext>
            </a:extLst>
          </p:cNvPr>
          <p:cNvSpPr/>
          <p:nvPr/>
        </p:nvSpPr>
        <p:spPr>
          <a:xfrm>
            <a:off x="5969662" y="6424244"/>
            <a:ext cx="1972366" cy="433752"/>
          </a:xfrm>
          <a:prstGeom prst="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r>
              <a:rPr lang="en-US" altLang="zh-CN" sz="1200" b="1">
                <a:solidFill>
                  <a:prstClr val="white"/>
                </a:solidFill>
                <a:latin typeface="Arial" panose="020B0604020202020204"/>
                <a:ea typeface="微软雅黑" panose="020B0503020204020204" charset="-122"/>
                <a:sym typeface="Arial" panose="020B0604020202020204"/>
              </a:rPr>
              <a:t>Commands</a:t>
            </a:r>
            <a:endParaRPr lang="en-US" altLang="zh-CN" sz="1200" b="1" dirty="0">
              <a:solidFill>
                <a:prstClr val="white"/>
              </a:solidFill>
              <a:latin typeface="Arial" panose="020B0604020202020204"/>
              <a:ea typeface="微软雅黑" panose="020B0503020204020204" charset="-122"/>
              <a:sym typeface="Arial" panose="020B0604020202020204"/>
            </a:endParaRPr>
          </a:p>
        </p:txBody>
      </p:sp>
      <p:sp>
        <p:nvSpPr>
          <p:cNvPr id="8" name="矩形 7">
            <a:extLst>
              <a:ext uri="{FF2B5EF4-FFF2-40B4-BE49-F238E27FC236}">
                <a16:creationId xmlns:a16="http://schemas.microsoft.com/office/drawing/2014/main" id="{50A3CA3E-3BA1-B81C-D9C7-1C1F2D1F69DF}"/>
              </a:ext>
            </a:extLst>
          </p:cNvPr>
          <p:cNvSpPr/>
          <p:nvPr/>
        </p:nvSpPr>
        <p:spPr>
          <a:xfrm>
            <a:off x="7942028" y="6424244"/>
            <a:ext cx="2069480" cy="433752"/>
          </a:xfrm>
          <a:prstGeom prst="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defRPr/>
            </a:pPr>
            <a:r>
              <a:rPr lang="en-US" altLang="zh-CN" sz="1200" b="1" dirty="0">
                <a:solidFill>
                  <a:prstClr val="white"/>
                </a:solidFill>
                <a:latin typeface="Arial" panose="020B0604020202020204"/>
                <a:ea typeface="微软雅黑" panose="020B0503020204020204" charset="-122"/>
                <a:sym typeface="Arial" panose="020B0604020202020204"/>
              </a:rPr>
              <a:t>Manual Configuration</a:t>
            </a:r>
          </a:p>
        </p:txBody>
      </p:sp>
      <p:sp>
        <p:nvSpPr>
          <p:cNvPr id="9" name="矩形 8">
            <a:extLst>
              <a:ext uri="{FF2B5EF4-FFF2-40B4-BE49-F238E27FC236}">
                <a16:creationId xmlns:a16="http://schemas.microsoft.com/office/drawing/2014/main" id="{CD37902F-F722-A665-FA6F-348B94BFE9F7}"/>
              </a:ext>
            </a:extLst>
          </p:cNvPr>
          <p:cNvSpPr/>
          <p:nvPr/>
        </p:nvSpPr>
        <p:spPr>
          <a:xfrm>
            <a:off x="10011509" y="6424248"/>
            <a:ext cx="2180490" cy="433752"/>
          </a:xfrm>
          <a:prstGeom prst="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defRPr/>
            </a:pPr>
            <a:r>
              <a:rPr lang="en-US" altLang="zh-CN" sz="1200" b="1" dirty="0">
                <a:solidFill>
                  <a:prstClr val="white"/>
                </a:solidFill>
                <a:latin typeface="Arial" panose="020B0604020202020204"/>
                <a:ea typeface="微软雅黑" panose="020B0503020204020204" charset="-122"/>
                <a:sym typeface="Arial" panose="020B0604020202020204"/>
              </a:rPr>
              <a:t>Experiment</a:t>
            </a:r>
            <a:endParaRPr lang="zh-CN" altLang="en-US" sz="1200" b="1" dirty="0">
              <a:solidFill>
                <a:prstClr val="white"/>
              </a:solidFill>
              <a:latin typeface="Arial" panose="020B0604020202020204"/>
              <a:ea typeface="微软雅黑" panose="020B0503020204020204" charset="-122"/>
            </a:endParaRPr>
          </a:p>
        </p:txBody>
      </p:sp>
      <p:sp>
        <p:nvSpPr>
          <p:cNvPr id="10" name="矩形 9">
            <a:extLst>
              <a:ext uri="{FF2B5EF4-FFF2-40B4-BE49-F238E27FC236}">
                <a16:creationId xmlns:a16="http://schemas.microsoft.com/office/drawing/2014/main" id="{EFA9AA8C-60C1-E40F-92A4-B429FEBFA9A0}"/>
              </a:ext>
            </a:extLst>
          </p:cNvPr>
          <p:cNvSpPr/>
          <p:nvPr/>
        </p:nvSpPr>
        <p:spPr>
          <a:xfrm>
            <a:off x="1981201" y="6424244"/>
            <a:ext cx="2074982" cy="433752"/>
          </a:xfrm>
          <a:prstGeom prst="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r>
              <a:rPr lang="en-US" altLang="zh-CN" sz="1200" b="1" dirty="0">
                <a:solidFill>
                  <a:prstClr val="white"/>
                </a:solidFill>
                <a:latin typeface="Arial" panose="020B0604020202020204"/>
                <a:ea typeface="微软雅黑" panose="020B0503020204020204" charset="-122"/>
                <a:sym typeface="Arial" panose="020B0604020202020204"/>
              </a:rPr>
              <a:t>Remote Access</a:t>
            </a:r>
          </a:p>
        </p:txBody>
      </p:sp>
      <p:sp>
        <p:nvSpPr>
          <p:cNvPr id="2" name="矩形 1">
            <a:extLst>
              <a:ext uri="{FF2B5EF4-FFF2-40B4-BE49-F238E27FC236}">
                <a16:creationId xmlns:a16="http://schemas.microsoft.com/office/drawing/2014/main" id="{A75B04B6-A028-C0FD-7779-6BC5F2317B90}"/>
              </a:ext>
            </a:extLst>
          </p:cNvPr>
          <p:cNvSpPr/>
          <p:nvPr/>
        </p:nvSpPr>
        <p:spPr>
          <a:xfrm>
            <a:off x="909013" y="1064369"/>
            <a:ext cx="7263749" cy="1644732"/>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7DEABD85-871B-A2D9-A61A-A3B736045350}"/>
              </a:ext>
            </a:extLst>
          </p:cNvPr>
          <p:cNvSpPr txBox="1"/>
          <p:nvPr/>
        </p:nvSpPr>
        <p:spPr>
          <a:xfrm>
            <a:off x="1004017" y="1689014"/>
            <a:ext cx="1938155" cy="307777"/>
          </a:xfrm>
          <a:prstGeom prst="rect">
            <a:avLst/>
          </a:prstGeom>
          <a:noFill/>
        </p:spPr>
        <p:txBody>
          <a:bodyPr wrap="square" rtlCol="0">
            <a:spAutoFit/>
          </a:bodyPr>
          <a:lstStyle/>
          <a:p>
            <a:r>
              <a:rPr lang="en-US" altLang="zh-CN" sz="1400" dirty="0">
                <a:latin typeface="Arial" panose="020B0604020202020204" pitchFamily="34" charset="0"/>
                <a:cs typeface="Arial" panose="020B0604020202020204" pitchFamily="34" charset="0"/>
              </a:rPr>
              <a:t>Routing selection part</a:t>
            </a:r>
            <a:endParaRPr lang="zh-CN" altLang="en-US" sz="1400" dirty="0">
              <a:latin typeface="Arial" panose="020B0604020202020204" pitchFamily="34" charset="0"/>
              <a:cs typeface="Arial" panose="020B0604020202020204" pitchFamily="34" charset="0"/>
            </a:endParaRPr>
          </a:p>
        </p:txBody>
      </p:sp>
      <p:sp>
        <p:nvSpPr>
          <p:cNvPr id="13" name="矩形 12">
            <a:extLst>
              <a:ext uri="{FF2B5EF4-FFF2-40B4-BE49-F238E27FC236}">
                <a16:creationId xmlns:a16="http://schemas.microsoft.com/office/drawing/2014/main" id="{AB8A9350-FEAD-1942-6290-69878CF79135}"/>
              </a:ext>
            </a:extLst>
          </p:cNvPr>
          <p:cNvSpPr/>
          <p:nvPr/>
        </p:nvSpPr>
        <p:spPr>
          <a:xfrm>
            <a:off x="3390007" y="1195697"/>
            <a:ext cx="2487880" cy="129441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a:p>
        </p:txBody>
      </p:sp>
      <p:sp>
        <p:nvSpPr>
          <p:cNvPr id="15" name="文本框 14">
            <a:extLst>
              <a:ext uri="{FF2B5EF4-FFF2-40B4-BE49-F238E27FC236}">
                <a16:creationId xmlns:a16="http://schemas.microsoft.com/office/drawing/2014/main" id="{5D7D003C-8C54-364E-1367-A388701F02B8}"/>
              </a:ext>
            </a:extLst>
          </p:cNvPr>
          <p:cNvSpPr txBox="1"/>
          <p:nvPr/>
        </p:nvSpPr>
        <p:spPr>
          <a:xfrm>
            <a:off x="3698724" y="1364134"/>
            <a:ext cx="2106881" cy="338554"/>
          </a:xfrm>
          <a:prstGeom prst="rect">
            <a:avLst/>
          </a:prstGeom>
          <a:noFill/>
        </p:spPr>
        <p:txBody>
          <a:bodyPr wrap="square" rtlCol="0">
            <a:spAutoFit/>
          </a:bodyPr>
          <a:lstStyle/>
          <a:p>
            <a:r>
              <a:rPr lang="en-US" altLang="zh-CN" sz="1600" dirty="0">
                <a:ln w="0"/>
                <a:solidFill>
                  <a:schemeClr val="accent1"/>
                </a:solidFill>
                <a:effectLst>
                  <a:outerShdw blurRad="38100" dist="25400" dir="5400000" algn="ctr" rotWithShape="0">
                    <a:srgbClr val="6E747A">
                      <a:alpha val="43000"/>
                    </a:srgbClr>
                  </a:outerShdw>
                </a:effectLst>
              </a:rPr>
              <a:t>Routing processor</a:t>
            </a:r>
            <a:endParaRPr lang="zh-CN" altLang="en-US" sz="1600" dirty="0">
              <a:ln w="0"/>
              <a:solidFill>
                <a:schemeClr val="accent1"/>
              </a:solidFill>
              <a:effectLst>
                <a:outerShdw blurRad="38100" dist="25400" dir="5400000" algn="ctr" rotWithShape="0">
                  <a:srgbClr val="6E747A">
                    <a:alpha val="43000"/>
                  </a:srgbClr>
                </a:outerShdw>
              </a:effectLst>
            </a:endParaRPr>
          </a:p>
        </p:txBody>
      </p:sp>
      <p:sp>
        <p:nvSpPr>
          <p:cNvPr id="19" name="文本框 18">
            <a:extLst>
              <a:ext uri="{FF2B5EF4-FFF2-40B4-BE49-F238E27FC236}">
                <a16:creationId xmlns:a16="http://schemas.microsoft.com/office/drawing/2014/main" id="{AED2A056-1D65-5B23-008F-19F075CB18CC}"/>
              </a:ext>
            </a:extLst>
          </p:cNvPr>
          <p:cNvSpPr txBox="1"/>
          <p:nvPr/>
        </p:nvSpPr>
        <p:spPr>
          <a:xfrm>
            <a:off x="3861695" y="1655071"/>
            <a:ext cx="1597232" cy="307777"/>
          </a:xfrm>
          <a:prstGeom prst="rect">
            <a:avLst/>
          </a:prstGeom>
          <a:noFill/>
        </p:spPr>
        <p:txBody>
          <a:bodyPr wrap="square">
            <a:spAutoFit/>
          </a:bodyPr>
          <a:lstStyle/>
          <a:p>
            <a:r>
              <a:rPr lang="en-US" altLang="zh-CN" sz="1400" dirty="0">
                <a:ln w="0"/>
                <a:solidFill>
                  <a:schemeClr val="accent1"/>
                </a:solidFill>
                <a:effectLst>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R</a:t>
            </a:r>
            <a:r>
              <a:rPr lang="zh-CN" altLang="en-US" sz="1400" dirty="0">
                <a:ln w="0"/>
                <a:solidFill>
                  <a:schemeClr val="accent1"/>
                </a:solidFill>
                <a:effectLst>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outing protocol</a:t>
            </a:r>
          </a:p>
        </p:txBody>
      </p:sp>
      <p:sp>
        <p:nvSpPr>
          <p:cNvPr id="20" name="矩形 19">
            <a:extLst>
              <a:ext uri="{FF2B5EF4-FFF2-40B4-BE49-F238E27FC236}">
                <a16:creationId xmlns:a16="http://schemas.microsoft.com/office/drawing/2014/main" id="{124C6399-F5A5-1CC7-AE0D-5419A94FDE68}"/>
              </a:ext>
            </a:extLst>
          </p:cNvPr>
          <p:cNvSpPr/>
          <p:nvPr/>
        </p:nvSpPr>
        <p:spPr>
          <a:xfrm>
            <a:off x="3971896" y="2004668"/>
            <a:ext cx="1324101" cy="27699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Arial" panose="020B0604020202020204" pitchFamily="34" charset="0"/>
                <a:cs typeface="Arial" panose="020B0604020202020204" pitchFamily="34" charset="0"/>
              </a:rPr>
              <a:t>routing table</a:t>
            </a:r>
            <a:endParaRPr lang="zh-CN" altLang="en-US" sz="1400" dirty="0">
              <a:solidFill>
                <a:schemeClr val="tx1"/>
              </a:solidFill>
              <a:latin typeface="Arial" panose="020B0604020202020204" pitchFamily="34" charset="0"/>
              <a:cs typeface="Arial" panose="020B0604020202020204" pitchFamily="34" charset="0"/>
            </a:endParaRPr>
          </a:p>
        </p:txBody>
      </p:sp>
      <p:sp>
        <p:nvSpPr>
          <p:cNvPr id="21" name="矩形 20">
            <a:extLst>
              <a:ext uri="{FF2B5EF4-FFF2-40B4-BE49-F238E27FC236}">
                <a16:creationId xmlns:a16="http://schemas.microsoft.com/office/drawing/2014/main" id="{BC54912A-E853-C46B-53B1-B787C8E831BD}"/>
              </a:ext>
            </a:extLst>
          </p:cNvPr>
          <p:cNvSpPr/>
          <p:nvPr/>
        </p:nvSpPr>
        <p:spPr>
          <a:xfrm>
            <a:off x="903073" y="3163981"/>
            <a:ext cx="7269689" cy="2826227"/>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CN" altLang="en-US"/>
          </a:p>
        </p:txBody>
      </p:sp>
      <p:sp>
        <p:nvSpPr>
          <p:cNvPr id="22" name="文本框 21">
            <a:extLst>
              <a:ext uri="{FF2B5EF4-FFF2-40B4-BE49-F238E27FC236}">
                <a16:creationId xmlns:a16="http://schemas.microsoft.com/office/drawing/2014/main" id="{4C438B42-A6A6-66F3-0DE7-C614A51FC182}"/>
              </a:ext>
            </a:extLst>
          </p:cNvPr>
          <p:cNvSpPr txBox="1"/>
          <p:nvPr/>
        </p:nvSpPr>
        <p:spPr>
          <a:xfrm>
            <a:off x="903073" y="4205326"/>
            <a:ext cx="1620982" cy="523220"/>
          </a:xfrm>
          <a:prstGeom prst="rect">
            <a:avLst/>
          </a:prstGeom>
          <a:noFill/>
        </p:spPr>
        <p:txBody>
          <a:bodyPr wrap="square" rtlCol="0">
            <a:spAutoFit/>
          </a:bodyPr>
          <a:lstStyle/>
          <a:p>
            <a:r>
              <a:rPr lang="en-US" altLang="zh-CN" sz="1400" dirty="0">
                <a:latin typeface="Arial" panose="020B0604020202020204" pitchFamily="34" charset="0"/>
                <a:cs typeface="Arial" panose="020B0604020202020204" pitchFamily="34" charset="0"/>
              </a:rPr>
              <a:t>Forward </a:t>
            </a:r>
          </a:p>
          <a:p>
            <a:r>
              <a:rPr lang="en-US" altLang="zh-CN" sz="1400" dirty="0">
                <a:latin typeface="Arial" panose="020B0604020202020204" pitchFamily="34" charset="0"/>
                <a:cs typeface="Arial" panose="020B0604020202020204" pitchFamily="34" charset="0"/>
              </a:rPr>
              <a:t>   part</a:t>
            </a:r>
            <a:endParaRPr lang="zh-CN" altLang="en-US" sz="1400" dirty="0">
              <a:latin typeface="Arial" panose="020B0604020202020204" pitchFamily="34" charset="0"/>
              <a:cs typeface="Arial" panose="020B0604020202020204" pitchFamily="34" charset="0"/>
            </a:endParaRPr>
          </a:p>
        </p:txBody>
      </p:sp>
      <p:sp>
        <p:nvSpPr>
          <p:cNvPr id="23" name="矩形 22">
            <a:extLst>
              <a:ext uri="{FF2B5EF4-FFF2-40B4-BE49-F238E27FC236}">
                <a16:creationId xmlns:a16="http://schemas.microsoft.com/office/drawing/2014/main" id="{C473F8F7-D5B9-807B-1BDF-7CABEA9ADC09}"/>
              </a:ext>
            </a:extLst>
          </p:cNvPr>
          <p:cNvSpPr/>
          <p:nvPr/>
        </p:nvSpPr>
        <p:spPr>
          <a:xfrm>
            <a:off x="3317725" y="3315989"/>
            <a:ext cx="2487880" cy="2522212"/>
          </a:xfrm>
          <a:prstGeom prst="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dirty="0"/>
          </a:p>
        </p:txBody>
      </p:sp>
      <p:sp>
        <p:nvSpPr>
          <p:cNvPr id="24" name="矩形 23">
            <a:extLst>
              <a:ext uri="{FF2B5EF4-FFF2-40B4-BE49-F238E27FC236}">
                <a16:creationId xmlns:a16="http://schemas.microsoft.com/office/drawing/2014/main" id="{1340FAA6-3F23-0052-12CF-8EDF00C27CA8}"/>
              </a:ext>
            </a:extLst>
          </p:cNvPr>
          <p:cNvSpPr/>
          <p:nvPr/>
        </p:nvSpPr>
        <p:spPr>
          <a:xfrm>
            <a:off x="1004017" y="3576187"/>
            <a:ext cx="2205093" cy="32440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25" name="矩形 24">
            <a:extLst>
              <a:ext uri="{FF2B5EF4-FFF2-40B4-BE49-F238E27FC236}">
                <a16:creationId xmlns:a16="http://schemas.microsoft.com/office/drawing/2014/main" id="{AE088E64-FB1B-3041-DE11-735DDC7F814E}"/>
              </a:ext>
            </a:extLst>
          </p:cNvPr>
          <p:cNvSpPr/>
          <p:nvPr/>
        </p:nvSpPr>
        <p:spPr>
          <a:xfrm>
            <a:off x="3499565" y="3546008"/>
            <a:ext cx="2124200" cy="1687884"/>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a:p>
        </p:txBody>
      </p:sp>
      <p:sp>
        <p:nvSpPr>
          <p:cNvPr id="26" name="文本框 25">
            <a:extLst>
              <a:ext uri="{FF2B5EF4-FFF2-40B4-BE49-F238E27FC236}">
                <a16:creationId xmlns:a16="http://schemas.microsoft.com/office/drawing/2014/main" id="{3447ED9B-097B-024A-761D-52CB15EA14A9}"/>
              </a:ext>
            </a:extLst>
          </p:cNvPr>
          <p:cNvSpPr txBox="1"/>
          <p:nvPr/>
        </p:nvSpPr>
        <p:spPr>
          <a:xfrm>
            <a:off x="3733605" y="3746703"/>
            <a:ext cx="1812723" cy="307777"/>
          </a:xfrm>
          <a:prstGeom prst="rect">
            <a:avLst/>
          </a:prstGeom>
          <a:noFill/>
        </p:spPr>
        <p:txBody>
          <a:bodyPr wrap="square">
            <a:spAutoFit/>
          </a:bodyPr>
          <a:lstStyle/>
          <a:p>
            <a:r>
              <a:rPr lang="en-US" altLang="zh-CN" sz="1400" dirty="0">
                <a:ln w="0"/>
                <a:solidFill>
                  <a:schemeClr val="accent1"/>
                </a:solidFill>
                <a:effectLst>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packet processing</a:t>
            </a:r>
            <a:endParaRPr lang="zh-CN" altLang="en-US" sz="1400" dirty="0">
              <a:ln w="0"/>
              <a:solidFill>
                <a:schemeClr val="accent1"/>
              </a:solidFill>
              <a:effectLst>
                <a:outerShdw blurRad="38100" dist="25400" dir="5400000" algn="ctr" rotWithShape="0">
                  <a:srgbClr val="6E747A">
                    <a:alpha val="43000"/>
                  </a:srgbClr>
                </a:outerShdw>
              </a:effectLst>
              <a:latin typeface="Arial" panose="020B0604020202020204" pitchFamily="34" charset="0"/>
              <a:cs typeface="Arial" panose="020B0604020202020204" pitchFamily="34" charset="0"/>
            </a:endParaRPr>
          </a:p>
        </p:txBody>
      </p:sp>
      <p:sp>
        <p:nvSpPr>
          <p:cNvPr id="27" name="矩形 26">
            <a:extLst>
              <a:ext uri="{FF2B5EF4-FFF2-40B4-BE49-F238E27FC236}">
                <a16:creationId xmlns:a16="http://schemas.microsoft.com/office/drawing/2014/main" id="{06EE1FE5-0B3C-3826-4E8B-0A3F51AA860D}"/>
              </a:ext>
            </a:extLst>
          </p:cNvPr>
          <p:cNvSpPr/>
          <p:nvPr/>
        </p:nvSpPr>
        <p:spPr>
          <a:xfrm>
            <a:off x="3837766" y="4300096"/>
            <a:ext cx="1467470" cy="27699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Arial" panose="020B0604020202020204" pitchFamily="34" charset="0"/>
                <a:cs typeface="Arial" panose="020B0604020202020204" pitchFamily="34" charset="0"/>
              </a:rPr>
              <a:t>forwarding table</a:t>
            </a:r>
            <a:endParaRPr lang="zh-CN" altLang="en-US" sz="1400" dirty="0">
              <a:solidFill>
                <a:schemeClr val="tx1"/>
              </a:solidFill>
              <a:latin typeface="Arial" panose="020B0604020202020204" pitchFamily="34" charset="0"/>
              <a:cs typeface="Arial" panose="020B0604020202020204" pitchFamily="34" charset="0"/>
            </a:endParaRPr>
          </a:p>
        </p:txBody>
      </p:sp>
      <p:sp>
        <p:nvSpPr>
          <p:cNvPr id="28" name="文本框 27">
            <a:extLst>
              <a:ext uri="{FF2B5EF4-FFF2-40B4-BE49-F238E27FC236}">
                <a16:creationId xmlns:a16="http://schemas.microsoft.com/office/drawing/2014/main" id="{D42FBCB1-F022-4BD9-D837-D45D08367FD3}"/>
              </a:ext>
            </a:extLst>
          </p:cNvPr>
          <p:cNvSpPr txBox="1"/>
          <p:nvPr/>
        </p:nvSpPr>
        <p:spPr>
          <a:xfrm>
            <a:off x="3837766" y="5311249"/>
            <a:ext cx="1656733" cy="369332"/>
          </a:xfrm>
          <a:prstGeom prst="rect">
            <a:avLst/>
          </a:prstGeom>
          <a:noFill/>
        </p:spPr>
        <p:txBody>
          <a:bodyPr wrap="square">
            <a:spAutoFit/>
          </a:bodyPr>
          <a:lstStyle/>
          <a:p>
            <a:r>
              <a:rPr lang="zh-CN" altLang="en-US" dirty="0">
                <a:ln w="0"/>
                <a:solidFill>
                  <a:schemeClr val="accent1"/>
                </a:solidFill>
                <a:effectLst>
                  <a:outerShdw blurRad="38100" dist="25400" dir="5400000" algn="ctr" rotWithShape="0">
                    <a:srgbClr val="6E747A">
                      <a:alpha val="43000"/>
                    </a:srgbClr>
                  </a:outerShdw>
                </a:effectLst>
              </a:rPr>
              <a:t>switch fabric</a:t>
            </a:r>
          </a:p>
        </p:txBody>
      </p:sp>
      <p:sp>
        <p:nvSpPr>
          <p:cNvPr id="29" name="文本框 28">
            <a:extLst>
              <a:ext uri="{FF2B5EF4-FFF2-40B4-BE49-F238E27FC236}">
                <a16:creationId xmlns:a16="http://schemas.microsoft.com/office/drawing/2014/main" id="{DC783653-0A8A-A962-E54C-E17E860A4F7B}"/>
              </a:ext>
            </a:extLst>
          </p:cNvPr>
          <p:cNvSpPr txBox="1"/>
          <p:nvPr/>
        </p:nvSpPr>
        <p:spPr>
          <a:xfrm>
            <a:off x="1318712" y="3268410"/>
            <a:ext cx="1419101" cy="307777"/>
          </a:xfrm>
          <a:prstGeom prst="rect">
            <a:avLst/>
          </a:prstGeom>
          <a:noFill/>
        </p:spPr>
        <p:txBody>
          <a:bodyPr wrap="square" rtlCol="0">
            <a:spAutoFit/>
          </a:bodyPr>
          <a:lstStyle/>
          <a:p>
            <a:pPr algn="ctr"/>
            <a:r>
              <a:rPr lang="en-US" altLang="zh-CN" sz="1400" dirty="0">
                <a:ln w="0"/>
                <a:solidFill>
                  <a:schemeClr val="accent1"/>
                </a:solidFill>
                <a:effectLst>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Input port </a:t>
            </a:r>
            <a:endParaRPr lang="zh-CN" altLang="en-US" sz="1400" dirty="0">
              <a:ln w="0"/>
              <a:solidFill>
                <a:schemeClr val="accent1"/>
              </a:solidFill>
              <a:effectLst>
                <a:outerShdw blurRad="38100" dist="25400" dir="5400000" algn="ctr" rotWithShape="0">
                  <a:srgbClr val="6E747A">
                    <a:alpha val="43000"/>
                  </a:srgbClr>
                </a:outerShdw>
              </a:effectLst>
              <a:latin typeface="Arial" panose="020B0604020202020204" pitchFamily="34" charset="0"/>
              <a:cs typeface="Arial" panose="020B0604020202020204" pitchFamily="34" charset="0"/>
            </a:endParaRPr>
          </a:p>
        </p:txBody>
      </p:sp>
      <p:sp>
        <p:nvSpPr>
          <p:cNvPr id="30" name="文本框 29">
            <a:extLst>
              <a:ext uri="{FF2B5EF4-FFF2-40B4-BE49-F238E27FC236}">
                <a16:creationId xmlns:a16="http://schemas.microsoft.com/office/drawing/2014/main" id="{DECFEB9B-3205-7DDC-550E-FD1E763F20E3}"/>
              </a:ext>
            </a:extLst>
          </p:cNvPr>
          <p:cNvSpPr txBox="1"/>
          <p:nvPr/>
        </p:nvSpPr>
        <p:spPr>
          <a:xfrm>
            <a:off x="1294962" y="4927410"/>
            <a:ext cx="1419101" cy="307777"/>
          </a:xfrm>
          <a:prstGeom prst="rect">
            <a:avLst/>
          </a:prstGeom>
          <a:noFill/>
        </p:spPr>
        <p:txBody>
          <a:bodyPr wrap="square" rtlCol="0">
            <a:spAutoFit/>
          </a:bodyPr>
          <a:lstStyle/>
          <a:p>
            <a:pPr algn="ctr"/>
            <a:r>
              <a:rPr lang="en-US" altLang="zh-CN" sz="1400" dirty="0">
                <a:ln w="0"/>
                <a:solidFill>
                  <a:schemeClr val="accent1"/>
                </a:solidFill>
                <a:effectLst>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Input port </a:t>
            </a:r>
            <a:endParaRPr lang="zh-CN" altLang="en-US" sz="1400" dirty="0">
              <a:ln w="0"/>
              <a:solidFill>
                <a:schemeClr val="accent1"/>
              </a:solidFill>
              <a:effectLst>
                <a:outerShdw blurRad="38100" dist="25400" dir="5400000" algn="ctr" rotWithShape="0">
                  <a:srgbClr val="6E747A">
                    <a:alpha val="43000"/>
                  </a:srgbClr>
                </a:outerShdw>
              </a:effectLst>
              <a:latin typeface="Arial" panose="020B0604020202020204" pitchFamily="34" charset="0"/>
              <a:cs typeface="Arial" panose="020B0604020202020204" pitchFamily="34" charset="0"/>
            </a:endParaRPr>
          </a:p>
        </p:txBody>
      </p:sp>
      <p:sp>
        <p:nvSpPr>
          <p:cNvPr id="31" name="文本框 30">
            <a:extLst>
              <a:ext uri="{FF2B5EF4-FFF2-40B4-BE49-F238E27FC236}">
                <a16:creationId xmlns:a16="http://schemas.microsoft.com/office/drawing/2014/main" id="{F570F335-8F4B-5643-D146-1DF1CFB99825}"/>
              </a:ext>
            </a:extLst>
          </p:cNvPr>
          <p:cNvSpPr txBox="1"/>
          <p:nvPr/>
        </p:nvSpPr>
        <p:spPr>
          <a:xfrm>
            <a:off x="6090613" y="3238231"/>
            <a:ext cx="1419101" cy="307777"/>
          </a:xfrm>
          <a:prstGeom prst="rect">
            <a:avLst/>
          </a:prstGeom>
          <a:noFill/>
        </p:spPr>
        <p:txBody>
          <a:bodyPr wrap="square" rtlCol="0">
            <a:spAutoFit/>
          </a:bodyPr>
          <a:lstStyle/>
          <a:p>
            <a:pPr algn="ctr"/>
            <a:r>
              <a:rPr lang="en-US" altLang="zh-CN" sz="1400" dirty="0">
                <a:ln w="0"/>
                <a:solidFill>
                  <a:schemeClr val="accent1"/>
                </a:solidFill>
                <a:effectLst>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output port </a:t>
            </a:r>
            <a:endParaRPr lang="zh-CN" altLang="en-US" sz="1400" dirty="0">
              <a:ln w="0"/>
              <a:solidFill>
                <a:schemeClr val="accent1"/>
              </a:solidFill>
              <a:effectLst>
                <a:outerShdw blurRad="38100" dist="25400" dir="5400000" algn="ctr" rotWithShape="0">
                  <a:srgbClr val="6E747A">
                    <a:alpha val="43000"/>
                  </a:srgbClr>
                </a:outerShdw>
              </a:effectLst>
              <a:latin typeface="Arial" panose="020B0604020202020204" pitchFamily="34" charset="0"/>
              <a:cs typeface="Arial" panose="020B0604020202020204" pitchFamily="34" charset="0"/>
            </a:endParaRPr>
          </a:p>
        </p:txBody>
      </p:sp>
      <p:sp>
        <p:nvSpPr>
          <p:cNvPr id="32" name="文本框 31">
            <a:extLst>
              <a:ext uri="{FF2B5EF4-FFF2-40B4-BE49-F238E27FC236}">
                <a16:creationId xmlns:a16="http://schemas.microsoft.com/office/drawing/2014/main" id="{D8F82A1E-8F33-C7F1-9AF3-94A0F50FD1B6}"/>
              </a:ext>
            </a:extLst>
          </p:cNvPr>
          <p:cNvSpPr txBox="1"/>
          <p:nvPr/>
        </p:nvSpPr>
        <p:spPr>
          <a:xfrm>
            <a:off x="6159884" y="4912564"/>
            <a:ext cx="1419101" cy="307777"/>
          </a:xfrm>
          <a:prstGeom prst="rect">
            <a:avLst/>
          </a:prstGeom>
          <a:noFill/>
        </p:spPr>
        <p:txBody>
          <a:bodyPr wrap="square" rtlCol="0">
            <a:spAutoFit/>
          </a:bodyPr>
          <a:lstStyle/>
          <a:p>
            <a:pPr algn="ctr"/>
            <a:r>
              <a:rPr lang="en-US" altLang="zh-CN" sz="1400" dirty="0">
                <a:ln w="0"/>
                <a:solidFill>
                  <a:schemeClr val="accent1"/>
                </a:solidFill>
                <a:effectLst>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output port </a:t>
            </a:r>
            <a:endParaRPr lang="zh-CN" altLang="en-US" sz="1400" dirty="0">
              <a:ln w="0"/>
              <a:solidFill>
                <a:schemeClr val="accent1"/>
              </a:solidFill>
              <a:effectLst>
                <a:outerShdw blurRad="38100" dist="25400" dir="5400000" algn="ctr" rotWithShape="0">
                  <a:srgbClr val="6E747A">
                    <a:alpha val="43000"/>
                  </a:srgbClr>
                </a:outerShdw>
              </a:effectLst>
              <a:latin typeface="Arial" panose="020B0604020202020204" pitchFamily="34" charset="0"/>
              <a:cs typeface="Arial" panose="020B0604020202020204" pitchFamily="34" charset="0"/>
            </a:endParaRPr>
          </a:p>
        </p:txBody>
      </p:sp>
      <p:sp>
        <p:nvSpPr>
          <p:cNvPr id="33" name="文本框 32">
            <a:extLst>
              <a:ext uri="{FF2B5EF4-FFF2-40B4-BE49-F238E27FC236}">
                <a16:creationId xmlns:a16="http://schemas.microsoft.com/office/drawing/2014/main" id="{8BB3A550-C06D-33F4-13BC-10DB749ADA60}"/>
              </a:ext>
            </a:extLst>
          </p:cNvPr>
          <p:cNvSpPr txBox="1"/>
          <p:nvPr/>
        </p:nvSpPr>
        <p:spPr>
          <a:xfrm>
            <a:off x="1601513" y="4222454"/>
            <a:ext cx="861774" cy="821220"/>
          </a:xfrm>
          <a:prstGeom prst="rect">
            <a:avLst/>
          </a:prstGeom>
          <a:noFill/>
        </p:spPr>
        <p:txBody>
          <a:bodyPr vert="eaVert" wrap="square" rtlCol="0">
            <a:spAutoFit/>
          </a:bodyPr>
          <a:lstStyle/>
          <a:p>
            <a:r>
              <a:rPr lang="en-US" altLang="zh-CN" sz="4400" dirty="0"/>
              <a:t>…</a:t>
            </a:r>
            <a:endParaRPr lang="zh-CN" altLang="en-US" sz="4400" dirty="0"/>
          </a:p>
        </p:txBody>
      </p:sp>
      <p:sp>
        <p:nvSpPr>
          <p:cNvPr id="34" name="文本框 33">
            <a:extLst>
              <a:ext uri="{FF2B5EF4-FFF2-40B4-BE49-F238E27FC236}">
                <a16:creationId xmlns:a16="http://schemas.microsoft.com/office/drawing/2014/main" id="{555975DA-216F-06EC-399D-6EE1A021E1DA}"/>
              </a:ext>
            </a:extLst>
          </p:cNvPr>
          <p:cNvSpPr txBox="1"/>
          <p:nvPr/>
        </p:nvSpPr>
        <p:spPr>
          <a:xfrm>
            <a:off x="6385517" y="4203030"/>
            <a:ext cx="861774" cy="821220"/>
          </a:xfrm>
          <a:prstGeom prst="rect">
            <a:avLst/>
          </a:prstGeom>
          <a:noFill/>
        </p:spPr>
        <p:txBody>
          <a:bodyPr vert="eaVert" wrap="square" rtlCol="0">
            <a:spAutoFit/>
          </a:bodyPr>
          <a:lstStyle/>
          <a:p>
            <a:r>
              <a:rPr lang="en-US" altLang="zh-CN" sz="4400" dirty="0"/>
              <a:t>…</a:t>
            </a:r>
            <a:endParaRPr lang="zh-CN" altLang="en-US" sz="4400" dirty="0"/>
          </a:p>
        </p:txBody>
      </p:sp>
      <p:sp>
        <p:nvSpPr>
          <p:cNvPr id="35" name="箭头: 上下 34">
            <a:extLst>
              <a:ext uri="{FF2B5EF4-FFF2-40B4-BE49-F238E27FC236}">
                <a16:creationId xmlns:a16="http://schemas.microsoft.com/office/drawing/2014/main" id="{AEE90E8E-52A8-70AE-C619-2A7075A5A34F}"/>
              </a:ext>
            </a:extLst>
          </p:cNvPr>
          <p:cNvSpPr/>
          <p:nvPr/>
        </p:nvSpPr>
        <p:spPr>
          <a:xfrm>
            <a:off x="4405428" y="2389945"/>
            <a:ext cx="469075" cy="848286"/>
          </a:xfrm>
          <a:prstGeom prst="upDownArrow">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sp>
        <p:nvSpPr>
          <p:cNvPr id="36" name="矩形 35">
            <a:extLst>
              <a:ext uri="{FF2B5EF4-FFF2-40B4-BE49-F238E27FC236}">
                <a16:creationId xmlns:a16="http://schemas.microsoft.com/office/drawing/2014/main" id="{0F92F1FF-9A56-CC00-3360-9393B521C80D}"/>
              </a:ext>
            </a:extLst>
          </p:cNvPr>
          <p:cNvSpPr/>
          <p:nvPr/>
        </p:nvSpPr>
        <p:spPr>
          <a:xfrm>
            <a:off x="1066359" y="3621078"/>
            <a:ext cx="647205" cy="242648"/>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1000" dirty="0"/>
              <a:t>physical</a:t>
            </a:r>
            <a:endParaRPr lang="zh-CN" altLang="en-US" sz="1000" dirty="0"/>
          </a:p>
        </p:txBody>
      </p:sp>
      <p:sp>
        <p:nvSpPr>
          <p:cNvPr id="37" name="矩形 36">
            <a:extLst>
              <a:ext uri="{FF2B5EF4-FFF2-40B4-BE49-F238E27FC236}">
                <a16:creationId xmlns:a16="http://schemas.microsoft.com/office/drawing/2014/main" id="{98986B33-FE47-7759-1866-FAF9C3AF848B}"/>
              </a:ext>
            </a:extLst>
          </p:cNvPr>
          <p:cNvSpPr/>
          <p:nvPr/>
        </p:nvSpPr>
        <p:spPr>
          <a:xfrm>
            <a:off x="1775906" y="3621078"/>
            <a:ext cx="647205" cy="24264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CN" sz="1000" dirty="0"/>
              <a:t>link</a:t>
            </a:r>
            <a:endParaRPr lang="zh-CN" altLang="en-US" sz="1000" dirty="0"/>
          </a:p>
        </p:txBody>
      </p:sp>
      <p:sp>
        <p:nvSpPr>
          <p:cNvPr id="38" name="矩形 37">
            <a:extLst>
              <a:ext uri="{FF2B5EF4-FFF2-40B4-BE49-F238E27FC236}">
                <a16:creationId xmlns:a16="http://schemas.microsoft.com/office/drawing/2014/main" id="{DDFC258B-FE92-D2DB-C7CF-69430EFFB45C}"/>
              </a:ext>
            </a:extLst>
          </p:cNvPr>
          <p:cNvSpPr/>
          <p:nvPr/>
        </p:nvSpPr>
        <p:spPr>
          <a:xfrm>
            <a:off x="2493380" y="3614595"/>
            <a:ext cx="647205" cy="24264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sz="1000" dirty="0"/>
              <a:t>network</a:t>
            </a:r>
            <a:endParaRPr lang="zh-CN" altLang="en-US" sz="1000" dirty="0"/>
          </a:p>
        </p:txBody>
      </p:sp>
      <p:cxnSp>
        <p:nvCxnSpPr>
          <p:cNvPr id="39" name="直接箭头连接符 38">
            <a:extLst>
              <a:ext uri="{FF2B5EF4-FFF2-40B4-BE49-F238E27FC236}">
                <a16:creationId xmlns:a16="http://schemas.microsoft.com/office/drawing/2014/main" id="{F0BDD9E9-0505-6401-830E-3D4F9EF496F4}"/>
              </a:ext>
            </a:extLst>
          </p:cNvPr>
          <p:cNvCxnSpPr>
            <a:endCxn id="36" idx="1"/>
          </p:cNvCxnSpPr>
          <p:nvPr/>
        </p:nvCxnSpPr>
        <p:spPr>
          <a:xfrm>
            <a:off x="837763" y="3742402"/>
            <a:ext cx="22859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直接箭头连接符 39">
            <a:extLst>
              <a:ext uri="{FF2B5EF4-FFF2-40B4-BE49-F238E27FC236}">
                <a16:creationId xmlns:a16="http://schemas.microsoft.com/office/drawing/2014/main" id="{BF566106-EECC-CB4D-623F-ED1A46DE6CEB}"/>
              </a:ext>
            </a:extLst>
          </p:cNvPr>
          <p:cNvCxnSpPr/>
          <p:nvPr/>
        </p:nvCxnSpPr>
        <p:spPr>
          <a:xfrm>
            <a:off x="1651216" y="3742402"/>
            <a:ext cx="22859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a:extLst>
              <a:ext uri="{FF2B5EF4-FFF2-40B4-BE49-F238E27FC236}">
                <a16:creationId xmlns:a16="http://schemas.microsoft.com/office/drawing/2014/main" id="{878167F3-0D64-B8A0-890E-4E1AF4D0F51C}"/>
              </a:ext>
            </a:extLst>
          </p:cNvPr>
          <p:cNvCxnSpPr/>
          <p:nvPr/>
        </p:nvCxnSpPr>
        <p:spPr>
          <a:xfrm>
            <a:off x="2295459" y="3742402"/>
            <a:ext cx="22859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直接箭头连接符 41">
            <a:extLst>
              <a:ext uri="{FF2B5EF4-FFF2-40B4-BE49-F238E27FC236}">
                <a16:creationId xmlns:a16="http://schemas.microsoft.com/office/drawing/2014/main" id="{216DE481-BD0E-2453-3EB4-55D1663B8461}"/>
              </a:ext>
            </a:extLst>
          </p:cNvPr>
          <p:cNvCxnSpPr>
            <a:cxnSpLocks/>
          </p:cNvCxnSpPr>
          <p:nvPr/>
        </p:nvCxnSpPr>
        <p:spPr>
          <a:xfrm>
            <a:off x="3203427" y="3742550"/>
            <a:ext cx="29613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矩形 42">
            <a:extLst>
              <a:ext uri="{FF2B5EF4-FFF2-40B4-BE49-F238E27FC236}">
                <a16:creationId xmlns:a16="http://schemas.microsoft.com/office/drawing/2014/main" id="{12070F3B-6E5A-7305-5926-3B27B588533A}"/>
              </a:ext>
            </a:extLst>
          </p:cNvPr>
          <p:cNvSpPr/>
          <p:nvPr/>
        </p:nvSpPr>
        <p:spPr>
          <a:xfrm>
            <a:off x="1004017" y="5307420"/>
            <a:ext cx="2205093" cy="32440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44" name="矩形 43">
            <a:extLst>
              <a:ext uri="{FF2B5EF4-FFF2-40B4-BE49-F238E27FC236}">
                <a16:creationId xmlns:a16="http://schemas.microsoft.com/office/drawing/2014/main" id="{C9E152AE-D166-0407-E941-F23766DF9D70}"/>
              </a:ext>
            </a:extLst>
          </p:cNvPr>
          <p:cNvSpPr/>
          <p:nvPr/>
        </p:nvSpPr>
        <p:spPr>
          <a:xfrm>
            <a:off x="1066359" y="5352311"/>
            <a:ext cx="647205" cy="242648"/>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1000" dirty="0"/>
              <a:t>physical</a:t>
            </a:r>
            <a:endParaRPr lang="zh-CN" altLang="en-US" sz="1000" dirty="0"/>
          </a:p>
        </p:txBody>
      </p:sp>
      <p:sp>
        <p:nvSpPr>
          <p:cNvPr id="45" name="矩形 44">
            <a:extLst>
              <a:ext uri="{FF2B5EF4-FFF2-40B4-BE49-F238E27FC236}">
                <a16:creationId xmlns:a16="http://schemas.microsoft.com/office/drawing/2014/main" id="{21EED7DF-1083-57FB-FF7B-D54956519560}"/>
              </a:ext>
            </a:extLst>
          </p:cNvPr>
          <p:cNvSpPr/>
          <p:nvPr/>
        </p:nvSpPr>
        <p:spPr>
          <a:xfrm>
            <a:off x="1775906" y="5352311"/>
            <a:ext cx="647205" cy="24264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CN" sz="1000" dirty="0"/>
              <a:t>link</a:t>
            </a:r>
            <a:endParaRPr lang="zh-CN" altLang="en-US" sz="1000" dirty="0"/>
          </a:p>
        </p:txBody>
      </p:sp>
      <p:sp>
        <p:nvSpPr>
          <p:cNvPr id="46" name="矩形 45">
            <a:extLst>
              <a:ext uri="{FF2B5EF4-FFF2-40B4-BE49-F238E27FC236}">
                <a16:creationId xmlns:a16="http://schemas.microsoft.com/office/drawing/2014/main" id="{D403841C-5B04-723F-EE90-5A25971C02A2}"/>
              </a:ext>
            </a:extLst>
          </p:cNvPr>
          <p:cNvSpPr/>
          <p:nvPr/>
        </p:nvSpPr>
        <p:spPr>
          <a:xfrm>
            <a:off x="2493380" y="5345828"/>
            <a:ext cx="647205" cy="24264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sz="1000" dirty="0"/>
              <a:t>network</a:t>
            </a:r>
            <a:endParaRPr lang="zh-CN" altLang="en-US" sz="1000" dirty="0"/>
          </a:p>
        </p:txBody>
      </p:sp>
      <p:cxnSp>
        <p:nvCxnSpPr>
          <p:cNvPr id="47" name="直接箭头连接符 46">
            <a:extLst>
              <a:ext uri="{FF2B5EF4-FFF2-40B4-BE49-F238E27FC236}">
                <a16:creationId xmlns:a16="http://schemas.microsoft.com/office/drawing/2014/main" id="{F1006623-3E71-E6F8-FC1C-396FDC7AF676}"/>
              </a:ext>
            </a:extLst>
          </p:cNvPr>
          <p:cNvCxnSpPr>
            <a:endCxn id="44" idx="1"/>
          </p:cNvCxnSpPr>
          <p:nvPr/>
        </p:nvCxnSpPr>
        <p:spPr>
          <a:xfrm>
            <a:off x="837763" y="5473635"/>
            <a:ext cx="22859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直接箭头连接符 47">
            <a:extLst>
              <a:ext uri="{FF2B5EF4-FFF2-40B4-BE49-F238E27FC236}">
                <a16:creationId xmlns:a16="http://schemas.microsoft.com/office/drawing/2014/main" id="{6BD8FDB4-5DC5-437E-3450-DBB62415960F}"/>
              </a:ext>
            </a:extLst>
          </p:cNvPr>
          <p:cNvCxnSpPr/>
          <p:nvPr/>
        </p:nvCxnSpPr>
        <p:spPr>
          <a:xfrm>
            <a:off x="1651216" y="5473635"/>
            <a:ext cx="22859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直接箭头连接符 48">
            <a:extLst>
              <a:ext uri="{FF2B5EF4-FFF2-40B4-BE49-F238E27FC236}">
                <a16:creationId xmlns:a16="http://schemas.microsoft.com/office/drawing/2014/main" id="{98847D63-3B5A-B378-0AB7-92FCD8DA5A2F}"/>
              </a:ext>
            </a:extLst>
          </p:cNvPr>
          <p:cNvCxnSpPr/>
          <p:nvPr/>
        </p:nvCxnSpPr>
        <p:spPr>
          <a:xfrm>
            <a:off x="2295459" y="5473635"/>
            <a:ext cx="22859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直接箭头连接符 49">
            <a:extLst>
              <a:ext uri="{FF2B5EF4-FFF2-40B4-BE49-F238E27FC236}">
                <a16:creationId xmlns:a16="http://schemas.microsoft.com/office/drawing/2014/main" id="{15E76EC8-502D-5566-1816-973B8CB83E1A}"/>
              </a:ext>
            </a:extLst>
          </p:cNvPr>
          <p:cNvCxnSpPr>
            <a:cxnSpLocks/>
          </p:cNvCxnSpPr>
          <p:nvPr/>
        </p:nvCxnSpPr>
        <p:spPr>
          <a:xfrm>
            <a:off x="3203427" y="5473783"/>
            <a:ext cx="29613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1" name="矩形 50">
            <a:extLst>
              <a:ext uri="{FF2B5EF4-FFF2-40B4-BE49-F238E27FC236}">
                <a16:creationId xmlns:a16="http://schemas.microsoft.com/office/drawing/2014/main" id="{8C26E430-A107-8A60-E301-E1120D658C6D}"/>
              </a:ext>
            </a:extLst>
          </p:cNvPr>
          <p:cNvSpPr/>
          <p:nvPr/>
        </p:nvSpPr>
        <p:spPr>
          <a:xfrm>
            <a:off x="5928076" y="3576187"/>
            <a:ext cx="2205093" cy="32440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52" name="矩形 51">
            <a:extLst>
              <a:ext uri="{FF2B5EF4-FFF2-40B4-BE49-F238E27FC236}">
                <a16:creationId xmlns:a16="http://schemas.microsoft.com/office/drawing/2014/main" id="{58272A97-EB8D-77E5-91B3-4D04A6B70A98}"/>
              </a:ext>
            </a:extLst>
          </p:cNvPr>
          <p:cNvSpPr/>
          <p:nvPr/>
        </p:nvSpPr>
        <p:spPr>
          <a:xfrm>
            <a:off x="7419781" y="3612858"/>
            <a:ext cx="647205" cy="242648"/>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1000" dirty="0"/>
              <a:t>physical</a:t>
            </a:r>
            <a:endParaRPr lang="zh-CN" altLang="en-US" sz="1000" dirty="0"/>
          </a:p>
        </p:txBody>
      </p:sp>
      <p:sp>
        <p:nvSpPr>
          <p:cNvPr id="53" name="矩形 52">
            <a:extLst>
              <a:ext uri="{FF2B5EF4-FFF2-40B4-BE49-F238E27FC236}">
                <a16:creationId xmlns:a16="http://schemas.microsoft.com/office/drawing/2014/main" id="{D669D836-3948-FE58-2B0F-755C13A17189}"/>
              </a:ext>
            </a:extLst>
          </p:cNvPr>
          <p:cNvSpPr/>
          <p:nvPr/>
        </p:nvSpPr>
        <p:spPr>
          <a:xfrm>
            <a:off x="6707019" y="3619954"/>
            <a:ext cx="647205" cy="24264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CN" sz="1000" dirty="0"/>
              <a:t>link</a:t>
            </a:r>
            <a:endParaRPr lang="zh-CN" altLang="en-US" sz="1000" dirty="0"/>
          </a:p>
        </p:txBody>
      </p:sp>
      <p:sp>
        <p:nvSpPr>
          <p:cNvPr id="54" name="矩形 53">
            <a:extLst>
              <a:ext uri="{FF2B5EF4-FFF2-40B4-BE49-F238E27FC236}">
                <a16:creationId xmlns:a16="http://schemas.microsoft.com/office/drawing/2014/main" id="{284415BA-6EBC-9F7A-77DD-A0E694D6A557}"/>
              </a:ext>
            </a:extLst>
          </p:cNvPr>
          <p:cNvSpPr/>
          <p:nvPr/>
        </p:nvSpPr>
        <p:spPr>
          <a:xfrm>
            <a:off x="5987445" y="3619954"/>
            <a:ext cx="647205" cy="24264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sz="1000" dirty="0"/>
              <a:t>network</a:t>
            </a:r>
            <a:endParaRPr lang="zh-CN" altLang="en-US" sz="1000" dirty="0"/>
          </a:p>
        </p:txBody>
      </p:sp>
      <p:cxnSp>
        <p:nvCxnSpPr>
          <p:cNvPr id="55" name="直接箭头连接符 54">
            <a:extLst>
              <a:ext uri="{FF2B5EF4-FFF2-40B4-BE49-F238E27FC236}">
                <a16:creationId xmlns:a16="http://schemas.microsoft.com/office/drawing/2014/main" id="{4063F227-03D6-08C6-3824-41090C24C86D}"/>
              </a:ext>
            </a:extLst>
          </p:cNvPr>
          <p:cNvCxnSpPr>
            <a:cxnSpLocks/>
          </p:cNvCxnSpPr>
          <p:nvPr/>
        </p:nvCxnSpPr>
        <p:spPr>
          <a:xfrm>
            <a:off x="5631938" y="3741278"/>
            <a:ext cx="29613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直接箭头连接符 55">
            <a:extLst>
              <a:ext uri="{FF2B5EF4-FFF2-40B4-BE49-F238E27FC236}">
                <a16:creationId xmlns:a16="http://schemas.microsoft.com/office/drawing/2014/main" id="{26B61FB2-AA98-45D8-480F-7A58D02563BE}"/>
              </a:ext>
            </a:extLst>
          </p:cNvPr>
          <p:cNvCxnSpPr/>
          <p:nvPr/>
        </p:nvCxnSpPr>
        <p:spPr>
          <a:xfrm>
            <a:off x="6592721" y="3741278"/>
            <a:ext cx="22859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直接箭头连接符 56">
            <a:extLst>
              <a:ext uri="{FF2B5EF4-FFF2-40B4-BE49-F238E27FC236}">
                <a16:creationId xmlns:a16="http://schemas.microsoft.com/office/drawing/2014/main" id="{CC95AA0A-9AA7-DB27-0D69-44BBFF483906}"/>
              </a:ext>
            </a:extLst>
          </p:cNvPr>
          <p:cNvCxnSpPr/>
          <p:nvPr/>
        </p:nvCxnSpPr>
        <p:spPr>
          <a:xfrm>
            <a:off x="7239926" y="3741278"/>
            <a:ext cx="22859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8" name="矩形 57">
            <a:extLst>
              <a:ext uri="{FF2B5EF4-FFF2-40B4-BE49-F238E27FC236}">
                <a16:creationId xmlns:a16="http://schemas.microsoft.com/office/drawing/2014/main" id="{80ABB77E-7F6B-DB5C-1595-32F26230CFED}"/>
              </a:ext>
            </a:extLst>
          </p:cNvPr>
          <p:cNvSpPr/>
          <p:nvPr/>
        </p:nvSpPr>
        <p:spPr>
          <a:xfrm>
            <a:off x="5928076" y="5203214"/>
            <a:ext cx="2205093" cy="32440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59" name="矩形 58">
            <a:extLst>
              <a:ext uri="{FF2B5EF4-FFF2-40B4-BE49-F238E27FC236}">
                <a16:creationId xmlns:a16="http://schemas.microsoft.com/office/drawing/2014/main" id="{1A6186A0-48B8-95CC-C3DC-E4CC5F8509F0}"/>
              </a:ext>
            </a:extLst>
          </p:cNvPr>
          <p:cNvSpPr/>
          <p:nvPr/>
        </p:nvSpPr>
        <p:spPr>
          <a:xfrm>
            <a:off x="7419781" y="5239885"/>
            <a:ext cx="647205" cy="242648"/>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1000" dirty="0"/>
              <a:t>physical</a:t>
            </a:r>
            <a:endParaRPr lang="zh-CN" altLang="en-US" sz="1000" dirty="0"/>
          </a:p>
        </p:txBody>
      </p:sp>
      <p:sp>
        <p:nvSpPr>
          <p:cNvPr id="60" name="矩形 59">
            <a:extLst>
              <a:ext uri="{FF2B5EF4-FFF2-40B4-BE49-F238E27FC236}">
                <a16:creationId xmlns:a16="http://schemas.microsoft.com/office/drawing/2014/main" id="{C140ECD9-B637-51E8-A62D-E25CFD845B79}"/>
              </a:ext>
            </a:extLst>
          </p:cNvPr>
          <p:cNvSpPr/>
          <p:nvPr/>
        </p:nvSpPr>
        <p:spPr>
          <a:xfrm>
            <a:off x="6707019" y="5246981"/>
            <a:ext cx="647205" cy="24264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CN" sz="1000" dirty="0"/>
              <a:t>link</a:t>
            </a:r>
            <a:endParaRPr lang="zh-CN" altLang="en-US" sz="1000" dirty="0"/>
          </a:p>
        </p:txBody>
      </p:sp>
      <p:sp>
        <p:nvSpPr>
          <p:cNvPr id="61" name="矩形 60">
            <a:extLst>
              <a:ext uri="{FF2B5EF4-FFF2-40B4-BE49-F238E27FC236}">
                <a16:creationId xmlns:a16="http://schemas.microsoft.com/office/drawing/2014/main" id="{ACA05179-5A22-C977-4107-D309D874D377}"/>
              </a:ext>
            </a:extLst>
          </p:cNvPr>
          <p:cNvSpPr/>
          <p:nvPr/>
        </p:nvSpPr>
        <p:spPr>
          <a:xfrm>
            <a:off x="5987445" y="5246981"/>
            <a:ext cx="647205" cy="24264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sz="1000" dirty="0"/>
              <a:t>network</a:t>
            </a:r>
            <a:endParaRPr lang="zh-CN" altLang="en-US" sz="1000" dirty="0"/>
          </a:p>
        </p:txBody>
      </p:sp>
      <p:cxnSp>
        <p:nvCxnSpPr>
          <p:cNvPr id="62" name="直接箭头连接符 61">
            <a:extLst>
              <a:ext uri="{FF2B5EF4-FFF2-40B4-BE49-F238E27FC236}">
                <a16:creationId xmlns:a16="http://schemas.microsoft.com/office/drawing/2014/main" id="{CD7697AE-3117-646E-31DE-6A5E05866223}"/>
              </a:ext>
            </a:extLst>
          </p:cNvPr>
          <p:cNvCxnSpPr>
            <a:cxnSpLocks/>
          </p:cNvCxnSpPr>
          <p:nvPr/>
        </p:nvCxnSpPr>
        <p:spPr>
          <a:xfrm>
            <a:off x="5631938" y="5368305"/>
            <a:ext cx="29613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直接箭头连接符 62">
            <a:extLst>
              <a:ext uri="{FF2B5EF4-FFF2-40B4-BE49-F238E27FC236}">
                <a16:creationId xmlns:a16="http://schemas.microsoft.com/office/drawing/2014/main" id="{4AE96080-1686-33EA-4A87-30CF0FD25961}"/>
              </a:ext>
            </a:extLst>
          </p:cNvPr>
          <p:cNvCxnSpPr/>
          <p:nvPr/>
        </p:nvCxnSpPr>
        <p:spPr>
          <a:xfrm>
            <a:off x="6592721" y="5368305"/>
            <a:ext cx="22859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 name="直接箭头连接符 63">
            <a:extLst>
              <a:ext uri="{FF2B5EF4-FFF2-40B4-BE49-F238E27FC236}">
                <a16:creationId xmlns:a16="http://schemas.microsoft.com/office/drawing/2014/main" id="{B6E20742-9793-D081-D28A-F99BE6B718E0}"/>
              </a:ext>
            </a:extLst>
          </p:cNvPr>
          <p:cNvCxnSpPr/>
          <p:nvPr/>
        </p:nvCxnSpPr>
        <p:spPr>
          <a:xfrm>
            <a:off x="7239926" y="5368305"/>
            <a:ext cx="22859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m3d="http://schemas.microsoft.com/office/drawing/2017/model3d" Requires="am3d">
          <p:graphicFrame>
            <p:nvGraphicFramePr>
              <p:cNvPr id="116" name="3D 模型 115">
                <a:extLst>
                  <a:ext uri="{FF2B5EF4-FFF2-40B4-BE49-F238E27FC236}">
                    <a16:creationId xmlns:a16="http://schemas.microsoft.com/office/drawing/2014/main" id="{AA49FE52-D167-6414-CAFF-1CAB1A79E916}"/>
                  </a:ext>
                </a:extLst>
              </p:cNvPr>
              <p:cNvGraphicFramePr>
                <a:graphicFrameLocks noChangeAspect="1"/>
              </p:cNvGraphicFramePr>
              <p:nvPr>
                <p:extLst>
                  <p:ext uri="{D42A27DB-BD31-4B8C-83A1-F6EECF244321}">
                    <p14:modId xmlns:p14="http://schemas.microsoft.com/office/powerpoint/2010/main" val="4215149226"/>
                  </p:ext>
                </p:extLst>
              </p:nvPr>
            </p:nvGraphicFramePr>
            <p:xfrm>
              <a:off x="8658324" y="1364134"/>
              <a:ext cx="2827645" cy="3760671"/>
            </p:xfrm>
            <a:graphic>
              <a:graphicData uri="http://schemas.microsoft.com/office/drawing/2017/model3d">
                <am3d:model3d r:embed="rId3">
                  <am3d:spPr>
                    <a:xfrm>
                      <a:off x="0" y="0"/>
                      <a:ext cx="2827645" cy="3760671"/>
                    </a:xfrm>
                    <a:prstGeom prst="rect">
                      <a:avLst/>
                    </a:prstGeom>
                  </am3d:spPr>
                  <am3d:camera>
                    <am3d:pos x="0" y="0" z="65554939"/>
                    <am3d:up dx="0" dy="36000000" dz="0"/>
                    <am3d:lookAt x="0" y="0" z="0"/>
                    <am3d:perspective fov="2700000"/>
                  </am3d:camera>
                  <am3d:trans>
                    <am3d:meterPerModelUnit n="5423934" d="1000000"/>
                    <am3d:preTrans dx="57216741" dy="-19430291" dz="-11779354"/>
                    <am3d:scale>
                      <am3d:sx n="1000000" d="1000000"/>
                      <am3d:sy n="1000000" d="1000000"/>
                      <am3d:sz n="1000000" d="1000000"/>
                    </am3d:scale>
                    <am3d:rot ax="388608" ay="-75722" az="-8589"/>
                    <am3d:postTrans dx="0" dy="0" dz="0"/>
                  </am3d:trans>
                  <am3d:raster rName="Office3DRenderer" rVer="16.0.8326">
                    <am3d:blip r:embed="rId4"/>
                  </am3d:raster>
                  <am3d:objViewport viewportSz="475082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16" name="3D 模型 115">
                <a:extLst>
                  <a:ext uri="{FF2B5EF4-FFF2-40B4-BE49-F238E27FC236}">
                    <a16:creationId xmlns:a16="http://schemas.microsoft.com/office/drawing/2014/main" id="{AA49FE52-D167-6414-CAFF-1CAB1A79E916}"/>
                  </a:ext>
                </a:extLst>
              </p:cNvPr>
              <p:cNvPicPr>
                <a:picLocks noGrp="1" noRot="1" noChangeAspect="1" noMove="1" noResize="1" noEditPoints="1" noAdjustHandles="1" noChangeArrowheads="1" noChangeShapeType="1" noCrop="1"/>
              </p:cNvPicPr>
              <p:nvPr/>
            </p:nvPicPr>
            <p:blipFill>
              <a:blip r:embed="rId4"/>
              <a:stretch>
                <a:fillRect/>
              </a:stretch>
            </p:blipFill>
            <p:spPr>
              <a:xfrm>
                <a:off x="8658324" y="1364134"/>
                <a:ext cx="2827645" cy="3760671"/>
              </a:xfrm>
              <a:prstGeom prst="rect">
                <a:avLst/>
              </a:prstGeom>
            </p:spPr>
          </p:pic>
        </mc:Fallback>
      </mc:AlternateContent>
    </p:spTree>
    <p:extLst>
      <p:ext uri="{BB962C8B-B14F-4D97-AF65-F5344CB8AC3E}">
        <p14:creationId xmlns:p14="http://schemas.microsoft.com/office/powerpoint/2010/main" val="202119324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custDataLst>
              <p:tags r:id="rId1"/>
            </p:custDataLst>
          </p:nvPr>
        </p:nvSpPr>
        <p:spPr>
          <a:xfrm>
            <a:off x="4864028" y="2095143"/>
            <a:ext cx="2463944" cy="769441"/>
          </a:xfrm>
          <a:prstGeom prst="rect">
            <a:avLst/>
          </a:prstGeom>
          <a:noFill/>
        </p:spPr>
        <p:txBody>
          <a:bodyPr wrap="non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44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Arial" panose="020B0604020202020204"/>
                <a:ea typeface="微软雅黑" panose="020B0503020204020204" charset="-122"/>
                <a:sym typeface="Arial" panose="020B0604020202020204"/>
              </a:rPr>
              <a:t>PART 02</a:t>
            </a:r>
            <a:endParaRPr kumimoji="0" lang="zh-CN" altLang="en-US" sz="44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Arial" panose="020B0604020202020204"/>
              <a:ea typeface="微软雅黑" panose="020B0503020204020204" charset="-122"/>
              <a:sym typeface="Arial" panose="020B0604020202020204"/>
            </a:endParaRPr>
          </a:p>
        </p:txBody>
      </p:sp>
      <p:grpSp>
        <p:nvGrpSpPr>
          <p:cNvPr id="12" name="组合 11"/>
          <p:cNvGrpSpPr/>
          <p:nvPr/>
        </p:nvGrpSpPr>
        <p:grpSpPr>
          <a:xfrm>
            <a:off x="3660107" y="2995681"/>
            <a:ext cx="4871786" cy="742882"/>
            <a:chOff x="3660107" y="2995681"/>
            <a:chExt cx="4871786" cy="742882"/>
          </a:xfrm>
        </p:grpSpPr>
        <p:sp>
          <p:nvSpPr>
            <p:cNvPr id="13" name="矩形 12"/>
            <p:cNvSpPr/>
            <p:nvPr>
              <p:custDataLst>
                <p:tags r:id="rId2"/>
              </p:custDataLst>
            </p:nvPr>
          </p:nvSpPr>
          <p:spPr>
            <a:xfrm>
              <a:off x="3660107" y="2995681"/>
              <a:ext cx="4871786" cy="742882"/>
            </a:xfrm>
            <a:prstGeom prst="rect">
              <a:avLst/>
            </a:prstGeom>
            <a:solidFill>
              <a:srgbClr val="02238E"/>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a:ea typeface="微软雅黑" panose="020B0503020204020204" charset="-122"/>
                <a:sym typeface="Arial" panose="020B0604020202020204"/>
              </a:endParaRPr>
            </a:p>
          </p:txBody>
        </p:sp>
        <p:sp>
          <p:nvSpPr>
            <p:cNvPr id="14" name="文本框 13"/>
            <p:cNvSpPr txBox="1"/>
            <p:nvPr>
              <p:custDataLst>
                <p:tags r:id="rId3"/>
              </p:custDataLst>
            </p:nvPr>
          </p:nvSpPr>
          <p:spPr>
            <a:xfrm>
              <a:off x="3949699" y="3071886"/>
              <a:ext cx="4292602" cy="645160"/>
            </a:xfrm>
            <a:prstGeom prst="rect">
              <a:avLst/>
            </a:prstGeom>
            <a:noFill/>
          </p:spPr>
          <p:txBody>
            <a:bodyPr wrap="square" rtlCol="0">
              <a:spAutoFit/>
              <a:scene3d>
                <a:camera prst="orthographicFront"/>
                <a:lightRig rig="threePt" dir="t"/>
              </a:scene3d>
              <a:sp3d contourW="12700"/>
            </a:bodyPr>
            <a:lstStyle>
              <a:defPPr>
                <a:defRPr lang="zh-CN"/>
              </a:defPPr>
              <a:lvl1pPr marR="0" lvl="0" indent="0" algn="ctr" fontAlgn="auto">
                <a:lnSpc>
                  <a:spcPct val="100000"/>
                </a:lnSpc>
                <a:spcBef>
                  <a:spcPts val="0"/>
                </a:spcBef>
                <a:spcAft>
                  <a:spcPts val="0"/>
                </a:spcAft>
                <a:buClrTx/>
                <a:buSzTx/>
                <a:buFontTx/>
                <a:buNone/>
                <a:defRPr kumimoji="0" sz="3600" b="1" i="0" u="none" strike="noStrike" cap="none" spc="0" normalizeH="0" baseline="0">
                  <a:ln>
                    <a:noFill/>
                  </a:ln>
                  <a:solidFill>
                    <a:prstClr val="white"/>
                  </a:solidFill>
                  <a:effectLst>
                    <a:outerShdw blurRad="38100" dist="38100" dir="2700000" algn="tl">
                      <a:srgbClr val="000000">
                        <a:alpha val="43137"/>
                      </a:srgbClr>
                    </a:outerShdw>
                  </a:effectLst>
                  <a:uLnTx/>
                  <a:uFillTx/>
                  <a:latin typeface="Arial" panose="020B0604020202020204"/>
                  <a:ea typeface="微软雅黑" panose="020B0503020204020204" charset="-122"/>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noProof="0" dirty="0">
                  <a:effectLst/>
                  <a:sym typeface="Arial" panose="020B0604020202020204"/>
                </a:rPr>
                <a:t>Remote access</a:t>
              </a:r>
              <a:endParaRPr lang="zh-CN" altLang="en-US" dirty="0">
                <a:sym typeface="Arial" panose="020B0604020202020204"/>
              </a:endParaRPr>
            </a:p>
          </p:txBody>
        </p:sp>
      </p:grpSp>
      <p:sp>
        <p:nvSpPr>
          <p:cNvPr id="2" name="矩形 1">
            <a:extLst>
              <a:ext uri="{FF2B5EF4-FFF2-40B4-BE49-F238E27FC236}">
                <a16:creationId xmlns:a16="http://schemas.microsoft.com/office/drawing/2014/main" id="{78ACC24D-320E-305B-1017-630CC4407011}"/>
              </a:ext>
            </a:extLst>
          </p:cNvPr>
          <p:cNvSpPr/>
          <p:nvPr/>
        </p:nvSpPr>
        <p:spPr>
          <a:xfrm>
            <a:off x="0" y="6424240"/>
            <a:ext cx="12139246" cy="433755"/>
          </a:xfrm>
          <a:prstGeom prst="rect">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zh-CN" altLang="en-US" dirty="0"/>
          </a:p>
        </p:txBody>
      </p:sp>
      <p:sp>
        <p:nvSpPr>
          <p:cNvPr id="3" name="矩形 2">
            <a:extLst>
              <a:ext uri="{FF2B5EF4-FFF2-40B4-BE49-F238E27FC236}">
                <a16:creationId xmlns:a16="http://schemas.microsoft.com/office/drawing/2014/main" id="{38722266-6874-A092-E80C-3A8B02DCE1FE}"/>
              </a:ext>
            </a:extLst>
          </p:cNvPr>
          <p:cNvSpPr/>
          <p:nvPr/>
        </p:nvSpPr>
        <p:spPr>
          <a:xfrm>
            <a:off x="1" y="6424248"/>
            <a:ext cx="1981200" cy="433752"/>
          </a:xfrm>
          <a:prstGeom prst="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r>
              <a:rPr lang="en-US" altLang="zh-CN" sz="1200" b="1" dirty="0">
                <a:solidFill>
                  <a:prstClr val="white"/>
                </a:solidFill>
                <a:latin typeface="Arial" panose="020B0604020202020204"/>
                <a:ea typeface="微软雅黑" panose="020B0503020204020204" charset="-122"/>
                <a:sym typeface="Arial" panose="020B0604020202020204"/>
              </a:rPr>
              <a:t>Introduction to Routers</a:t>
            </a:r>
          </a:p>
        </p:txBody>
      </p:sp>
      <p:sp>
        <p:nvSpPr>
          <p:cNvPr id="4" name="矩形 3">
            <a:extLst>
              <a:ext uri="{FF2B5EF4-FFF2-40B4-BE49-F238E27FC236}">
                <a16:creationId xmlns:a16="http://schemas.microsoft.com/office/drawing/2014/main" id="{05CE2225-C035-4236-388B-37F2A091B4E6}"/>
              </a:ext>
            </a:extLst>
          </p:cNvPr>
          <p:cNvSpPr/>
          <p:nvPr/>
        </p:nvSpPr>
        <p:spPr>
          <a:xfrm>
            <a:off x="4056183" y="6424248"/>
            <a:ext cx="1913478" cy="433752"/>
          </a:xfrm>
          <a:prstGeom prst="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r>
              <a:rPr lang="en-US" altLang="zh-CN" sz="1200" b="1" dirty="0">
                <a:solidFill>
                  <a:prstClr val="white"/>
                </a:solidFill>
                <a:latin typeface="Arial" panose="020B0604020202020204"/>
                <a:ea typeface="微软雅黑" panose="020B0503020204020204" charset="-122"/>
                <a:sym typeface="Arial" panose="020B0604020202020204"/>
              </a:rPr>
              <a:t>Working Modes</a:t>
            </a:r>
            <a:endParaRPr lang="zh-CN" altLang="en-US" sz="1200" b="1" dirty="0">
              <a:solidFill>
                <a:prstClr val="white"/>
              </a:solidFill>
              <a:latin typeface="Arial" panose="020B0604020202020204"/>
              <a:ea typeface="微软雅黑" panose="020B0503020204020204" charset="-122"/>
            </a:endParaRPr>
          </a:p>
        </p:txBody>
      </p:sp>
      <p:sp>
        <p:nvSpPr>
          <p:cNvPr id="5" name="矩形 4">
            <a:extLst>
              <a:ext uri="{FF2B5EF4-FFF2-40B4-BE49-F238E27FC236}">
                <a16:creationId xmlns:a16="http://schemas.microsoft.com/office/drawing/2014/main" id="{57799B90-6008-BAC4-F12E-8EB5F97F06EC}"/>
              </a:ext>
            </a:extLst>
          </p:cNvPr>
          <p:cNvSpPr/>
          <p:nvPr/>
        </p:nvSpPr>
        <p:spPr>
          <a:xfrm>
            <a:off x="5969662" y="6424244"/>
            <a:ext cx="1972366" cy="433752"/>
          </a:xfrm>
          <a:prstGeom prst="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r>
              <a:rPr lang="en-US" altLang="zh-CN" sz="1200" b="1">
                <a:solidFill>
                  <a:prstClr val="white"/>
                </a:solidFill>
                <a:latin typeface="Arial" panose="020B0604020202020204"/>
                <a:ea typeface="微软雅黑" panose="020B0503020204020204" charset="-122"/>
                <a:sym typeface="Arial" panose="020B0604020202020204"/>
              </a:rPr>
              <a:t>Commands</a:t>
            </a:r>
            <a:endParaRPr lang="en-US" altLang="zh-CN" sz="1200" b="1" dirty="0">
              <a:solidFill>
                <a:prstClr val="white"/>
              </a:solidFill>
              <a:latin typeface="Arial" panose="020B0604020202020204"/>
              <a:ea typeface="微软雅黑" panose="020B0503020204020204" charset="-122"/>
              <a:sym typeface="Arial" panose="020B0604020202020204"/>
            </a:endParaRPr>
          </a:p>
        </p:txBody>
      </p:sp>
      <p:sp>
        <p:nvSpPr>
          <p:cNvPr id="6" name="矩形 5">
            <a:extLst>
              <a:ext uri="{FF2B5EF4-FFF2-40B4-BE49-F238E27FC236}">
                <a16:creationId xmlns:a16="http://schemas.microsoft.com/office/drawing/2014/main" id="{64DDD4D7-9620-FF3A-3E6E-D312E7DCFD27}"/>
              </a:ext>
            </a:extLst>
          </p:cNvPr>
          <p:cNvSpPr/>
          <p:nvPr/>
        </p:nvSpPr>
        <p:spPr>
          <a:xfrm>
            <a:off x="7942028" y="6424244"/>
            <a:ext cx="2069480" cy="433752"/>
          </a:xfrm>
          <a:prstGeom prst="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defRPr/>
            </a:pPr>
            <a:r>
              <a:rPr lang="en-US" altLang="zh-CN" sz="1200" b="1" dirty="0">
                <a:solidFill>
                  <a:prstClr val="white"/>
                </a:solidFill>
                <a:latin typeface="Arial" panose="020B0604020202020204"/>
                <a:ea typeface="微软雅黑" panose="020B0503020204020204" charset="-122"/>
                <a:sym typeface="Arial" panose="020B0604020202020204"/>
              </a:rPr>
              <a:t>Manual Configuration</a:t>
            </a:r>
          </a:p>
        </p:txBody>
      </p:sp>
      <p:sp>
        <p:nvSpPr>
          <p:cNvPr id="7" name="矩形 6">
            <a:extLst>
              <a:ext uri="{FF2B5EF4-FFF2-40B4-BE49-F238E27FC236}">
                <a16:creationId xmlns:a16="http://schemas.microsoft.com/office/drawing/2014/main" id="{440BA8C4-A89E-6C0F-25E3-033C3C1300A1}"/>
              </a:ext>
            </a:extLst>
          </p:cNvPr>
          <p:cNvSpPr/>
          <p:nvPr/>
        </p:nvSpPr>
        <p:spPr>
          <a:xfrm>
            <a:off x="10011509" y="6424248"/>
            <a:ext cx="2180490" cy="433752"/>
          </a:xfrm>
          <a:prstGeom prst="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defRPr/>
            </a:pPr>
            <a:r>
              <a:rPr lang="en-US" altLang="zh-CN" sz="1200" b="1" dirty="0">
                <a:solidFill>
                  <a:prstClr val="white"/>
                </a:solidFill>
                <a:latin typeface="Arial" panose="020B0604020202020204"/>
                <a:ea typeface="微软雅黑" panose="020B0503020204020204" charset="-122"/>
                <a:sym typeface="Arial" panose="020B0604020202020204"/>
              </a:rPr>
              <a:t>Experiment</a:t>
            </a:r>
            <a:endParaRPr lang="zh-CN" altLang="en-US" sz="1200" b="1" dirty="0">
              <a:solidFill>
                <a:prstClr val="white"/>
              </a:solidFill>
              <a:latin typeface="Arial" panose="020B0604020202020204"/>
              <a:ea typeface="微软雅黑" panose="020B0503020204020204" charset="-122"/>
            </a:endParaRPr>
          </a:p>
        </p:txBody>
      </p:sp>
      <p:sp>
        <p:nvSpPr>
          <p:cNvPr id="8" name="矩形 7">
            <a:extLst>
              <a:ext uri="{FF2B5EF4-FFF2-40B4-BE49-F238E27FC236}">
                <a16:creationId xmlns:a16="http://schemas.microsoft.com/office/drawing/2014/main" id="{070A08B5-8C3D-3193-32E2-82989D00A91F}"/>
              </a:ext>
            </a:extLst>
          </p:cNvPr>
          <p:cNvSpPr/>
          <p:nvPr/>
        </p:nvSpPr>
        <p:spPr>
          <a:xfrm>
            <a:off x="1981201" y="6424248"/>
            <a:ext cx="2074982" cy="433752"/>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CN" sz="1200" b="1" dirty="0">
                <a:solidFill>
                  <a:prstClr val="white"/>
                </a:solidFill>
                <a:latin typeface="Arial" panose="020B0604020202020204"/>
                <a:ea typeface="微软雅黑" panose="020B0503020204020204" charset="-122"/>
                <a:sym typeface="Arial" panose="020B0604020202020204"/>
              </a:rPr>
              <a:t>Remote Access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Effect transition="in" filter="fade">
                                      <p:cBhvr>
                                        <p:cTn id="9" dur="500"/>
                                        <p:tgtEl>
                                          <p:spTgt spid="11"/>
                                        </p:tgtEl>
                                      </p:cBhvr>
                                    </p:animEffect>
                                    <p:anim calcmode="lin" valueType="num">
                                      <p:cBhvr>
                                        <p:cTn id="10" dur="500" fill="hold"/>
                                        <p:tgtEl>
                                          <p:spTgt spid="11"/>
                                        </p:tgtEl>
                                        <p:attrNameLst>
                                          <p:attrName>ppt_x</p:attrName>
                                        </p:attrNameLst>
                                      </p:cBhvr>
                                      <p:tavLst>
                                        <p:tav tm="0">
                                          <p:val>
                                            <p:fltVal val="0.5"/>
                                          </p:val>
                                        </p:tav>
                                        <p:tav tm="100000">
                                          <p:val>
                                            <p:strVal val="#ppt_x"/>
                                          </p:val>
                                        </p:tav>
                                      </p:tavLst>
                                    </p:anim>
                                    <p:anim calcmode="lin" valueType="num">
                                      <p:cBhvr>
                                        <p:cTn id="11" dur="500" fill="hold"/>
                                        <p:tgtEl>
                                          <p:spTgt spid="11"/>
                                        </p:tgtEl>
                                        <p:attrNameLst>
                                          <p:attrName>ppt_y</p:attrName>
                                        </p:attrNameLst>
                                      </p:cBhvr>
                                      <p:tavLst>
                                        <p:tav tm="0">
                                          <p:val>
                                            <p:fltVal val="0.5"/>
                                          </p:val>
                                        </p:tav>
                                        <p:tav tm="100000">
                                          <p:val>
                                            <p:strVal val="#ppt_y"/>
                                          </p:val>
                                        </p:tav>
                                      </p:tavLst>
                                    </p:anim>
                                  </p:childTnLst>
                                </p:cTn>
                              </p:par>
                            </p:childTnLst>
                          </p:cTn>
                        </p:par>
                        <p:par>
                          <p:cTn id="12" fill="hold">
                            <p:stCondLst>
                              <p:cond delay="500"/>
                            </p:stCondLst>
                            <p:childTnLst>
                              <p:par>
                                <p:cTn id="13" presetID="14" presetClass="entr" presetSubtype="10" fill="hold"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randombar(horizontal)">
                                      <p:cBhvr>
                                        <p:cTn id="1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custDataLst>
              <p:tags r:id="rId1"/>
            </p:custDataLst>
          </p:nvPr>
        </p:nvSpPr>
        <p:spPr>
          <a:xfrm>
            <a:off x="4645025" y="2520315"/>
            <a:ext cx="7275195" cy="1663065"/>
          </a:xfrm>
          <a:prstGeom prst="rect">
            <a:avLst/>
          </a:prstGeom>
          <a:noFill/>
        </p:spPr>
        <p:txBody>
          <a:bodyPr wrap="square" rtlCol="0" anchor="t">
            <a:noAutofit/>
          </a:bodyPr>
          <a:lstStyle/>
          <a:p>
            <a:r>
              <a:rPr lang="zh-CN" altLang="en-US" sz="2000">
                <a:solidFill>
                  <a:schemeClr val="bg1"/>
                </a:solidFill>
              </a:rPr>
              <a:t>There are many ways to remotely log in to a router, the most common of which is through </a:t>
            </a:r>
            <a:r>
              <a:rPr lang="zh-CN" altLang="en-US" sz="2000" b="1">
                <a:solidFill>
                  <a:srgbClr val="FF0000"/>
                </a:solidFill>
              </a:rPr>
              <a:t>telnet</a:t>
            </a:r>
            <a:r>
              <a:rPr lang="zh-CN" altLang="en-US" sz="2000">
                <a:solidFill>
                  <a:schemeClr val="bg1"/>
                </a:solidFill>
              </a:rPr>
              <a:t> and </a:t>
            </a:r>
            <a:r>
              <a:rPr lang="zh-CN" altLang="en-US" sz="2000" b="1">
                <a:solidFill>
                  <a:srgbClr val="FF0000"/>
                </a:solidFill>
              </a:rPr>
              <a:t>SSH</a:t>
            </a:r>
            <a:r>
              <a:rPr lang="zh-CN" altLang="en-US" sz="2000">
                <a:solidFill>
                  <a:schemeClr val="bg1"/>
                </a:solidFill>
              </a:rPr>
              <a:t> modes.</a:t>
            </a:r>
          </a:p>
          <a:p>
            <a:pPr algn="l"/>
            <a:r>
              <a:rPr lang="zh-CN" altLang="en-US" sz="2000">
                <a:solidFill>
                  <a:schemeClr val="bg1"/>
                </a:solidFill>
              </a:rPr>
              <a:t>In both modes, you need to set a privileged password on the logged in machine, otherwise you cannot enter the privileged mode.</a:t>
            </a:r>
          </a:p>
        </p:txBody>
      </p:sp>
      <p:pic>
        <p:nvPicPr>
          <p:cNvPr id="5" name="图片 4"/>
          <p:cNvPicPr>
            <a:picLocks noChangeAspect="1"/>
          </p:cNvPicPr>
          <p:nvPr>
            <p:custDataLst>
              <p:tags r:id="rId2"/>
            </p:custDataLst>
          </p:nvPr>
        </p:nvPicPr>
        <p:blipFill>
          <a:blip r:embed="rId5"/>
          <a:stretch>
            <a:fillRect/>
          </a:stretch>
        </p:blipFill>
        <p:spPr>
          <a:xfrm>
            <a:off x="532130" y="2247900"/>
            <a:ext cx="3953510" cy="2208530"/>
          </a:xfrm>
          <a:prstGeom prst="rect">
            <a:avLst/>
          </a:prstGeom>
        </p:spPr>
      </p:pic>
      <p:sp>
        <p:nvSpPr>
          <p:cNvPr id="2" name="矩形 1">
            <a:extLst>
              <a:ext uri="{FF2B5EF4-FFF2-40B4-BE49-F238E27FC236}">
                <a16:creationId xmlns:a16="http://schemas.microsoft.com/office/drawing/2014/main" id="{42C28F99-85EE-3A35-7F01-981400CFBB50}"/>
              </a:ext>
            </a:extLst>
          </p:cNvPr>
          <p:cNvSpPr/>
          <p:nvPr/>
        </p:nvSpPr>
        <p:spPr>
          <a:xfrm>
            <a:off x="0" y="6424240"/>
            <a:ext cx="12139246" cy="433755"/>
          </a:xfrm>
          <a:prstGeom prst="rect">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zh-CN" altLang="en-US" dirty="0"/>
          </a:p>
        </p:txBody>
      </p:sp>
      <p:sp>
        <p:nvSpPr>
          <p:cNvPr id="4" name="矩形 3">
            <a:extLst>
              <a:ext uri="{FF2B5EF4-FFF2-40B4-BE49-F238E27FC236}">
                <a16:creationId xmlns:a16="http://schemas.microsoft.com/office/drawing/2014/main" id="{DEA413A0-F79A-E2C3-CD75-FE36599A1AA0}"/>
              </a:ext>
            </a:extLst>
          </p:cNvPr>
          <p:cNvSpPr/>
          <p:nvPr/>
        </p:nvSpPr>
        <p:spPr>
          <a:xfrm>
            <a:off x="1" y="6424248"/>
            <a:ext cx="1981200" cy="433752"/>
          </a:xfrm>
          <a:prstGeom prst="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r>
              <a:rPr lang="en-US" altLang="zh-CN" sz="1200" b="1" dirty="0">
                <a:solidFill>
                  <a:prstClr val="white"/>
                </a:solidFill>
                <a:latin typeface="Arial" panose="020B0604020202020204"/>
                <a:ea typeface="微软雅黑" panose="020B0503020204020204" charset="-122"/>
                <a:sym typeface="Arial" panose="020B0604020202020204"/>
              </a:rPr>
              <a:t>Introduction to Routers</a:t>
            </a:r>
          </a:p>
        </p:txBody>
      </p:sp>
      <p:sp>
        <p:nvSpPr>
          <p:cNvPr id="6" name="矩形 5">
            <a:extLst>
              <a:ext uri="{FF2B5EF4-FFF2-40B4-BE49-F238E27FC236}">
                <a16:creationId xmlns:a16="http://schemas.microsoft.com/office/drawing/2014/main" id="{4F9F083C-99C3-8E6B-CE56-0D4BEEAEA3EC}"/>
              </a:ext>
            </a:extLst>
          </p:cNvPr>
          <p:cNvSpPr/>
          <p:nvPr/>
        </p:nvSpPr>
        <p:spPr>
          <a:xfrm>
            <a:off x="4056183" y="6424248"/>
            <a:ext cx="1913478" cy="433752"/>
          </a:xfrm>
          <a:prstGeom prst="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r>
              <a:rPr lang="en-US" altLang="zh-CN" sz="1200" b="1" dirty="0">
                <a:solidFill>
                  <a:prstClr val="white"/>
                </a:solidFill>
                <a:latin typeface="Arial" panose="020B0604020202020204"/>
                <a:ea typeface="微软雅黑" panose="020B0503020204020204" charset="-122"/>
                <a:sym typeface="Arial" panose="020B0604020202020204"/>
              </a:rPr>
              <a:t>Working Modes</a:t>
            </a:r>
            <a:endParaRPr lang="zh-CN" altLang="en-US" sz="1200" b="1" dirty="0">
              <a:solidFill>
                <a:prstClr val="white"/>
              </a:solidFill>
              <a:latin typeface="Arial" panose="020B0604020202020204"/>
              <a:ea typeface="微软雅黑" panose="020B0503020204020204" charset="-122"/>
            </a:endParaRPr>
          </a:p>
        </p:txBody>
      </p:sp>
      <p:sp>
        <p:nvSpPr>
          <p:cNvPr id="7" name="矩形 6">
            <a:extLst>
              <a:ext uri="{FF2B5EF4-FFF2-40B4-BE49-F238E27FC236}">
                <a16:creationId xmlns:a16="http://schemas.microsoft.com/office/drawing/2014/main" id="{0D29A403-7ACB-506F-E37B-57AF9B306ABD}"/>
              </a:ext>
            </a:extLst>
          </p:cNvPr>
          <p:cNvSpPr/>
          <p:nvPr/>
        </p:nvSpPr>
        <p:spPr>
          <a:xfrm>
            <a:off x="5969662" y="6424244"/>
            <a:ext cx="1972366" cy="433752"/>
          </a:xfrm>
          <a:prstGeom prst="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r>
              <a:rPr lang="en-US" altLang="zh-CN" sz="1200" b="1">
                <a:solidFill>
                  <a:prstClr val="white"/>
                </a:solidFill>
                <a:latin typeface="Arial" panose="020B0604020202020204"/>
                <a:ea typeface="微软雅黑" panose="020B0503020204020204" charset="-122"/>
                <a:sym typeface="Arial" panose="020B0604020202020204"/>
              </a:rPr>
              <a:t>Commands</a:t>
            </a:r>
            <a:endParaRPr lang="en-US" altLang="zh-CN" sz="1200" b="1" dirty="0">
              <a:solidFill>
                <a:prstClr val="white"/>
              </a:solidFill>
              <a:latin typeface="Arial" panose="020B0604020202020204"/>
              <a:ea typeface="微软雅黑" panose="020B0503020204020204" charset="-122"/>
              <a:sym typeface="Arial" panose="020B0604020202020204"/>
            </a:endParaRPr>
          </a:p>
        </p:txBody>
      </p:sp>
      <p:sp>
        <p:nvSpPr>
          <p:cNvPr id="8" name="矩形 7">
            <a:extLst>
              <a:ext uri="{FF2B5EF4-FFF2-40B4-BE49-F238E27FC236}">
                <a16:creationId xmlns:a16="http://schemas.microsoft.com/office/drawing/2014/main" id="{3398B4C1-1DC3-A373-DF3E-F0B3953E5289}"/>
              </a:ext>
            </a:extLst>
          </p:cNvPr>
          <p:cNvSpPr/>
          <p:nvPr/>
        </p:nvSpPr>
        <p:spPr>
          <a:xfrm>
            <a:off x="7942028" y="6424244"/>
            <a:ext cx="2069480" cy="433752"/>
          </a:xfrm>
          <a:prstGeom prst="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defRPr/>
            </a:pPr>
            <a:r>
              <a:rPr lang="en-US" altLang="zh-CN" sz="1200" b="1" dirty="0">
                <a:solidFill>
                  <a:prstClr val="white"/>
                </a:solidFill>
                <a:latin typeface="Arial" panose="020B0604020202020204"/>
                <a:ea typeface="微软雅黑" panose="020B0503020204020204" charset="-122"/>
                <a:sym typeface="Arial" panose="020B0604020202020204"/>
              </a:rPr>
              <a:t>Manual Configuration</a:t>
            </a:r>
          </a:p>
        </p:txBody>
      </p:sp>
      <p:sp>
        <p:nvSpPr>
          <p:cNvPr id="9" name="矩形 8">
            <a:extLst>
              <a:ext uri="{FF2B5EF4-FFF2-40B4-BE49-F238E27FC236}">
                <a16:creationId xmlns:a16="http://schemas.microsoft.com/office/drawing/2014/main" id="{8440B30E-66FC-BB6F-A29E-3AC87097D22C}"/>
              </a:ext>
            </a:extLst>
          </p:cNvPr>
          <p:cNvSpPr/>
          <p:nvPr/>
        </p:nvSpPr>
        <p:spPr>
          <a:xfrm>
            <a:off x="10011509" y="6424248"/>
            <a:ext cx="2180490" cy="433752"/>
          </a:xfrm>
          <a:prstGeom prst="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defRPr/>
            </a:pPr>
            <a:r>
              <a:rPr lang="en-US" altLang="zh-CN" sz="1200" b="1" dirty="0">
                <a:solidFill>
                  <a:prstClr val="white"/>
                </a:solidFill>
                <a:latin typeface="Arial" panose="020B0604020202020204"/>
                <a:ea typeface="微软雅黑" panose="020B0503020204020204" charset="-122"/>
                <a:sym typeface="Arial" panose="020B0604020202020204"/>
              </a:rPr>
              <a:t>Experiment</a:t>
            </a:r>
            <a:endParaRPr lang="zh-CN" altLang="en-US" sz="1200" b="1" dirty="0">
              <a:solidFill>
                <a:prstClr val="white"/>
              </a:solidFill>
              <a:latin typeface="Arial" panose="020B0604020202020204"/>
              <a:ea typeface="微软雅黑" panose="020B0503020204020204" charset="-122"/>
            </a:endParaRPr>
          </a:p>
        </p:txBody>
      </p:sp>
      <p:sp>
        <p:nvSpPr>
          <p:cNvPr id="10" name="矩形 9">
            <a:extLst>
              <a:ext uri="{FF2B5EF4-FFF2-40B4-BE49-F238E27FC236}">
                <a16:creationId xmlns:a16="http://schemas.microsoft.com/office/drawing/2014/main" id="{6D8BFAE4-002C-2528-EC9C-7A36C65D4798}"/>
              </a:ext>
            </a:extLst>
          </p:cNvPr>
          <p:cNvSpPr/>
          <p:nvPr/>
        </p:nvSpPr>
        <p:spPr>
          <a:xfrm>
            <a:off x="1981201" y="6424248"/>
            <a:ext cx="2074982" cy="433752"/>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CN" sz="1200" b="1" dirty="0">
                <a:solidFill>
                  <a:prstClr val="white"/>
                </a:solidFill>
                <a:latin typeface="Arial" panose="020B0604020202020204"/>
                <a:ea typeface="微软雅黑" panose="020B0503020204020204" charset="-122"/>
                <a:sym typeface="Arial" panose="020B0604020202020204"/>
              </a:rPr>
              <a:t>Remote Access</a:t>
            </a: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H_CONTENTSID" val="294"/>
  <p:tag name="MH_SECTIONID" val="295,296,297,298,"/>
  <p:tag name="ISPRING_PRESENTATION_TITLE" val="PowerPoint 演示文稿"/>
  <p:tag name="KSO_WPP_MARK_KEY" val="752b4151-4d0f-4f7e-a51e-57393f67a4de"/>
  <p:tag name="COMMONDATA" val="eyJoZGlkIjoiNWI4NDk5ZTk0MGJiYmZiNGI3MzcwMjUxZWQ5MzFlYjAifQ=="/>
</p:tagLst>
</file>

<file path=ppt/tags/tag10.xml><?xml version="1.0" encoding="utf-8"?>
<p:tagLst xmlns:a="http://schemas.openxmlformats.org/drawingml/2006/main" xmlns:r="http://schemas.openxmlformats.org/officeDocument/2006/relationships" xmlns:p="http://schemas.openxmlformats.org/presentationml/2006/main">
  <p:tag name="MH" val="20170713103042"/>
  <p:tag name="MH_LIBRARY" val="CONTENTS"/>
  <p:tag name="MH_TYPE" val="NUMBER"/>
  <p:tag name="ID" val="626775"/>
  <p:tag name="MH_ORDER" val="4"/>
  <p:tag name="KSO_WM_BEAUTIFY_FLAG" val=""/>
</p:tagLst>
</file>

<file path=ppt/tags/tag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xml><?xml version="1.0" encoding="utf-8"?>
<p:tagLst xmlns:a="http://schemas.openxmlformats.org/drawingml/2006/main" xmlns:r="http://schemas.openxmlformats.org/officeDocument/2006/relationships" xmlns:p="http://schemas.openxmlformats.org/presentationml/2006/main">
  <p:tag name="MH" val="20170713103042"/>
  <p:tag name="MH_LIBRARY" val="CONTENTS"/>
  <p:tag name="MH_AUTOCOLOR" val="TRUE"/>
  <p:tag name="MH_TYPE" val="CONTENTS"/>
  <p:tag name="ID" val="626775"/>
</p:tagLst>
</file>

<file path=ppt/tags/tag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MH" val="20170713103042"/>
  <p:tag name="MH_LIBRARY" val="CONTENTS"/>
  <p:tag name="MH_TYPE" val="OTHERS"/>
  <p:tag name="ID" val="626775"/>
</p:tagLst>
</file>

<file path=ppt/tags/tag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xml><?xml version="1.0" encoding="utf-8"?>
<p:tagLst xmlns:a="http://schemas.openxmlformats.org/drawingml/2006/main" xmlns:r="http://schemas.openxmlformats.org/officeDocument/2006/relationships" xmlns:p="http://schemas.openxmlformats.org/presentationml/2006/main">
  <p:tag name="MH" val="20170713103042"/>
  <p:tag name="MH_LIBRARY" val="CONTENTS"/>
  <p:tag name="MH_TYPE" val="OTHERS"/>
  <p:tag name="ID" val="626775"/>
</p:tagLst>
</file>

<file path=ppt/tags/tag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xml><?xml version="1.0" encoding="utf-8"?>
<p:tagLst xmlns:a="http://schemas.openxmlformats.org/drawingml/2006/main" xmlns:r="http://schemas.openxmlformats.org/officeDocument/2006/relationships" xmlns:p="http://schemas.openxmlformats.org/presentationml/2006/main">
  <p:tag name="MH" val="20170713103042"/>
  <p:tag name="MH_LIBRARY" val="CONTENTS"/>
  <p:tag name="MH_TYPE" val="NUMBER"/>
  <p:tag name="ID" val="626775"/>
  <p:tag name="MH_ORDER" val="1"/>
</p:tagLst>
</file>

<file path=ppt/tags/tag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xml><?xml version="1.0" encoding="utf-8"?>
<p:tagLst xmlns:a="http://schemas.openxmlformats.org/drawingml/2006/main" xmlns:r="http://schemas.openxmlformats.org/officeDocument/2006/relationships" xmlns:p="http://schemas.openxmlformats.org/presentationml/2006/main">
  <p:tag name="MH" val="20170713103042"/>
  <p:tag name="MH_LIBRARY" val="CONTENTS"/>
  <p:tag name="MH_TYPE" val="NUMBER"/>
  <p:tag name="ID" val="626775"/>
  <p:tag name="MH_ORDER" val="2"/>
</p:tagLst>
</file>

<file path=ppt/tags/tag6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xml><?xml version="1.0" encoding="utf-8"?>
<p:tagLst xmlns:a="http://schemas.openxmlformats.org/drawingml/2006/main" xmlns:r="http://schemas.openxmlformats.org/officeDocument/2006/relationships" xmlns:p="http://schemas.openxmlformats.org/presentationml/2006/main">
  <p:tag name="MH" val="20170713103042"/>
  <p:tag name="MH_LIBRARY" val="CONTENTS"/>
  <p:tag name="MH_TYPE" val="NUMBER"/>
  <p:tag name="ID" val="626775"/>
  <p:tag name="MH_ORDER" val="3"/>
</p:tagLst>
</file>

<file path=ppt/tags/tag7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xml><?xml version="1.0" encoding="utf-8"?>
<p:tagLst xmlns:a="http://schemas.openxmlformats.org/drawingml/2006/main" xmlns:r="http://schemas.openxmlformats.org/officeDocument/2006/relationships" xmlns:p="http://schemas.openxmlformats.org/presentationml/2006/main">
  <p:tag name="MH" val="20170713103042"/>
  <p:tag name="MH_LIBRARY" val="CONTENTS"/>
  <p:tag name="MH_TYPE" val="NUMBER"/>
  <p:tag name="ID" val="626775"/>
  <p:tag name="MH_ORDER" val="4"/>
</p:tagLst>
</file>

<file path=ppt/tags/tag9.xml><?xml version="1.0" encoding="utf-8"?>
<p:tagLst xmlns:a="http://schemas.openxmlformats.org/drawingml/2006/main" xmlns:r="http://schemas.openxmlformats.org/officeDocument/2006/relationships" xmlns:p="http://schemas.openxmlformats.org/presentationml/2006/main">
  <p:tag name="MH" val="20170713103042"/>
  <p:tag name="MH_LIBRARY" val="CONTENTS"/>
  <p:tag name="MH_TYPE" val="NUMBER"/>
  <p:tag name="ID" val="626775"/>
  <p:tag name="MH_ORDER" val="4"/>
  <p:tag name="KSO_WM_BEAUTIFY_FLAG" val=""/>
</p:tagLst>
</file>

<file path=ppt/theme/theme1.xml><?xml version="1.0" encoding="utf-8"?>
<a:theme xmlns:a="http://schemas.openxmlformats.org/drawingml/2006/main" name="第一PPT，www.1ppt.com">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508</TotalTime>
  <Words>2711</Words>
  <Application>Microsoft Office PowerPoint</Application>
  <PresentationFormat>宽屏</PresentationFormat>
  <Paragraphs>567</Paragraphs>
  <Slides>53</Slides>
  <Notes>43</Notes>
  <HiddenSlides>0</HiddenSlides>
  <MMClips>0</MMClips>
  <ScaleCrop>false</ScaleCrop>
  <HeadingPairs>
    <vt:vector size="6" baseType="variant">
      <vt:variant>
        <vt:lpstr>已用的字体</vt:lpstr>
      </vt:variant>
      <vt:variant>
        <vt:i4>8</vt:i4>
      </vt:variant>
      <vt:variant>
        <vt:lpstr>主题</vt:lpstr>
      </vt:variant>
      <vt:variant>
        <vt:i4>2</vt:i4>
      </vt:variant>
      <vt:variant>
        <vt:lpstr>幻灯片标题</vt:lpstr>
      </vt:variant>
      <vt:variant>
        <vt:i4>53</vt:i4>
      </vt:variant>
    </vt:vector>
  </HeadingPairs>
  <TitlesOfParts>
    <vt:vector size="63" baseType="lpstr">
      <vt:lpstr>-apple-system</vt:lpstr>
      <vt:lpstr>Söhne</vt:lpstr>
      <vt:lpstr>等线</vt:lpstr>
      <vt:lpstr>微软雅黑</vt:lpstr>
      <vt:lpstr>印品粗朗体</vt:lpstr>
      <vt:lpstr>Arial</vt:lpstr>
      <vt:lpstr>Calibri</vt:lpstr>
      <vt:lpstr>Nunito</vt:lpstr>
      <vt:lpstr>第一PPT，www.1ppt.com</vt:lpstr>
      <vt:lpstr>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yjs</dc:creator>
  <cp:lastModifiedBy>js y</cp:lastModifiedBy>
  <cp:revision>54</cp:revision>
  <dcterms:created xsi:type="dcterms:W3CDTF">2017-07-11T08:36:00Z</dcterms:created>
  <dcterms:modified xsi:type="dcterms:W3CDTF">2023-11-20T01:08:41Z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0906BB13D41C49A3A534D131747AD77F_12</vt:lpwstr>
  </property>
  <property fmtid="{D5CDD505-2E9C-101B-9397-08002B2CF9AE}" pid="3" name="KSOProductBuildVer">
    <vt:lpwstr>2052-11.1.0.14036</vt:lpwstr>
  </property>
</Properties>
</file>